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3"/>
  </p:notesMasterIdLst>
  <p:sldIdLst>
    <p:sldId id="259" r:id="rId2"/>
    <p:sldId id="260" r:id="rId3"/>
    <p:sldId id="261" r:id="rId4"/>
    <p:sldId id="262" r:id="rId5"/>
    <p:sldId id="264" r:id="rId6"/>
    <p:sldId id="265" r:id="rId7"/>
    <p:sldId id="266" r:id="rId8"/>
    <p:sldId id="274" r:id="rId9"/>
    <p:sldId id="276" r:id="rId10"/>
    <p:sldId id="277" r:id="rId11"/>
    <p:sldId id="282" r:id="rId12"/>
    <p:sldId id="278" r:id="rId13"/>
    <p:sldId id="286" r:id="rId14"/>
    <p:sldId id="325" r:id="rId15"/>
    <p:sldId id="326" r:id="rId16"/>
    <p:sldId id="328" r:id="rId17"/>
    <p:sldId id="329" r:id="rId18"/>
    <p:sldId id="332" r:id="rId19"/>
    <p:sldId id="327" r:id="rId20"/>
    <p:sldId id="288" r:id="rId21"/>
    <p:sldId id="289" r:id="rId22"/>
    <p:sldId id="316" r:id="rId23"/>
    <p:sldId id="321" r:id="rId24"/>
    <p:sldId id="322" r:id="rId25"/>
    <p:sldId id="323" r:id="rId26"/>
    <p:sldId id="324" r:id="rId27"/>
    <p:sldId id="290" r:id="rId28"/>
    <p:sldId id="291" r:id="rId29"/>
    <p:sldId id="287" r:id="rId30"/>
    <p:sldId id="283" r:id="rId31"/>
    <p:sldId id="279" r:id="rId32"/>
    <p:sldId id="292" r:id="rId33"/>
    <p:sldId id="293" r:id="rId34"/>
    <p:sldId id="294" r:id="rId35"/>
    <p:sldId id="297" r:id="rId36"/>
    <p:sldId id="295" r:id="rId37"/>
    <p:sldId id="298" r:id="rId38"/>
    <p:sldId id="299" r:id="rId39"/>
    <p:sldId id="301" r:id="rId40"/>
    <p:sldId id="300" r:id="rId41"/>
    <p:sldId id="296" r:id="rId42"/>
    <p:sldId id="284" r:id="rId43"/>
    <p:sldId id="280" r:id="rId44"/>
    <p:sldId id="281" r:id="rId45"/>
    <p:sldId id="285" r:id="rId46"/>
    <p:sldId id="302" r:id="rId47"/>
    <p:sldId id="303" r:id="rId48"/>
    <p:sldId id="305" r:id="rId49"/>
    <p:sldId id="304" r:id="rId50"/>
    <p:sldId id="306" r:id="rId51"/>
    <p:sldId id="307" r:id="rId52"/>
    <p:sldId id="318" r:id="rId53"/>
    <p:sldId id="308" r:id="rId54"/>
    <p:sldId id="310" r:id="rId55"/>
    <p:sldId id="311" r:id="rId56"/>
    <p:sldId id="312" r:id="rId57"/>
    <p:sldId id="313" r:id="rId58"/>
    <p:sldId id="314" r:id="rId59"/>
    <p:sldId id="315" r:id="rId60"/>
    <p:sldId id="320" r:id="rId61"/>
    <p:sldId id="309" r:id="rId62"/>
    <p:sldId id="334" r:id="rId63"/>
    <p:sldId id="335" r:id="rId64"/>
    <p:sldId id="336" r:id="rId65"/>
    <p:sldId id="340" r:id="rId66"/>
    <p:sldId id="341" r:id="rId67"/>
    <p:sldId id="342" r:id="rId68"/>
    <p:sldId id="343" r:id="rId69"/>
    <p:sldId id="346" r:id="rId70"/>
    <p:sldId id="344" r:id="rId71"/>
    <p:sldId id="347" r:id="rId72"/>
    <p:sldId id="348" r:id="rId73"/>
    <p:sldId id="345" r:id="rId74"/>
    <p:sldId id="349" r:id="rId75"/>
    <p:sldId id="350" r:id="rId76"/>
    <p:sldId id="337" r:id="rId77"/>
    <p:sldId id="339" r:id="rId78"/>
    <p:sldId id="333" r:id="rId79"/>
    <p:sldId id="273" r:id="rId80"/>
    <p:sldId id="263" r:id="rId81"/>
    <p:sldId id="317" r:id="rId82"/>
  </p:sldIdLst>
  <p:sldSz cx="12192000" cy="6858000"/>
  <p:notesSz cx="6858000" cy="9144000"/>
  <p:embeddedFontLst>
    <p:embeddedFont>
      <p:font typeface="Bebas Neue" panose="020B0606020202050201" pitchFamily="34" charset="0"/>
      <p:regular r:id="rId84"/>
    </p:embeddedFont>
    <p:embeddedFont>
      <p:font typeface="Cambria Math" panose="02040503050406030204" pitchFamily="18" charset="0"/>
      <p:regular r:id="rId85"/>
    </p:embeddedFont>
    <p:embeddedFont>
      <p:font typeface="Century Gothic" panose="020B0502020202020204" pitchFamily="34" charset="0"/>
      <p:regular r:id="rId86"/>
      <p:bold r:id="rId87"/>
      <p:italic r:id="rId88"/>
      <p:boldItalic r:id="rId89"/>
    </p:embeddedFont>
    <p:embeddedFont>
      <p:font typeface="Helvetica Neue Light" panose="020B0604020202020204" charset="0"/>
      <p:regular r:id="rId90"/>
      <p:bold r:id="rId91"/>
      <p:italic r:id="rId92"/>
      <p:boldItalic r:id="rId93"/>
    </p:embeddedFont>
    <p:embeddedFont>
      <p:font typeface="Montserrat" pitchFamily="2" charset="0"/>
      <p:regular r:id="rId94"/>
      <p:bold r:id="rId95"/>
      <p:italic r:id="rId96"/>
      <p:boldItalic r:id="rId97"/>
    </p:embeddedFont>
    <p:embeddedFont>
      <p:font typeface="Montserrat Black" pitchFamily="2" charset="0"/>
      <p:bold r:id="rId98"/>
      <p:boldItalic r:id="rId99"/>
    </p:embeddedFont>
    <p:embeddedFont>
      <p:font typeface="Montserrat Light" pitchFamily="2" charset="0"/>
      <p:regular r:id="rId100"/>
      <p:italic r:id="rId101"/>
    </p:embeddedFont>
    <p:embeddedFont>
      <p:font typeface="Montserrat Medium" pitchFamily="2" charset="0"/>
      <p:regular r:id="rId102"/>
      <p:italic r:id="rId103"/>
    </p:embeddedFont>
    <p:embeddedFont>
      <p:font typeface="Open Sans" panose="020B0606030504020204" pitchFamily="34" charset="0"/>
      <p:regular r:id="rId104"/>
      <p:bold r:id="rId105"/>
      <p:italic r:id="rId106"/>
      <p:boldItalic r:id="rId107"/>
    </p:embeddedFont>
    <p:embeddedFont>
      <p:font typeface="Roboto" panose="02000000000000000000" pitchFamily="2" charset="0"/>
      <p:regular r:id="rId108"/>
      <p:bold r:id="rId109"/>
      <p:italic r:id="rId110"/>
      <p:boldItalic r:id="rId1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74F"/>
    <a:srgbClr val="FFBDBD"/>
    <a:srgbClr val="FF6565"/>
    <a:srgbClr val="B88C00"/>
    <a:srgbClr val="E0E0E0"/>
    <a:srgbClr val="C04F15"/>
    <a:srgbClr val="FFD961"/>
    <a:srgbClr val="EAA18A"/>
    <a:srgbClr val="E37E5F"/>
    <a:srgbClr val="F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033" autoAdjust="0"/>
  </p:normalViewPr>
  <p:slideViewPr>
    <p:cSldViewPr snapToGrid="0">
      <p:cViewPr>
        <p:scale>
          <a:sx n="75" d="100"/>
          <a:sy n="75" d="100"/>
        </p:scale>
        <p:origin x="1128" y="12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2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9.fntdata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0.fntdata"/><Relationship Id="rId108" Type="http://schemas.openxmlformats.org/officeDocument/2006/relationships/font" Target="fonts/font2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3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4.fntdata"/><Relationship Id="rId104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110" Type="http://schemas.openxmlformats.org/officeDocument/2006/relationships/font" Target="fonts/font27.fntdata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7.fntdata"/><Relationship Id="rId105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111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 Ligh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 Light" pitchFamily="2" charset="0"/>
              </a:defRPr>
            </a:lvl1pPr>
          </a:lstStyle>
          <a:p>
            <a:fld id="{B79EE685-C886-4FD8-9ACF-A126D7FDCABB}" type="datetimeFigureOut">
              <a:rPr lang="en-US" smtClean="0"/>
              <a:pPr/>
              <a:t>3/9/2025</a:t>
            </a:fld>
            <a:endParaRPr lang="en-US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 Ligh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 Light" pitchFamily="2" charset="0"/>
              </a:defRPr>
            </a:lvl1pPr>
          </a:lstStyle>
          <a:p>
            <a:fld id="{E8245EA3-7430-4DD4-9FE1-398F9D04440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30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 Light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 Light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 Light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 Light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 Light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Boa tarde professores,</a:t>
            </a:r>
          </a:p>
          <a:p>
            <a:endParaRPr lang="pt-BR" dirty="0"/>
          </a:p>
          <a:p>
            <a:r>
              <a:rPr lang="pt-BR" dirty="0"/>
              <a:t>O projeto, inicialmente, pode ser nominado como visto no título “</a:t>
            </a:r>
            <a:r>
              <a:rPr lang="pt-BR" dirty="0" err="1"/>
              <a:t>Optimization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patches position for </a:t>
            </a:r>
            <a:r>
              <a:rPr lang="pt-BR" dirty="0" err="1"/>
              <a:t>electromechanical</a:t>
            </a:r>
            <a:r>
              <a:rPr lang="pt-BR" dirty="0"/>
              <a:t> </a:t>
            </a:r>
            <a:r>
              <a:rPr lang="pt-BR" dirty="0" err="1"/>
              <a:t>coupling</a:t>
            </a:r>
            <a:r>
              <a:rPr lang="pt-BR" dirty="0"/>
              <a:t> coeficiente”, mas, até o final da pesquisa, acredito que esse título possa a vim mudar, pois pode ser que o foco mude ou que fique maior do que patch position.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2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C56FD-3216-A264-36A8-A1AA6892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3F560E1-906E-8AB6-FD4F-7B6048AEE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548DCBC-D793-4550-1B05-460980A5C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15C78E-0ED0-A6C2-B179-4907D95A8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72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C4125-325C-1797-42C6-79F41F5DB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2BB849F-36AA-C971-6B8F-70782FA18B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CD033A9-148E-91BD-0E9F-D6F62D703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A13150-EDA9-C38E-ABBF-1C4D47A867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93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E458C-FCE7-7E1B-46FF-54208A94D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DF0D062-D2B0-64ED-5D1B-6684B52145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D9F0405-AED4-DC8F-F757-357CACB38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96C03D4-BCCC-91E7-8AB2-B492BE78C7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50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74D82D-87C3-BF9D-0C67-C008BC0C2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7DBC22A-FA7F-0851-1DF2-E17A4852CE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DB6682B-0D9C-810B-464A-BE5C39AA6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4CA619-9BFF-02A8-55DD-CFA10B202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675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1D8DF-BC1D-E38E-6896-A270A4053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B31F14B-914B-EB93-0A60-D7B3E4382B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2E4D19C-47F9-AD2D-EC2A-686F23A7F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80457C-EDE8-2D1B-6C76-D6405C125C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6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77041-1FBC-5710-6687-4C8599D97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5D46853-0FB5-7FCE-B4A0-D26980DC6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636913E-28EE-51D3-613C-9CB40F3DC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618A70-CF00-0992-C3B1-DE37BBAEE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328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4E849-6E3E-C489-D624-58D9AADAC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A3794D0-282D-BF5C-7BE0-FF745B1D9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7F9A788-23F7-A9E9-1E6E-13C4B4E6D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6B1BFED-DACD-2059-E08A-AC5CAC8A8B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079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9872C-7D8A-9E32-0886-AE41397F1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D9EB520-D82E-7B5E-3A19-968633DED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C498D7A-9BC9-A37D-BDA0-F49C16329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429D55-D128-5082-3BCC-B985040B29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82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1D80D-9173-901D-3A02-0A4EF064E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77431B4-F602-FA30-F62A-39E21513B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F44864E-D064-63C0-4E22-86B6CDF1F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05CC97-1A56-3CC8-4778-1A2F93372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33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F6238-381E-7839-A9D9-40AB59B26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2BBF67B3-811C-3512-E6D5-16E02A76EB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1BC796C-0F1D-4CB3-AD42-BB8C4B14C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8506DB0-920F-EBBF-E391-502CE2F39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36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AAFE6-CB6C-9B67-A908-152F64FD6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7CC7377-B6C6-7E72-F51D-A9085B20EB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6A81E59-486A-DA6B-44C1-12F940F803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Boa tarde professores,</a:t>
            </a:r>
          </a:p>
          <a:p>
            <a:endParaRPr lang="pt-BR" dirty="0"/>
          </a:p>
          <a:p>
            <a:r>
              <a:rPr lang="pt-BR" dirty="0"/>
              <a:t>O projeto, inicialmente, pode ser nominado como visto no título “</a:t>
            </a:r>
            <a:r>
              <a:rPr lang="pt-BR" dirty="0" err="1"/>
              <a:t>Optimization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patches position for </a:t>
            </a:r>
            <a:r>
              <a:rPr lang="pt-BR" dirty="0" err="1"/>
              <a:t>electromechanical</a:t>
            </a:r>
            <a:r>
              <a:rPr lang="pt-BR" dirty="0"/>
              <a:t> </a:t>
            </a:r>
            <a:r>
              <a:rPr lang="pt-BR" dirty="0" err="1"/>
              <a:t>coupling</a:t>
            </a:r>
            <a:r>
              <a:rPr lang="pt-BR" dirty="0"/>
              <a:t> coeficiente”, mas, até o final da pesquisa, acredito que esse título possa a vim mudar, pois pode ser que o foco mude ou que fique maior do que patch position.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4FCEDE-BC5A-BBDF-69F7-290830510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22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70D49-B5B9-392E-50D7-ECCBD57EA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0D81711-9109-FEB1-2B46-DDCE7F781A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2CF7C54-7030-0CD3-3429-1AF4E2027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6E07673-C4DE-602B-1162-4C7A37D6BA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798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E5932-F3F3-7C14-1CFE-26BC24645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8F4D3E4-821A-90A3-6CF2-6A027575A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C7A7300-41A7-113D-90AB-FF113DBD3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B747E6B-58A8-912A-A19B-32934350B4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414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A6C9B-7C0E-7749-A105-3E559512B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03C9AB5-9232-70EB-E8F1-BF13900B5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D04C109-7C50-91D0-53AF-EA26B976D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865D4D-959D-CCC4-BAFD-0E77D19115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33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F471F-E660-D5AC-E027-B6975640B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474AD21-9825-615A-07F4-4269CC7C10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3E399B2-13FC-996A-9ACE-9DED616EA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47D080-CC4B-074B-A29B-8881622468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1763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2F3B8-03F8-4BA4-3758-38ACFC2A6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5560EE5-2015-E41D-D12F-E063FCE1F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6BD7E75-7AB7-5731-9630-A8E372EC8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1C1FF11-5CDD-2CC6-B8CD-CEFE49148E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32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5FB94-7018-A453-0DD3-42C5B1537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716374E-7CBF-05F8-2DBD-80FB69743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82D56FD-B838-EEBA-4707-D0DACB70D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32C15B6-A4B3-6028-BF9D-E80A163B92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334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A444F-6D62-6C63-6E8C-22100CFE2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794278D-3168-297C-3DFF-5072CA35A4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59FB3EC-10AD-B006-C338-B55440B1A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C99B052-E3C3-2B8A-272C-4D70D7963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564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9B0DB-D6B7-1E07-B911-4A254BB76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2942C46-BA7A-9B07-FF32-5F54A35EBB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09A8B49-C37E-4880-C54D-24F5F20FF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823BEA-CABB-29E5-544A-0D0CBB609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92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56751-B43A-15C0-444D-99F80A51A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241CEC4-862E-CB74-AC01-6E47F0CD2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35E1243-0844-8E5F-B92C-CA8881B36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6C3BCBB-5213-6C95-BB34-4DD7E831D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76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8FD27-8574-8DFE-306F-44ADFC3C0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3407C7C-412B-17E2-EB4E-B00E31D01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131C129-6550-2811-AB0F-14E87EC4E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Dividimos então o cronograma de estudo da seguinte forma: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AC7D27-31B1-8BB7-B839-57973CEE8F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66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F758C-B5A4-576B-34FF-B7760EDAF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0DDBD5F-0A05-A081-3B7B-4D6D86A26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B97DF6E-CE89-AAA6-8D2F-391B3FE3A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Boa tarde professores,</a:t>
            </a:r>
          </a:p>
          <a:p>
            <a:endParaRPr lang="pt-BR" dirty="0"/>
          </a:p>
          <a:p>
            <a:r>
              <a:rPr lang="pt-BR" dirty="0"/>
              <a:t>O projeto, inicialmente, pode ser nominado como visto no título “</a:t>
            </a:r>
            <a:r>
              <a:rPr lang="pt-BR" dirty="0" err="1"/>
              <a:t>Optimization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patches position for </a:t>
            </a:r>
            <a:r>
              <a:rPr lang="pt-BR" dirty="0" err="1"/>
              <a:t>electromechanical</a:t>
            </a:r>
            <a:r>
              <a:rPr lang="pt-BR" dirty="0"/>
              <a:t> </a:t>
            </a:r>
            <a:r>
              <a:rPr lang="pt-BR" dirty="0" err="1"/>
              <a:t>coupling</a:t>
            </a:r>
            <a:r>
              <a:rPr lang="pt-BR" dirty="0"/>
              <a:t> coeficiente”, mas, até o final da pesquisa, acredito que esse título possa a vim mudar, pois pode ser que o foco mude ou que fique maior do que patch position.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4303A33-0FEC-9349-F6CE-21F5C32533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16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E2F43-6148-8408-9B55-3408F96AF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6B5497B-06A4-00DD-2C03-854411D7CE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C6D680E-6E44-2D8C-8199-274F919BF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Dividimos então o cronograma de estudo da seguinte forma: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56B9CD-7679-F30A-1A18-8089181FD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98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19883-CF8F-BD0A-6DA1-B51028FE9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5014A30-09BD-201E-6428-FE8628F603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0B49783-B55C-5FF6-1F34-F8EEE0D279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Dividimos então o cronograma de estudo da seguinte forma: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D2EADA9-2C0A-36C2-F4C2-4254E7F82C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15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E39D5-C3B3-C9EA-B5A2-8BE41F9AB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8EC4FB0-AA02-7481-5DBF-DF6EC5B57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D1B62B9-5E04-AB10-5AED-491CC1FC7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Boa tarde professores,</a:t>
            </a:r>
          </a:p>
          <a:p>
            <a:endParaRPr lang="pt-BR" dirty="0"/>
          </a:p>
          <a:p>
            <a:r>
              <a:rPr lang="pt-BR" dirty="0"/>
              <a:t>O projeto, inicialmente, pode ser nominado como visto no título “</a:t>
            </a:r>
            <a:r>
              <a:rPr lang="pt-BR" dirty="0" err="1"/>
              <a:t>Optimization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patches position for </a:t>
            </a:r>
            <a:r>
              <a:rPr lang="pt-BR" dirty="0" err="1"/>
              <a:t>electromechanical</a:t>
            </a:r>
            <a:r>
              <a:rPr lang="pt-BR" dirty="0"/>
              <a:t> </a:t>
            </a:r>
            <a:r>
              <a:rPr lang="pt-BR" dirty="0" err="1"/>
              <a:t>coupling</a:t>
            </a:r>
            <a:r>
              <a:rPr lang="pt-BR" dirty="0"/>
              <a:t> coeficiente”, mas, até o final da pesquisa, acredito que esse título possa a vim mudar, pois pode ser que o foco mude ou que fique maior do que patch position.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48FD0E-338C-735C-736A-31DFEDCAFF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6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25253-9637-860A-2473-567C927FE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F2B3EB5-7646-DC9F-B300-317D13BE6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93E36D6-447F-3F87-40B4-F352B3E23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Boa tarde professores,</a:t>
            </a:r>
          </a:p>
          <a:p>
            <a:endParaRPr lang="pt-BR" dirty="0"/>
          </a:p>
          <a:p>
            <a:r>
              <a:rPr lang="pt-BR" dirty="0"/>
              <a:t>O projeto, inicialmente, pode ser nominado como visto no título “</a:t>
            </a:r>
            <a:r>
              <a:rPr lang="pt-BR" dirty="0" err="1"/>
              <a:t>Optimization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patches position for </a:t>
            </a:r>
            <a:r>
              <a:rPr lang="pt-BR" dirty="0" err="1"/>
              <a:t>electromechanical</a:t>
            </a:r>
            <a:r>
              <a:rPr lang="pt-BR" dirty="0"/>
              <a:t> </a:t>
            </a:r>
            <a:r>
              <a:rPr lang="pt-BR" dirty="0" err="1"/>
              <a:t>coupling</a:t>
            </a:r>
            <a:r>
              <a:rPr lang="pt-BR" dirty="0"/>
              <a:t> coeficiente”, mas, até o final da pesquisa, acredito que esse título possa a vim mudar, pois pode ser que o foco mude ou que fique maior do que patch position.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15BD73-0A45-3B14-5811-ED64DDAC1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30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642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50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102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051A9-3240-B064-DC4A-B7FB26209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740215F-EA3E-39AC-4102-E2C09DCCC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10B7C2C-5130-709B-5258-47F641CCA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5B6D0B2-3477-BCC5-E440-F40B3135B7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245EA3-7430-4DD4-9FE1-398F9D04440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94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CEB49-B59F-2E9A-AFB4-734CFBAB8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CCC5C7-60FE-63B9-18D6-510702B68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47BCD4-3F5C-35F6-063F-FD5B56A48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181D5-AB63-4EE3-807C-E172DE5C8828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58349D-5574-B07D-CFCD-F6DA95F9D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EE214F-369C-50C3-3F81-E5F1DE4BB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BDE8-B74B-4A1C-86BD-9445490494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36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8DFF38-74F3-8F97-2FC4-7BD7B7B7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7A7E52D-76F9-42CE-91D3-0C63900B7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543B36-63BD-10D1-8FC8-FCD84119A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181D5-AB63-4EE3-807C-E172DE5C8828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CFB086-B1D3-211F-C428-CD6F193C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9B9225-394B-2C4D-D0E0-4F64CB7B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BDE8-B74B-4A1C-86BD-9445490494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31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2ADF06-133D-A160-DAF8-5EC5EC6A5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C7CAD0-3E81-B224-F1DE-5F6DCB8D0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C20168-F1E1-C692-615C-E1CF78E53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181D5-AB63-4EE3-807C-E172DE5C8828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A39007-7F3F-098F-99B0-98893256D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4B3950-FFA1-ED92-DF59-83577A3D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BDE8-B74B-4A1C-86BD-9445490494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0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71F0C2-E0CA-CB95-4A17-E30E78FF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A3D15C-4675-685B-57F2-D7844A52A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A188C5-9A40-0F2A-DD1E-D43CDA948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181D5-AB63-4EE3-807C-E172DE5C8828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5AAE5-9803-AB0B-ABD1-FF2E79A04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ECC494-4D02-837E-BBA1-A9EDEB51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BDE8-B74B-4A1C-86BD-9445490494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37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5600D-CB5A-3C12-DC50-9DEC2CEB2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508CC9-78E0-B59F-94D7-07125B91C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1C77B8-5F90-0DF3-8BE4-DF9B26B5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181D5-AB63-4EE3-807C-E172DE5C8828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D0DB75-57DB-80E7-732A-D507523DC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ED80CC-4C99-481B-7375-538B64ED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BDE8-B74B-4A1C-86BD-9445490494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43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C6D434-FF3E-7ED2-D8B2-F89BCD1CC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2BBED8-E503-6C64-F476-B66320B15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8D788FD-B7DA-F6D2-2E26-F1DEDDAB1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285917-0279-3E97-B8D9-8E0AAD4FB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181D5-AB63-4EE3-807C-E172DE5C8828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59EF75-9EC8-ECBE-A8B3-5B4D3169D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26F274-9DD4-313E-FA44-E73C04A3F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BDE8-B74B-4A1C-86BD-9445490494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84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D6A69-BCA5-223A-27DA-FDFA58F3C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60D1DA-DDE8-C4E3-597C-C9B8FEDCF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0742306-301E-869B-D54B-6E682E077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C20633D-8093-912A-9B1E-349D938E9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6D5EDFE-12A8-0613-E7B9-4EA898909A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B5E96FA-2C84-D5CB-0F07-3041F92C4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181D5-AB63-4EE3-807C-E172DE5C8828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6961053-1854-F471-12AA-BA1F15FA9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B7D9C0A-EFEE-896E-FD92-C09A44CD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BDE8-B74B-4A1C-86BD-9445490494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26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8A90F6-8A58-C374-9FE0-A8F80510E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7E7CA3-5125-7F2A-4272-42AE58F04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181D5-AB63-4EE3-807C-E172DE5C8828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95F7A2B-9106-ED5E-55A2-0ABE27DF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0EDB3B-A3A9-62D5-005C-5A116615E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BDE8-B74B-4A1C-86BD-9445490494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25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4CE6F99-3070-3124-F746-93CB6B2D2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181D5-AB63-4EE3-807C-E172DE5C8828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EC55297-9C2F-7F14-6EBB-2BBE0D40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870ACC2-734D-38C8-FBC8-A1AF4340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BDE8-B74B-4A1C-86BD-9445490494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9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4CCA1-3EF3-2F93-4D0D-88410F6CA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C568BC-622E-C4E1-FBA3-D66E2F0AD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470E33-6465-0E04-EF2A-234CA5941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41EA95-77C6-897F-FB2C-F8DB751F2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181D5-AB63-4EE3-807C-E172DE5C8828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BB77BC-4E5E-E27C-5EDE-74B725239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F270A9C-1F1A-91D1-0E40-8939F1BE4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BDE8-B74B-4A1C-86BD-9445490494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2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77DBB-D523-1DC5-E2AA-1C4BCE6DD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C3B39A1-1E8B-F9C8-1D97-74B6C54BCA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A3D88F8-4716-77AE-44E1-8028D0D0C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B33DEF-1D3C-FD7A-7FA9-3E20F7715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181D5-AB63-4EE3-807C-E172DE5C8828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F32EA9-7A4C-DD77-790C-C7CF72ACE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E45584-1F5F-3C5B-38EC-C213D5C9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BEBDE8-B74B-4A1C-86BD-9445490494E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26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AC96BDC-28E9-C6FF-D6DE-539F6891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13F168-9EC3-3098-0324-92E4D8395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3D1AAC-0E89-9F99-09B1-59D11E5C43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Montserrat Light" pitchFamily="2" charset="0"/>
              </a:defRPr>
            </a:lvl1pPr>
          </a:lstStyle>
          <a:p>
            <a:fld id="{C65181D5-AB63-4EE3-807C-E172DE5C8828}" type="datetimeFigureOut">
              <a:rPr lang="en-US" smtClean="0"/>
              <a:pPr/>
              <a:t>3/9/2025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742F9B-9FDD-56DF-3DF5-491BA3B55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Montserrat Ligh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31B5AC-B1A9-8B88-A378-C0A5DB775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Montserrat Light" pitchFamily="2" charset="0"/>
              </a:defRPr>
            </a:lvl1pPr>
          </a:lstStyle>
          <a:p>
            <a:fld id="{8ABEBDE8-B74B-4A1C-86BD-9445490494E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22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ontserrat Light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ontserrat Light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ontserrat Light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ontserrat Light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24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2.jp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jpg"/><Relationship Id="rId7" Type="http://schemas.openxmlformats.org/officeDocument/2006/relationships/image" Target="../media/image38.svg"/><Relationship Id="rId12" Type="http://schemas.openxmlformats.org/officeDocument/2006/relationships/image" Target="../media/image4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8.png"/><Relationship Id="rId3" Type="http://schemas.openxmlformats.org/officeDocument/2006/relationships/image" Target="../media/image32.jpg"/><Relationship Id="rId7" Type="http://schemas.openxmlformats.org/officeDocument/2006/relationships/image" Target="../media/image38.svg"/><Relationship Id="rId12" Type="http://schemas.openxmlformats.org/officeDocument/2006/relationships/image" Target="../media/image43.jpg"/><Relationship Id="rId17" Type="http://schemas.openxmlformats.org/officeDocument/2006/relationships/image" Target="../media/image47.png"/><Relationship Id="rId2" Type="http://schemas.openxmlformats.org/officeDocument/2006/relationships/image" Target="../media/image24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jpg"/><Relationship Id="rId7" Type="http://schemas.openxmlformats.org/officeDocument/2006/relationships/image" Target="../media/image38.svg"/><Relationship Id="rId12" Type="http://schemas.openxmlformats.org/officeDocument/2006/relationships/image" Target="../media/image4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jpg"/><Relationship Id="rId3" Type="http://schemas.openxmlformats.org/officeDocument/2006/relationships/image" Target="../media/image24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17" Type="http://schemas.openxmlformats.org/officeDocument/2006/relationships/image" Target="../media/image50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microsoft.com/office/2007/relationships/hdphoto" Target="../media/hdphoto1.wdp"/><Relationship Id="rId10" Type="http://schemas.openxmlformats.org/officeDocument/2006/relationships/image" Target="../media/image40.svg"/><Relationship Id="rId4" Type="http://schemas.openxmlformats.org/officeDocument/2006/relationships/image" Target="../media/image32.jp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jpg"/><Relationship Id="rId18" Type="http://schemas.openxmlformats.org/officeDocument/2006/relationships/image" Target="../media/image51.png"/><Relationship Id="rId3" Type="http://schemas.openxmlformats.org/officeDocument/2006/relationships/image" Target="../media/image24.png"/><Relationship Id="rId21" Type="http://schemas.openxmlformats.org/officeDocument/2006/relationships/image" Target="../media/image54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17" Type="http://schemas.openxmlformats.org/officeDocument/2006/relationships/image" Target="../media/image50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microsoft.com/office/2007/relationships/hdphoto" Target="../media/hdphoto1.wdp"/><Relationship Id="rId23" Type="http://schemas.openxmlformats.org/officeDocument/2006/relationships/image" Target="../media/image56.png"/><Relationship Id="rId10" Type="http://schemas.openxmlformats.org/officeDocument/2006/relationships/image" Target="../media/image40.svg"/><Relationship Id="rId19" Type="http://schemas.openxmlformats.org/officeDocument/2006/relationships/image" Target="../media/image52.svg"/><Relationship Id="rId4" Type="http://schemas.openxmlformats.org/officeDocument/2006/relationships/image" Target="../media/image32.jp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jpg"/><Relationship Id="rId3" Type="http://schemas.openxmlformats.org/officeDocument/2006/relationships/image" Target="../media/image24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17" Type="http://schemas.openxmlformats.org/officeDocument/2006/relationships/image" Target="../media/image50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microsoft.com/office/2007/relationships/hdphoto" Target="../media/hdphoto1.wdp"/><Relationship Id="rId10" Type="http://schemas.openxmlformats.org/officeDocument/2006/relationships/image" Target="../media/image40.svg"/><Relationship Id="rId4" Type="http://schemas.openxmlformats.org/officeDocument/2006/relationships/image" Target="../media/image32.jp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jpg"/><Relationship Id="rId7" Type="http://schemas.openxmlformats.org/officeDocument/2006/relationships/image" Target="../media/image38.svg"/><Relationship Id="rId12" Type="http://schemas.openxmlformats.org/officeDocument/2006/relationships/image" Target="../media/image4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jpg"/><Relationship Id="rId7" Type="http://schemas.openxmlformats.org/officeDocument/2006/relationships/image" Target="../media/image38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jpg"/><Relationship Id="rId7" Type="http://schemas.openxmlformats.org/officeDocument/2006/relationships/image" Target="../media/image38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jpg"/><Relationship Id="rId7" Type="http://schemas.openxmlformats.org/officeDocument/2006/relationships/image" Target="../media/image38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2.wdp"/><Relationship Id="rId3" Type="http://schemas.openxmlformats.org/officeDocument/2006/relationships/image" Target="../media/image32.jpg"/><Relationship Id="rId7" Type="http://schemas.openxmlformats.org/officeDocument/2006/relationships/image" Target="../media/image38.svg"/><Relationship Id="rId12" Type="http://schemas.openxmlformats.org/officeDocument/2006/relationships/image" Target="../media/image5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jpg"/><Relationship Id="rId7" Type="http://schemas.openxmlformats.org/officeDocument/2006/relationships/image" Target="../media/image38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2.wdp"/><Relationship Id="rId3" Type="http://schemas.openxmlformats.org/officeDocument/2006/relationships/image" Target="../media/image32.jpg"/><Relationship Id="rId7" Type="http://schemas.openxmlformats.org/officeDocument/2006/relationships/image" Target="../media/image38.svg"/><Relationship Id="rId12" Type="http://schemas.openxmlformats.org/officeDocument/2006/relationships/image" Target="../media/image5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jpg"/><Relationship Id="rId7" Type="http://schemas.openxmlformats.org/officeDocument/2006/relationships/image" Target="../media/image38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jpg"/><Relationship Id="rId7" Type="http://schemas.openxmlformats.org/officeDocument/2006/relationships/image" Target="../media/image38.svg"/><Relationship Id="rId12" Type="http://schemas.openxmlformats.org/officeDocument/2006/relationships/image" Target="../media/image60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jpg"/><Relationship Id="rId7" Type="http://schemas.openxmlformats.org/officeDocument/2006/relationships/image" Target="../media/image38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jpg"/><Relationship Id="rId7" Type="http://schemas.openxmlformats.org/officeDocument/2006/relationships/image" Target="../media/image38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5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5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5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0.xml"/><Relationship Id="rId13" Type="http://schemas.openxmlformats.org/officeDocument/2006/relationships/image" Target="../media/image13.png"/><Relationship Id="rId18" Type="http://schemas.openxmlformats.org/officeDocument/2006/relationships/image" Target="../media/image18.jpg"/><Relationship Id="rId3" Type="http://schemas.openxmlformats.org/officeDocument/2006/relationships/image" Target="../media/image3.png"/><Relationship Id="rId21" Type="http://schemas.openxmlformats.org/officeDocument/2006/relationships/image" Target="../media/image21.jpg"/><Relationship Id="rId7" Type="http://schemas.openxmlformats.org/officeDocument/2006/relationships/image" Target="../media/image8.svg"/><Relationship Id="rId12" Type="http://schemas.openxmlformats.org/officeDocument/2006/relationships/image" Target="../media/image12.svg"/><Relationship Id="rId17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jpg"/><Relationship Id="rId20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svg"/><Relationship Id="rId15" Type="http://schemas.openxmlformats.org/officeDocument/2006/relationships/image" Target="../media/image15.jpg"/><Relationship Id="rId10" Type="http://schemas.openxmlformats.org/officeDocument/2006/relationships/image" Target="../media/image10.png"/><Relationship Id="rId19" Type="http://schemas.openxmlformats.org/officeDocument/2006/relationships/image" Target="../media/image19.jp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jpg"/><Relationship Id="rId22" Type="http://schemas.openxmlformats.org/officeDocument/2006/relationships/image" Target="../media/image2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50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8.png"/><Relationship Id="rId4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5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8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slide" Target="slide80.xml"/><Relationship Id="rId7" Type="http://schemas.openxmlformats.org/officeDocument/2006/relationships/image" Target="../media/image8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4.png"/><Relationship Id="rId9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9.svg"/><Relationship Id="rId3" Type="http://schemas.openxmlformats.org/officeDocument/2006/relationships/image" Target="../media/image24.png"/><Relationship Id="rId7" Type="http://schemas.openxmlformats.org/officeDocument/2006/relationships/image" Target="../media/image8.sv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3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24.png"/><Relationship Id="rId7" Type="http://schemas.openxmlformats.org/officeDocument/2006/relationships/image" Target="../media/image9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10" Type="http://schemas.openxmlformats.org/officeDocument/2006/relationships/image" Target="../media/image96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24.png"/><Relationship Id="rId7" Type="http://schemas.openxmlformats.org/officeDocument/2006/relationships/image" Target="../media/image93.svg"/><Relationship Id="rId12" Type="http://schemas.openxmlformats.org/officeDocument/2006/relationships/image" Target="../media/image9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svg"/><Relationship Id="rId10" Type="http://schemas.openxmlformats.org/officeDocument/2006/relationships/image" Target="../media/image96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3" Type="http://schemas.openxmlformats.org/officeDocument/2006/relationships/image" Target="../media/image24.pn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9.png"/><Relationship Id="rId5" Type="http://schemas.openxmlformats.org/officeDocument/2006/relationships/image" Target="../media/image91.svg"/><Relationship Id="rId10" Type="http://schemas.openxmlformats.org/officeDocument/2006/relationships/image" Target="../media/image96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24.png"/><Relationship Id="rId7" Type="http://schemas.openxmlformats.org/officeDocument/2006/relationships/image" Target="../media/image9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10" Type="http://schemas.openxmlformats.org/officeDocument/2006/relationships/image" Target="../media/image96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03.png"/><Relationship Id="rId3" Type="http://schemas.openxmlformats.org/officeDocument/2006/relationships/image" Target="../media/image24.png"/><Relationship Id="rId7" Type="http://schemas.openxmlformats.org/officeDocument/2006/relationships/image" Target="../media/image93.sv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100.jpg"/><Relationship Id="rId5" Type="http://schemas.openxmlformats.org/officeDocument/2006/relationships/image" Target="../media/image91.svg"/><Relationship Id="rId15" Type="http://schemas.openxmlformats.org/officeDocument/2006/relationships/image" Target="../media/image105.png"/><Relationship Id="rId10" Type="http://schemas.openxmlformats.org/officeDocument/2006/relationships/image" Target="../media/image96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24.png"/><Relationship Id="rId7" Type="http://schemas.openxmlformats.org/officeDocument/2006/relationships/image" Target="../media/image9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107.jpg"/><Relationship Id="rId5" Type="http://schemas.openxmlformats.org/officeDocument/2006/relationships/image" Target="../media/image91.svg"/><Relationship Id="rId10" Type="http://schemas.openxmlformats.org/officeDocument/2006/relationships/image" Target="../media/image96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24.png"/><Relationship Id="rId7" Type="http://schemas.openxmlformats.org/officeDocument/2006/relationships/image" Target="../media/image93.sv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49.png"/><Relationship Id="rId5" Type="http://schemas.openxmlformats.org/officeDocument/2006/relationships/image" Target="../media/image91.svg"/><Relationship Id="rId10" Type="http://schemas.openxmlformats.org/officeDocument/2006/relationships/image" Target="../media/image96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10.png"/><Relationship Id="rId3" Type="http://schemas.openxmlformats.org/officeDocument/2006/relationships/image" Target="../media/image24.png"/><Relationship Id="rId7" Type="http://schemas.openxmlformats.org/officeDocument/2006/relationships/image" Target="../media/image93.svg"/><Relationship Id="rId12" Type="http://schemas.openxmlformats.org/officeDocument/2006/relationships/image" Target="../media/image109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108.png"/><Relationship Id="rId5" Type="http://schemas.openxmlformats.org/officeDocument/2006/relationships/image" Target="../media/image91.svg"/><Relationship Id="rId10" Type="http://schemas.openxmlformats.org/officeDocument/2006/relationships/image" Target="../media/image96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11.png"/><Relationship Id="rId3" Type="http://schemas.openxmlformats.org/officeDocument/2006/relationships/image" Target="../media/image24.png"/><Relationship Id="rId7" Type="http://schemas.openxmlformats.org/officeDocument/2006/relationships/image" Target="../media/image93.svg"/><Relationship Id="rId12" Type="http://schemas.openxmlformats.org/officeDocument/2006/relationships/image" Target="../media/image50.svg"/><Relationship Id="rId17" Type="http://schemas.openxmlformats.org/officeDocument/2006/relationships/image" Target="../media/image11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49.png"/><Relationship Id="rId5" Type="http://schemas.openxmlformats.org/officeDocument/2006/relationships/image" Target="../media/image91.svg"/><Relationship Id="rId15" Type="http://schemas.openxmlformats.org/officeDocument/2006/relationships/image" Target="../media/image113.png"/><Relationship Id="rId10" Type="http://schemas.openxmlformats.org/officeDocument/2006/relationships/image" Target="../media/image96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1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24.png"/><Relationship Id="rId7" Type="http://schemas.openxmlformats.org/officeDocument/2006/relationships/image" Target="../media/image9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116.jpg"/><Relationship Id="rId5" Type="http://schemas.openxmlformats.org/officeDocument/2006/relationships/image" Target="../media/image91.svg"/><Relationship Id="rId10" Type="http://schemas.openxmlformats.org/officeDocument/2006/relationships/image" Target="../media/image96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24.png"/><Relationship Id="rId7" Type="http://schemas.openxmlformats.org/officeDocument/2006/relationships/image" Target="../media/image93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116.jpg"/><Relationship Id="rId5" Type="http://schemas.openxmlformats.org/officeDocument/2006/relationships/image" Target="../media/image91.svg"/><Relationship Id="rId10" Type="http://schemas.openxmlformats.org/officeDocument/2006/relationships/image" Target="../media/image96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24.png"/><Relationship Id="rId7" Type="http://schemas.openxmlformats.org/officeDocument/2006/relationships/image" Target="../media/image93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116.jpg"/><Relationship Id="rId5" Type="http://schemas.openxmlformats.org/officeDocument/2006/relationships/image" Target="../media/image91.svg"/><Relationship Id="rId10" Type="http://schemas.openxmlformats.org/officeDocument/2006/relationships/image" Target="../media/image96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7" Type="http://schemas.openxmlformats.org/officeDocument/2006/relationships/image" Target="../media/image7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0.png"/><Relationship Id="rId5" Type="http://schemas.openxmlformats.org/officeDocument/2006/relationships/image" Target="../media/image750.png"/><Relationship Id="rId4" Type="http://schemas.openxmlformats.org/officeDocument/2006/relationships/image" Target="../media/image7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Texto&#10;&#10;Descrição gerada automaticamente">
            <a:extLst>
              <a:ext uri="{FF2B5EF4-FFF2-40B4-BE49-F238E27FC236}">
                <a16:creationId xmlns:a16="http://schemas.microsoft.com/office/drawing/2014/main" id="{2A65E2F6-1A0E-9ED8-483E-38060B26B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89D4D93-DA0A-7313-1204-C8A938B6B593}"/>
              </a:ext>
            </a:extLst>
          </p:cNvPr>
          <p:cNvSpPr txBox="1"/>
          <p:nvPr/>
        </p:nvSpPr>
        <p:spPr>
          <a:xfrm>
            <a:off x="2369975" y="4868226"/>
            <a:ext cx="3743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Montserrat Black" pitchFamily="2" charset="0"/>
              </a:rPr>
              <a:t>ALUNO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FCB66AB-C2B0-32F0-1C39-9820F5C30361}"/>
              </a:ext>
            </a:extLst>
          </p:cNvPr>
          <p:cNvSpPr txBox="1"/>
          <p:nvPr/>
        </p:nvSpPr>
        <p:spPr>
          <a:xfrm>
            <a:off x="2460392" y="5327632"/>
            <a:ext cx="3054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30393C"/>
                </a:solidFill>
                <a:latin typeface="Montserrat Medium" pitchFamily="2" charset="0"/>
              </a:rPr>
              <a:t>Pedro Augusto Magalhães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33B341A-9C9A-338D-1121-D50E3718A98E}"/>
              </a:ext>
            </a:extLst>
          </p:cNvPr>
          <p:cNvSpPr txBox="1"/>
          <p:nvPr/>
        </p:nvSpPr>
        <p:spPr>
          <a:xfrm>
            <a:off x="2460392" y="5666186"/>
            <a:ext cx="3054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30393C"/>
                </a:solidFill>
                <a:latin typeface="Montserrat Medium" pitchFamily="2" charset="0"/>
              </a:rPr>
              <a:t>Nº IST: 1108470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C0697E3-90DA-558A-FDB1-355C78FB8DA7}"/>
              </a:ext>
            </a:extLst>
          </p:cNvPr>
          <p:cNvSpPr txBox="1"/>
          <p:nvPr/>
        </p:nvSpPr>
        <p:spPr>
          <a:xfrm>
            <a:off x="2472615" y="6004740"/>
            <a:ext cx="3743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30393C"/>
                </a:solidFill>
                <a:latin typeface="Montserrat Medium" pitchFamily="2" charset="0"/>
              </a:rPr>
              <a:t>pedro.p.magalhaes@tecnico.ulisboa.pt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ABC3E8F-9BD5-1185-BA1A-80E79CCC10A6}"/>
              </a:ext>
            </a:extLst>
          </p:cNvPr>
          <p:cNvSpPr txBox="1"/>
          <p:nvPr/>
        </p:nvSpPr>
        <p:spPr>
          <a:xfrm>
            <a:off x="157480" y="6423639"/>
            <a:ext cx="1193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Montserrat Black" pitchFamily="2" charset="0"/>
              </a:rPr>
              <a:t>DATA: x/x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E1E0214-9D4A-EB4B-62F1-6DD514B8FA46}"/>
              </a:ext>
            </a:extLst>
          </p:cNvPr>
          <p:cNvSpPr txBox="1"/>
          <p:nvPr/>
        </p:nvSpPr>
        <p:spPr>
          <a:xfrm>
            <a:off x="147888" y="1015461"/>
            <a:ext cx="48862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Montserrat Black" pitchFamily="2" charset="0"/>
              </a:rPr>
              <a:t>TESE DE MESTRADO EM ENGENHARIA MECÂNICA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1A8FA8-FEF8-9394-A95F-AE35D156C32A}"/>
              </a:ext>
            </a:extLst>
          </p:cNvPr>
          <p:cNvSpPr txBox="1"/>
          <p:nvPr/>
        </p:nvSpPr>
        <p:spPr>
          <a:xfrm>
            <a:off x="147888" y="1417321"/>
            <a:ext cx="88920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i="0" u="none" strike="noStrike" baseline="0" dirty="0">
                <a:solidFill>
                  <a:srgbClr val="30393C"/>
                </a:solidFill>
                <a:latin typeface="Montserrat Black" pitchFamily="2" charset="0"/>
              </a:rPr>
              <a:t>MULTIMODAL OPTIMIZATION OF PIEZOELECTRIC PATCHES NUMBER AND PLACEMENT </a:t>
            </a:r>
          </a:p>
          <a:p>
            <a:r>
              <a:rPr lang="en-US" sz="4000" b="0" i="0" u="none" strike="noStrike" baseline="0" dirty="0">
                <a:solidFill>
                  <a:srgbClr val="30393C"/>
                </a:solidFill>
                <a:latin typeface="Montserrat Black" pitchFamily="2" charset="0"/>
              </a:rPr>
              <a:t>FOR EFFECTIVE STRUCTURAL VIBRATION REDUCTION</a:t>
            </a:r>
            <a:endParaRPr lang="pt-BR" sz="7200" dirty="0">
              <a:solidFill>
                <a:srgbClr val="30393C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30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7F79F-B603-AC85-E9F2-C439B6F43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Forma&#10;&#10;O conteúdo gerado por IA pode estar incorreto.">
            <a:extLst>
              <a:ext uri="{FF2B5EF4-FFF2-40B4-BE49-F238E27FC236}">
                <a16:creationId xmlns:a16="http://schemas.microsoft.com/office/drawing/2014/main" id="{B9CFF879-1E12-704F-6233-7E6D728AA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BAF2CCE-ED09-7B65-9E6C-53B145B73774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085B0B8-3F35-C9AE-0ACD-A0D6CE687EC8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B6C3033-FB2C-CBC4-6978-17AE8F6D8403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72B3BCD-8D1B-3C93-2FD8-69045B814DFD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F255F9F-FC65-5C91-98D6-9230E4441497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CD4CF35-7C0C-289D-FF60-BFA1DE37F589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2A5F017-3EBA-5108-40EF-B112FF70C500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F22FF14A-FB52-13A9-CA97-6464F70B969F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75AC6C42-510C-0505-5911-5272DD3A5B8A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A7EC7CFF-6C8B-E803-215F-F68B7317F486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1DC5FCEA-3A01-8C00-421A-81FAD5C3C716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E1EA6E2B-C116-A04B-DF23-4778141D3C11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75C605F1-71AB-0691-9771-EADD68F780D9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1AE44FE-AF57-A927-58DD-08C708FAF08A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2AD9AB8-91B9-0976-923B-F05288D024E3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93F59FD6-82BD-BAF5-BEC5-24868CFB6F14}"/>
              </a:ext>
            </a:extLst>
          </p:cNvPr>
          <p:cNvSpPr/>
          <p:nvPr/>
        </p:nvSpPr>
        <p:spPr>
          <a:xfrm>
            <a:off x="1897626" y="2263432"/>
            <a:ext cx="9399639" cy="2061386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0AC8B7F-EA76-D07B-731B-B7C0AA3E0998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PREFERÊNCIAS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87628AB-786C-CB46-FD19-871F6CA9487A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B933520B-C107-09EE-1B3F-480527A92565}"/>
              </a:ext>
            </a:extLst>
          </p:cNvPr>
          <p:cNvSpPr/>
          <p:nvPr/>
        </p:nvSpPr>
        <p:spPr>
          <a:xfrm>
            <a:off x="1897626" y="4126289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52767E6-80AC-1099-A49D-274D9590F71A}"/>
              </a:ext>
            </a:extLst>
          </p:cNvPr>
          <p:cNvSpPr txBox="1"/>
          <p:nvPr/>
        </p:nvSpPr>
        <p:spPr>
          <a:xfrm>
            <a:off x="8491882" y="4219504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7B6D2C3-C93C-9C5D-61F9-903B5DF52B38}"/>
              </a:ext>
            </a:extLst>
          </p:cNvPr>
          <p:cNvSpPr txBox="1"/>
          <p:nvPr/>
        </p:nvSpPr>
        <p:spPr>
          <a:xfrm>
            <a:off x="2053987" y="4219353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B547FAD-E2E3-578D-D6FA-E5F42E17D7E3}"/>
              </a:ext>
            </a:extLst>
          </p:cNvPr>
          <p:cNvSpPr/>
          <p:nvPr/>
        </p:nvSpPr>
        <p:spPr>
          <a:xfrm>
            <a:off x="1897626" y="4619158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1FB91FE-7677-D039-D2E1-10891575B8F8}"/>
              </a:ext>
            </a:extLst>
          </p:cNvPr>
          <p:cNvSpPr txBox="1"/>
          <p:nvPr/>
        </p:nvSpPr>
        <p:spPr>
          <a:xfrm>
            <a:off x="8491882" y="4712373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321360E-9012-D64C-AB80-B9C538DF9AAF}"/>
              </a:ext>
            </a:extLst>
          </p:cNvPr>
          <p:cNvSpPr txBox="1"/>
          <p:nvPr/>
        </p:nvSpPr>
        <p:spPr>
          <a:xfrm>
            <a:off x="2053986" y="4712373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DFC01AE-4678-6FE8-E2DC-6B9EDA1BF6C6}"/>
              </a:ext>
            </a:extLst>
          </p:cNvPr>
          <p:cNvSpPr/>
          <p:nvPr/>
        </p:nvSpPr>
        <p:spPr>
          <a:xfrm>
            <a:off x="1897626" y="5100897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44B27E-A4EE-6A1F-0E92-8386CE8F3BFD}"/>
              </a:ext>
            </a:extLst>
          </p:cNvPr>
          <p:cNvSpPr txBox="1"/>
          <p:nvPr/>
        </p:nvSpPr>
        <p:spPr>
          <a:xfrm>
            <a:off x="8491882" y="5194112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06615D6-D4B1-0E63-561E-C1A30DD72018}"/>
              </a:ext>
            </a:extLst>
          </p:cNvPr>
          <p:cNvSpPr txBox="1"/>
          <p:nvPr/>
        </p:nvSpPr>
        <p:spPr>
          <a:xfrm>
            <a:off x="2053986" y="5265232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A92C552C-BDF3-EA53-63B7-3907D71C5EE4}"/>
              </a:ext>
            </a:extLst>
          </p:cNvPr>
          <p:cNvSpPr/>
          <p:nvPr/>
        </p:nvSpPr>
        <p:spPr>
          <a:xfrm>
            <a:off x="2029181" y="2721390"/>
            <a:ext cx="9136528" cy="1282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oogle Shape;2035;p156">
            <a:extLst>
              <a:ext uri="{FF2B5EF4-FFF2-40B4-BE49-F238E27FC236}">
                <a16:creationId xmlns:a16="http://schemas.microsoft.com/office/drawing/2014/main" id="{F64B60DE-6052-7022-D488-2AC5BDCCFF66}"/>
              </a:ext>
            </a:extLst>
          </p:cNvPr>
          <p:cNvGrpSpPr/>
          <p:nvPr/>
        </p:nvGrpSpPr>
        <p:grpSpPr>
          <a:xfrm>
            <a:off x="2660215" y="3123986"/>
            <a:ext cx="2070522" cy="480167"/>
            <a:chOff x="4100207" y="2107304"/>
            <a:chExt cx="510344" cy="118352"/>
          </a:xfrm>
        </p:grpSpPr>
        <p:sp>
          <p:nvSpPr>
            <p:cNvPr id="40" name="Google Shape;2036;p156">
              <a:extLst>
                <a:ext uri="{FF2B5EF4-FFF2-40B4-BE49-F238E27FC236}">
                  <a16:creationId xmlns:a16="http://schemas.microsoft.com/office/drawing/2014/main" id="{55D1797C-D1DA-C16A-727F-E4D5A0BD4F35}"/>
                </a:ext>
              </a:extLst>
            </p:cNvPr>
            <p:cNvSpPr/>
            <p:nvPr/>
          </p:nvSpPr>
          <p:spPr>
            <a:xfrm>
              <a:off x="4171351" y="2107375"/>
              <a:ext cx="439200" cy="1182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>
                  <a:solidFill>
                    <a:srgbClr val="122641"/>
                  </a:solidFill>
                  <a:latin typeface="Montserrat Black" pitchFamily="2" charset="0"/>
                </a:rPr>
                <a:t>ANÁLISE ESTRUTURAL</a:t>
              </a:r>
              <a:endParaRPr sz="1200" dirty="0">
                <a:solidFill>
                  <a:srgbClr val="122641"/>
                </a:solidFill>
                <a:latin typeface="Montserrat Black" pitchFamily="2" charset="0"/>
              </a:endParaRPr>
            </a:p>
          </p:txBody>
        </p:sp>
        <p:sp>
          <p:nvSpPr>
            <p:cNvPr id="41" name="Google Shape;2037;p156">
              <a:extLst>
                <a:ext uri="{FF2B5EF4-FFF2-40B4-BE49-F238E27FC236}">
                  <a16:creationId xmlns:a16="http://schemas.microsoft.com/office/drawing/2014/main" id="{641C75F5-9A4D-D6C6-0B76-57114CEC2D57}"/>
                </a:ext>
              </a:extLst>
            </p:cNvPr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38;p156">
              <a:extLst>
                <a:ext uri="{FF2B5EF4-FFF2-40B4-BE49-F238E27FC236}">
                  <a16:creationId xmlns:a16="http://schemas.microsoft.com/office/drawing/2014/main" id="{E0ACAFBA-830D-F47B-77A9-3114A3873A49}"/>
                </a:ext>
              </a:extLst>
            </p:cNvPr>
            <p:cNvSpPr/>
            <p:nvPr/>
          </p:nvSpPr>
          <p:spPr>
            <a:xfrm rot="-5400000">
              <a:off x="4092228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2035;p156">
            <a:extLst>
              <a:ext uri="{FF2B5EF4-FFF2-40B4-BE49-F238E27FC236}">
                <a16:creationId xmlns:a16="http://schemas.microsoft.com/office/drawing/2014/main" id="{E1687123-2B4E-2F35-D39A-5925952162AD}"/>
              </a:ext>
            </a:extLst>
          </p:cNvPr>
          <p:cNvGrpSpPr/>
          <p:nvPr/>
        </p:nvGrpSpPr>
        <p:grpSpPr>
          <a:xfrm>
            <a:off x="5338033" y="3123986"/>
            <a:ext cx="2518833" cy="480167"/>
            <a:chOff x="4100207" y="2107304"/>
            <a:chExt cx="620844" cy="118352"/>
          </a:xfrm>
        </p:grpSpPr>
        <p:sp>
          <p:nvSpPr>
            <p:cNvPr id="44" name="Google Shape;2036;p156">
              <a:extLst>
                <a:ext uri="{FF2B5EF4-FFF2-40B4-BE49-F238E27FC236}">
                  <a16:creationId xmlns:a16="http://schemas.microsoft.com/office/drawing/2014/main" id="{D10F88B7-FC50-5D3C-F29C-758296D819B7}"/>
                </a:ext>
              </a:extLst>
            </p:cNvPr>
            <p:cNvSpPr/>
            <p:nvPr/>
          </p:nvSpPr>
          <p:spPr>
            <a:xfrm>
              <a:off x="4171350" y="2107375"/>
              <a:ext cx="549701" cy="1182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>
                  <a:solidFill>
                    <a:srgbClr val="122641"/>
                  </a:solidFill>
                  <a:latin typeface="Montserrat Black" pitchFamily="2" charset="0"/>
                </a:rPr>
                <a:t>ANÁLISE ELETROMAGNÉTICA</a:t>
              </a:r>
              <a:endParaRPr sz="1200" dirty="0">
                <a:solidFill>
                  <a:srgbClr val="122641"/>
                </a:solidFill>
                <a:latin typeface="Montserrat Black" pitchFamily="2" charset="0"/>
              </a:endParaRPr>
            </a:p>
          </p:txBody>
        </p:sp>
        <p:sp>
          <p:nvSpPr>
            <p:cNvPr id="45" name="Google Shape;2037;p156">
              <a:extLst>
                <a:ext uri="{FF2B5EF4-FFF2-40B4-BE49-F238E27FC236}">
                  <a16:creationId xmlns:a16="http://schemas.microsoft.com/office/drawing/2014/main" id="{D5F6D902-710F-0747-1D71-585ED4204AF7}"/>
                </a:ext>
              </a:extLst>
            </p:cNvPr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38;p156">
              <a:extLst>
                <a:ext uri="{FF2B5EF4-FFF2-40B4-BE49-F238E27FC236}">
                  <a16:creationId xmlns:a16="http://schemas.microsoft.com/office/drawing/2014/main" id="{C11A4DCD-753F-CB80-215E-EB16DB28EF63}"/>
                </a:ext>
              </a:extLst>
            </p:cNvPr>
            <p:cNvSpPr/>
            <p:nvPr/>
          </p:nvSpPr>
          <p:spPr>
            <a:xfrm rot="16200000">
              <a:off x="4092228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2035;p156">
            <a:extLst>
              <a:ext uri="{FF2B5EF4-FFF2-40B4-BE49-F238E27FC236}">
                <a16:creationId xmlns:a16="http://schemas.microsoft.com/office/drawing/2014/main" id="{B6385643-B95A-D3AC-ED2D-04A57894A133}"/>
              </a:ext>
            </a:extLst>
          </p:cNvPr>
          <p:cNvGrpSpPr/>
          <p:nvPr/>
        </p:nvGrpSpPr>
        <p:grpSpPr>
          <a:xfrm>
            <a:off x="8464162" y="3123986"/>
            <a:ext cx="2070514" cy="480167"/>
            <a:chOff x="4100208" y="2107304"/>
            <a:chExt cx="510342" cy="118352"/>
          </a:xfrm>
        </p:grpSpPr>
        <p:sp>
          <p:nvSpPr>
            <p:cNvPr id="48" name="Google Shape;2036;p156">
              <a:extLst>
                <a:ext uri="{FF2B5EF4-FFF2-40B4-BE49-F238E27FC236}">
                  <a16:creationId xmlns:a16="http://schemas.microsoft.com/office/drawing/2014/main" id="{108851D0-3695-5E33-A648-4FEC384144C4}"/>
                </a:ext>
              </a:extLst>
            </p:cNvPr>
            <p:cNvSpPr/>
            <p:nvPr/>
          </p:nvSpPr>
          <p:spPr>
            <a:xfrm>
              <a:off x="4171350" y="2107375"/>
              <a:ext cx="439200" cy="1182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>
                  <a:solidFill>
                    <a:srgbClr val="122641"/>
                  </a:solidFill>
                  <a:latin typeface="Montserrat Black" pitchFamily="2" charset="0"/>
                </a:rPr>
                <a:t>MULTI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>
                  <a:solidFill>
                    <a:srgbClr val="122641"/>
                  </a:solidFill>
                  <a:latin typeface="Montserrat Black" pitchFamily="2" charset="0"/>
                </a:rPr>
                <a:t>ANÁLISE</a:t>
              </a:r>
              <a:endParaRPr sz="1200" dirty="0">
                <a:solidFill>
                  <a:srgbClr val="122641"/>
                </a:solidFill>
                <a:latin typeface="Montserrat Black" pitchFamily="2" charset="0"/>
              </a:endParaRPr>
            </a:p>
          </p:txBody>
        </p:sp>
        <p:sp>
          <p:nvSpPr>
            <p:cNvPr id="49" name="Google Shape;2037;p156">
              <a:extLst>
                <a:ext uri="{FF2B5EF4-FFF2-40B4-BE49-F238E27FC236}">
                  <a16:creationId xmlns:a16="http://schemas.microsoft.com/office/drawing/2014/main" id="{18EF68CA-A4FD-AEB4-1F55-D7C11AA91EDF}"/>
                </a:ext>
              </a:extLst>
            </p:cNvPr>
            <p:cNvSpPr/>
            <p:nvPr/>
          </p:nvSpPr>
          <p:spPr>
            <a:xfrm rot="-5400000">
              <a:off x="4132960" y="2135652"/>
              <a:ext cx="118352" cy="61655"/>
            </a:xfrm>
            <a:custGeom>
              <a:avLst/>
              <a:gdLst/>
              <a:ahLst/>
              <a:cxnLst/>
              <a:rect l="l" t="t" r="r" b="b"/>
              <a:pathLst>
                <a:path w="9834" h="5123" extrusionOk="0">
                  <a:moveTo>
                    <a:pt x="458" y="0"/>
                  </a:moveTo>
                  <a:lnTo>
                    <a:pt x="92" y="641"/>
                  </a:lnTo>
                  <a:lnTo>
                    <a:pt x="1" y="823"/>
                  </a:lnTo>
                  <a:lnTo>
                    <a:pt x="2425" y="5122"/>
                  </a:lnTo>
                  <a:lnTo>
                    <a:pt x="7364" y="5122"/>
                  </a:lnTo>
                  <a:lnTo>
                    <a:pt x="9833" y="823"/>
                  </a:lnTo>
                  <a:lnTo>
                    <a:pt x="9696" y="641"/>
                  </a:lnTo>
                  <a:lnTo>
                    <a:pt x="9330" y="0"/>
                  </a:lnTo>
                  <a:lnTo>
                    <a:pt x="7364" y="3430"/>
                  </a:lnTo>
                  <a:lnTo>
                    <a:pt x="2425" y="343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038;p156">
              <a:extLst>
                <a:ext uri="{FF2B5EF4-FFF2-40B4-BE49-F238E27FC236}">
                  <a16:creationId xmlns:a16="http://schemas.microsoft.com/office/drawing/2014/main" id="{6E0A56C7-AD9D-38ED-02E7-8CB91335263D}"/>
                </a:ext>
              </a:extLst>
            </p:cNvPr>
            <p:cNvSpPr/>
            <p:nvPr/>
          </p:nvSpPr>
          <p:spPr>
            <a:xfrm rot="16200000">
              <a:off x="4092229" y="2115283"/>
              <a:ext cx="118352" cy="102394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E3D66A65-0AAF-1B4C-6BF5-2AF5900F60C0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0D51EC4-4A27-C666-8683-974E9955AB74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666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D3D5A-5F08-8459-A2F4-9CFF55B71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Forma&#10;&#10;O conteúdo gerado por IA pode estar incorreto.">
            <a:extLst>
              <a:ext uri="{FF2B5EF4-FFF2-40B4-BE49-F238E27FC236}">
                <a16:creationId xmlns:a16="http://schemas.microsoft.com/office/drawing/2014/main" id="{F3DFFE93-BF86-23A9-34FD-AD8942B2E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FD5EC62-9ABC-8264-25D4-D01960F7623B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9D269A6-8B0C-A967-081A-EB6B030A8944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532DBFA-F9D4-874A-54FB-C9B5C3C1B033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D4FF33C-89D3-1AC4-FBF3-C50F2CCA543B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882AFC1-25A2-C328-75C5-94E1CAE5DFCF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D065F25-164F-A6DC-4B66-B871C37FA54A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AD83A4C-8ECA-5DDF-BDE6-92657B22EB07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AD8BE791-1AEC-1745-1463-33A1C976CD89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E59E314A-6E54-187B-92EB-8744FD548FE0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EC514FD1-093F-9B25-219F-0E8AA22B8E30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B9588790-CF13-74DC-FF9E-37809CBB74F8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E7680B3F-9896-9CFF-0136-5900F4BF3CDA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85EEACDB-03AE-BA59-B293-90BDCF49063D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09AECB9-6FEE-43DB-40AD-AA34E43CB0D4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4C2CBC1-1C3B-C423-CB80-579270377CBE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0A2C78A0-58BF-6EA3-51ED-E756C1BF8DEC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5FA0EDA-FEDF-A239-D391-0B841C60679B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PREFERÊNCIAS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C8F22CC-4D94-E275-D5D0-D3318219E93B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FFB15D9-7048-E9A0-C53C-6194C3194C23}"/>
              </a:ext>
            </a:extLst>
          </p:cNvPr>
          <p:cNvSpPr/>
          <p:nvPr/>
        </p:nvSpPr>
        <p:spPr>
          <a:xfrm>
            <a:off x="1897626" y="276712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BB1D2A0-B228-D57A-2EDD-748863683E9E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CFF950D-4CFA-1F43-976D-0887A8C0DAAD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6BD6F755-28E9-8387-7A48-8FA2E449521E}"/>
              </a:ext>
            </a:extLst>
          </p:cNvPr>
          <p:cNvSpPr/>
          <p:nvPr/>
        </p:nvSpPr>
        <p:spPr>
          <a:xfrm>
            <a:off x="1897626" y="3259994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0F074A4-CB19-F81D-AA9B-07EAE47045C7}"/>
              </a:ext>
            </a:extLst>
          </p:cNvPr>
          <p:cNvSpPr txBox="1"/>
          <p:nvPr/>
        </p:nvSpPr>
        <p:spPr>
          <a:xfrm>
            <a:off x="8491882" y="33532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7178D11-5CA3-582B-9B3F-6DFE42BB6705}"/>
              </a:ext>
            </a:extLst>
          </p:cNvPr>
          <p:cNvSpPr txBox="1"/>
          <p:nvPr/>
        </p:nvSpPr>
        <p:spPr>
          <a:xfrm>
            <a:off x="2053986" y="3353209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9A9705E-7FEE-E53F-27D6-98819AA17352}"/>
              </a:ext>
            </a:extLst>
          </p:cNvPr>
          <p:cNvSpPr/>
          <p:nvPr/>
        </p:nvSpPr>
        <p:spPr>
          <a:xfrm>
            <a:off x="1897626" y="3741733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0E2EFB8-CF55-7476-E975-B2994B6C18BE}"/>
              </a:ext>
            </a:extLst>
          </p:cNvPr>
          <p:cNvSpPr txBox="1"/>
          <p:nvPr/>
        </p:nvSpPr>
        <p:spPr>
          <a:xfrm>
            <a:off x="8491882" y="3834948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90CEA6D-6BFD-3076-E581-50B7DF62D463}"/>
              </a:ext>
            </a:extLst>
          </p:cNvPr>
          <p:cNvSpPr txBox="1"/>
          <p:nvPr/>
        </p:nvSpPr>
        <p:spPr>
          <a:xfrm>
            <a:off x="2053986" y="3906068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4" name="Seta: para Baixo 33">
            <a:extLst>
              <a:ext uri="{FF2B5EF4-FFF2-40B4-BE49-F238E27FC236}">
                <a16:creationId xmlns:a16="http://schemas.microsoft.com/office/drawing/2014/main" id="{00A6280A-BF39-A3FC-2E16-701F337A8669}"/>
              </a:ext>
            </a:extLst>
          </p:cNvPr>
          <p:cNvSpPr/>
          <p:nvPr/>
        </p:nvSpPr>
        <p:spPr>
          <a:xfrm>
            <a:off x="6378111" y="2620831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DED8D11-87D3-C6E8-DA6F-40E830EE97E6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C68AFC9-841E-D655-2090-1D9637C20300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871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377A5-31A1-4AC9-F03F-C451CC3BF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 descr="Forma&#10;&#10;O conteúdo gerado por IA pode estar incorreto.">
            <a:extLst>
              <a:ext uri="{FF2B5EF4-FFF2-40B4-BE49-F238E27FC236}">
                <a16:creationId xmlns:a16="http://schemas.microsoft.com/office/drawing/2014/main" id="{F8DCF7F7-1926-52BF-FF75-D0BE95411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EA4520B-6173-1408-462B-F0BEDA34A479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AF8CBDA-4AC3-4042-D6C6-07D3088E9A75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16A3E85-25DE-13BB-DBE3-6EE78AAC3637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50B3203-620F-A704-1986-35E7DF760D00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D55F53-B5D7-E938-1CD8-58EF4FEB40E8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134FAED-F1CA-770B-A367-8D0399C18CFB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DD88705-8AF7-7030-24DE-6B487CAAAD5B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8BCCB0C9-D9FD-2C49-9093-27F4FBC94EDD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AD533ACB-3E0E-4519-D0DA-F68BFC028EDA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E9C767BB-41FA-73B5-C86E-2C3BBDB6C369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AF18D583-C448-CE12-98D4-1D9250D9A3A9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D90590B0-9C3D-1751-1F46-BDF9E2BE9AC1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6D3A39B7-928C-EE65-A77B-732E1E7D75AD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F5AA167-23D0-4311-12C5-5580A3FEB664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620474D-0857-2161-F788-BA35FD703C91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B0E28640-B164-AA75-D28B-6D0387A99D20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4A5E632-2FC0-2EEC-84CE-BF62161C5A8D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PREFERÊNCIAS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832998-6580-9BE1-E917-680AFA1C01F0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163CBA4D-2DEB-90EE-4FD2-FC9B35BB6BE7}"/>
              </a:ext>
            </a:extLst>
          </p:cNvPr>
          <p:cNvSpPr/>
          <p:nvPr/>
        </p:nvSpPr>
        <p:spPr>
          <a:xfrm>
            <a:off x="1897626" y="2767125"/>
            <a:ext cx="9399639" cy="2257160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BF83F11-A52F-73D9-59B2-DA70DDD10E4D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F489E7E-7325-7994-7AD9-FDF55E09B23E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6A971967-DCE4-C934-4DC2-36D345E18C43}"/>
              </a:ext>
            </a:extLst>
          </p:cNvPr>
          <p:cNvSpPr/>
          <p:nvPr/>
        </p:nvSpPr>
        <p:spPr>
          <a:xfrm>
            <a:off x="1897626" y="4989855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029A205-6095-6A87-B5E6-B930140C79E5}"/>
              </a:ext>
            </a:extLst>
          </p:cNvPr>
          <p:cNvSpPr txBox="1"/>
          <p:nvPr/>
        </p:nvSpPr>
        <p:spPr>
          <a:xfrm>
            <a:off x="8491882" y="50830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366FAFC-47F4-1CE2-DC28-8CB2A78C122B}"/>
              </a:ext>
            </a:extLst>
          </p:cNvPr>
          <p:cNvSpPr txBox="1"/>
          <p:nvPr/>
        </p:nvSpPr>
        <p:spPr>
          <a:xfrm>
            <a:off x="2053986" y="5083070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A02EA52-EED3-7698-FB11-B2F8D8D91352}"/>
              </a:ext>
            </a:extLst>
          </p:cNvPr>
          <p:cNvSpPr/>
          <p:nvPr/>
        </p:nvSpPr>
        <p:spPr>
          <a:xfrm>
            <a:off x="1897626" y="5471594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E229B56-2292-890A-780E-5538FB0E743A}"/>
              </a:ext>
            </a:extLst>
          </p:cNvPr>
          <p:cNvSpPr txBox="1"/>
          <p:nvPr/>
        </p:nvSpPr>
        <p:spPr>
          <a:xfrm>
            <a:off x="8491882" y="55648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A61085E-34BA-7D08-B04A-B5AC94AE590C}"/>
              </a:ext>
            </a:extLst>
          </p:cNvPr>
          <p:cNvSpPr txBox="1"/>
          <p:nvPr/>
        </p:nvSpPr>
        <p:spPr>
          <a:xfrm>
            <a:off x="2053986" y="5635929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F81BD5A-4C4D-8029-12D9-8EC9545BA731}"/>
              </a:ext>
            </a:extLst>
          </p:cNvPr>
          <p:cNvSpPr/>
          <p:nvPr/>
        </p:nvSpPr>
        <p:spPr>
          <a:xfrm>
            <a:off x="2044154" y="3239817"/>
            <a:ext cx="9136528" cy="1646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1709;p145">
            <a:extLst>
              <a:ext uri="{FF2B5EF4-FFF2-40B4-BE49-F238E27FC236}">
                <a16:creationId xmlns:a16="http://schemas.microsoft.com/office/drawing/2014/main" id="{C55AB688-DF83-E2EC-55EA-B78F04EC0581}"/>
              </a:ext>
            </a:extLst>
          </p:cNvPr>
          <p:cNvSpPr/>
          <p:nvPr/>
        </p:nvSpPr>
        <p:spPr>
          <a:xfrm>
            <a:off x="4795885" y="3429000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710;p145">
            <a:extLst>
              <a:ext uri="{FF2B5EF4-FFF2-40B4-BE49-F238E27FC236}">
                <a16:creationId xmlns:a16="http://schemas.microsoft.com/office/drawing/2014/main" id="{55F34011-13CD-63F7-DCCF-624680EFE4E0}"/>
              </a:ext>
            </a:extLst>
          </p:cNvPr>
          <p:cNvSpPr/>
          <p:nvPr/>
        </p:nvSpPr>
        <p:spPr>
          <a:xfrm>
            <a:off x="3870904" y="3480258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711;p145">
            <a:extLst>
              <a:ext uri="{FF2B5EF4-FFF2-40B4-BE49-F238E27FC236}">
                <a16:creationId xmlns:a16="http://schemas.microsoft.com/office/drawing/2014/main" id="{55A72D64-EFB8-5EBA-F237-664F28A038C0}"/>
              </a:ext>
            </a:extLst>
          </p:cNvPr>
          <p:cNvSpPr/>
          <p:nvPr/>
        </p:nvSpPr>
        <p:spPr>
          <a:xfrm>
            <a:off x="3807218" y="4105364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712;p145">
            <a:extLst>
              <a:ext uri="{FF2B5EF4-FFF2-40B4-BE49-F238E27FC236}">
                <a16:creationId xmlns:a16="http://schemas.microsoft.com/office/drawing/2014/main" id="{4383A7B9-E35F-3766-E501-7B87E805D2BE}"/>
              </a:ext>
            </a:extLst>
          </p:cNvPr>
          <p:cNvSpPr/>
          <p:nvPr/>
        </p:nvSpPr>
        <p:spPr>
          <a:xfrm>
            <a:off x="5942446" y="3480258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713;p145">
            <a:extLst>
              <a:ext uri="{FF2B5EF4-FFF2-40B4-BE49-F238E27FC236}">
                <a16:creationId xmlns:a16="http://schemas.microsoft.com/office/drawing/2014/main" id="{E4462B18-167E-E087-8E58-591E5F17E343}"/>
              </a:ext>
            </a:extLst>
          </p:cNvPr>
          <p:cNvSpPr/>
          <p:nvPr/>
        </p:nvSpPr>
        <p:spPr>
          <a:xfrm>
            <a:off x="5942446" y="4127823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1714;p145">
            <a:extLst>
              <a:ext uri="{FF2B5EF4-FFF2-40B4-BE49-F238E27FC236}">
                <a16:creationId xmlns:a16="http://schemas.microsoft.com/office/drawing/2014/main" id="{1FF3061E-D5D5-F9CC-11DE-FDAC704A6EF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6978" t="53240" r="47135" b="31944"/>
          <a:stretch/>
        </p:blipFill>
        <p:spPr>
          <a:xfrm>
            <a:off x="4920554" y="4105364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715;p145">
            <a:extLst>
              <a:ext uri="{FF2B5EF4-FFF2-40B4-BE49-F238E27FC236}">
                <a16:creationId xmlns:a16="http://schemas.microsoft.com/office/drawing/2014/main" id="{B23D0443-CB73-D7F5-A810-7E1EA0F338E1}"/>
              </a:ext>
            </a:extLst>
          </p:cNvPr>
          <p:cNvSpPr/>
          <p:nvPr/>
        </p:nvSpPr>
        <p:spPr>
          <a:xfrm>
            <a:off x="5205761" y="3766214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712;p145">
            <a:extLst>
              <a:ext uri="{FF2B5EF4-FFF2-40B4-BE49-F238E27FC236}">
                <a16:creationId xmlns:a16="http://schemas.microsoft.com/office/drawing/2014/main" id="{C222B752-E949-67EE-0128-C5DA2D7BDE68}"/>
              </a:ext>
            </a:extLst>
          </p:cNvPr>
          <p:cNvSpPr/>
          <p:nvPr/>
        </p:nvSpPr>
        <p:spPr>
          <a:xfrm>
            <a:off x="8017385" y="3480258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713;p145">
            <a:extLst>
              <a:ext uri="{FF2B5EF4-FFF2-40B4-BE49-F238E27FC236}">
                <a16:creationId xmlns:a16="http://schemas.microsoft.com/office/drawing/2014/main" id="{E1E03DDC-1894-35B0-284A-6CA6305EF97C}"/>
              </a:ext>
            </a:extLst>
          </p:cNvPr>
          <p:cNvSpPr/>
          <p:nvPr/>
        </p:nvSpPr>
        <p:spPr>
          <a:xfrm>
            <a:off x="8025058" y="4127823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716;p145">
            <a:extLst>
              <a:ext uri="{FF2B5EF4-FFF2-40B4-BE49-F238E27FC236}">
                <a16:creationId xmlns:a16="http://schemas.microsoft.com/office/drawing/2014/main" id="{C99DAB41-939F-0F2C-7DD4-AB9A08B8CCF3}"/>
              </a:ext>
            </a:extLst>
          </p:cNvPr>
          <p:cNvSpPr/>
          <p:nvPr/>
        </p:nvSpPr>
        <p:spPr>
          <a:xfrm>
            <a:off x="4183869" y="3766214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6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1714;p145">
            <a:extLst>
              <a:ext uri="{FF2B5EF4-FFF2-40B4-BE49-F238E27FC236}">
                <a16:creationId xmlns:a16="http://schemas.microsoft.com/office/drawing/2014/main" id="{4F5A3F32-A9BF-E50E-A8B1-67201E59939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6978" t="53240" r="47135" b="31944"/>
          <a:stretch/>
        </p:blipFill>
        <p:spPr>
          <a:xfrm>
            <a:off x="6985147" y="4099529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717;p145">
            <a:extLst>
              <a:ext uri="{FF2B5EF4-FFF2-40B4-BE49-F238E27FC236}">
                <a16:creationId xmlns:a16="http://schemas.microsoft.com/office/drawing/2014/main" id="{85025699-5FD6-634B-1BE4-3243530CCE2A}"/>
              </a:ext>
            </a:extLst>
          </p:cNvPr>
          <p:cNvSpPr/>
          <p:nvPr/>
        </p:nvSpPr>
        <p:spPr>
          <a:xfrm>
            <a:off x="6255412" y="3766214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715;p145">
            <a:extLst>
              <a:ext uri="{FF2B5EF4-FFF2-40B4-BE49-F238E27FC236}">
                <a16:creationId xmlns:a16="http://schemas.microsoft.com/office/drawing/2014/main" id="{D3F5DAA9-7D22-71F9-C1A0-00B95E8CF9F7}"/>
              </a:ext>
            </a:extLst>
          </p:cNvPr>
          <p:cNvSpPr/>
          <p:nvPr/>
        </p:nvSpPr>
        <p:spPr>
          <a:xfrm>
            <a:off x="7309932" y="3766214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717;p145">
            <a:extLst>
              <a:ext uri="{FF2B5EF4-FFF2-40B4-BE49-F238E27FC236}">
                <a16:creationId xmlns:a16="http://schemas.microsoft.com/office/drawing/2014/main" id="{9C6E843D-ADAF-8529-7DB2-9524A1A9A496}"/>
              </a:ext>
            </a:extLst>
          </p:cNvPr>
          <p:cNvSpPr/>
          <p:nvPr/>
        </p:nvSpPr>
        <p:spPr>
          <a:xfrm>
            <a:off x="8325448" y="3766214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ráfico 72" descr="Piscina retangular estrutura de tópicos">
            <a:extLst>
              <a:ext uri="{FF2B5EF4-FFF2-40B4-BE49-F238E27FC236}">
                <a16:creationId xmlns:a16="http://schemas.microsoft.com/office/drawing/2014/main" id="{A862BB32-0523-1179-B4C5-335494C88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6873" y="3890273"/>
            <a:ext cx="450640" cy="450640"/>
          </a:xfrm>
          <a:prstGeom prst="rect">
            <a:avLst/>
          </a:prstGeom>
        </p:spPr>
      </p:pic>
      <p:pic>
        <p:nvPicPr>
          <p:cNvPr id="74" name="Gráfico 73" descr="Raio com preenchimento sólido">
            <a:extLst>
              <a:ext uri="{FF2B5EF4-FFF2-40B4-BE49-F238E27FC236}">
                <a16:creationId xmlns:a16="http://schemas.microsoft.com/office/drawing/2014/main" id="{6F542514-35B9-A02B-9743-7E6F0F963B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5070" y="3930915"/>
            <a:ext cx="399010" cy="399010"/>
          </a:xfrm>
          <a:prstGeom prst="rect">
            <a:avLst/>
          </a:prstGeom>
        </p:spPr>
      </p:pic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674E44E-5A2A-3E81-A5EC-FD7B88CDD627}"/>
              </a:ext>
            </a:extLst>
          </p:cNvPr>
          <p:cNvGrpSpPr/>
          <p:nvPr/>
        </p:nvGrpSpPr>
        <p:grpSpPr>
          <a:xfrm>
            <a:off x="6438421" y="3941356"/>
            <a:ext cx="369825" cy="316345"/>
            <a:chOff x="5689599" y="1356993"/>
            <a:chExt cx="705649" cy="603605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C6D9B605-061A-A355-925B-47E23E2A43FB}"/>
                </a:ext>
              </a:extLst>
            </p:cNvPr>
            <p:cNvSpPr/>
            <p:nvPr/>
          </p:nvSpPr>
          <p:spPr>
            <a:xfrm>
              <a:off x="5689599" y="1356993"/>
              <a:ext cx="701369" cy="60360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5AF3E2AC-7204-9651-6EF8-3F85A62F3900}"/>
                </a:ext>
              </a:extLst>
            </p:cNvPr>
            <p:cNvCxnSpPr>
              <a:cxnSpLocks/>
            </p:cNvCxnSpPr>
            <p:nvPr/>
          </p:nvCxnSpPr>
          <p:spPr>
            <a:xfrm>
              <a:off x="581787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9280CC95-703C-EF5B-7441-062A1E5D1384}"/>
                </a:ext>
              </a:extLst>
            </p:cNvPr>
            <p:cNvCxnSpPr>
              <a:cxnSpLocks/>
            </p:cNvCxnSpPr>
            <p:nvPr/>
          </p:nvCxnSpPr>
          <p:spPr>
            <a:xfrm>
              <a:off x="5931217" y="1359939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70055968-4E7C-9197-8D4A-640E2A400109}"/>
                </a:ext>
              </a:extLst>
            </p:cNvPr>
            <p:cNvCxnSpPr>
              <a:cxnSpLocks/>
            </p:cNvCxnSpPr>
            <p:nvPr/>
          </p:nvCxnSpPr>
          <p:spPr>
            <a:xfrm>
              <a:off x="6044564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9720489D-46BB-F3AC-8C6B-0F35F4C71899}"/>
                </a:ext>
              </a:extLst>
            </p:cNvPr>
            <p:cNvCxnSpPr>
              <a:cxnSpLocks/>
            </p:cNvCxnSpPr>
            <p:nvPr/>
          </p:nvCxnSpPr>
          <p:spPr>
            <a:xfrm>
              <a:off x="627126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F3ED1953-0EF9-D1EA-814E-263A09A22E03}"/>
                </a:ext>
              </a:extLst>
            </p:cNvPr>
            <p:cNvCxnSpPr>
              <a:cxnSpLocks/>
            </p:cNvCxnSpPr>
            <p:nvPr/>
          </p:nvCxnSpPr>
          <p:spPr>
            <a:xfrm>
              <a:off x="6157911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DD2F5D89-B6B2-79EB-0E61-82001055880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47256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9CA3E4D3-C4EC-E42F-ACF1-CC7FF959AA9D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570157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7F6543F8-8891-9443-B000-F8F842E1FE82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667749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0ACEC3F1-C632-3343-89FA-E75A70C6FCA2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765341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94D30E71-50DD-D53A-39ED-126B5FE600CE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86293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Gráfico 97" descr="Braço musculoso estrutura de tópicos">
            <a:extLst>
              <a:ext uri="{FF2B5EF4-FFF2-40B4-BE49-F238E27FC236}">
                <a16:creationId xmlns:a16="http://schemas.microsoft.com/office/drawing/2014/main" id="{B96D6054-A3A6-98CA-F16C-89FD35ECC8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5225" y="3877436"/>
            <a:ext cx="444186" cy="444186"/>
          </a:xfrm>
          <a:prstGeom prst="rect">
            <a:avLst/>
          </a:prstGeom>
        </p:spPr>
      </p:pic>
      <p:pic>
        <p:nvPicPr>
          <p:cNvPr id="100" name="Gráfico 99" descr="Distribuição normal com preenchimento sólido">
            <a:extLst>
              <a:ext uri="{FF2B5EF4-FFF2-40B4-BE49-F238E27FC236}">
                <a16:creationId xmlns:a16="http://schemas.microsoft.com/office/drawing/2014/main" id="{425045EF-F18D-35B0-4493-991127EA9F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55257" y="3849235"/>
            <a:ext cx="500588" cy="500588"/>
          </a:xfrm>
          <a:prstGeom prst="rect">
            <a:avLst/>
          </a:prstGeom>
        </p:spPr>
      </p:pic>
      <p:sp>
        <p:nvSpPr>
          <p:cNvPr id="101" name="Google Shape;1567;p141">
            <a:extLst>
              <a:ext uri="{FF2B5EF4-FFF2-40B4-BE49-F238E27FC236}">
                <a16:creationId xmlns:a16="http://schemas.microsoft.com/office/drawing/2014/main" id="{ACBB7CCB-F15A-8BEC-7E00-08FD440D9A5D}"/>
              </a:ext>
            </a:extLst>
          </p:cNvPr>
          <p:cNvSpPr txBox="1"/>
          <p:nvPr/>
        </p:nvSpPr>
        <p:spPr>
          <a:xfrm>
            <a:off x="3724688" y="4424767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Geométrico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" name="Google Shape;1567;p141">
            <a:extLst>
              <a:ext uri="{FF2B5EF4-FFF2-40B4-BE49-F238E27FC236}">
                <a16:creationId xmlns:a16="http://schemas.microsoft.com/office/drawing/2014/main" id="{3E2733F0-2DA2-9F8A-3CB9-AB836B5BCC4F}"/>
              </a:ext>
            </a:extLst>
          </p:cNvPr>
          <p:cNvSpPr txBox="1"/>
          <p:nvPr/>
        </p:nvSpPr>
        <p:spPr>
          <a:xfrm>
            <a:off x="4742243" y="3428311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ELÉTRICO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" name="Google Shape;1567;p141">
            <a:extLst>
              <a:ext uri="{FF2B5EF4-FFF2-40B4-BE49-F238E27FC236}">
                <a16:creationId xmlns:a16="http://schemas.microsoft.com/office/drawing/2014/main" id="{225D4447-2A77-6E9E-68BE-1EDD6A4A2C6F}"/>
              </a:ext>
            </a:extLst>
          </p:cNvPr>
          <p:cNvSpPr txBox="1"/>
          <p:nvPr/>
        </p:nvSpPr>
        <p:spPr>
          <a:xfrm>
            <a:off x="5512425" y="4432499"/>
            <a:ext cx="2231537" cy="38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MALHA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" name="Google Shape;1567;p141">
            <a:extLst>
              <a:ext uri="{FF2B5EF4-FFF2-40B4-BE49-F238E27FC236}">
                <a16:creationId xmlns:a16="http://schemas.microsoft.com/office/drawing/2014/main" id="{0A629459-7DE3-7754-3036-68F8AB03D910}"/>
              </a:ext>
            </a:extLst>
          </p:cNvPr>
          <p:cNvSpPr txBox="1"/>
          <p:nvPr/>
        </p:nvSpPr>
        <p:spPr>
          <a:xfrm>
            <a:off x="6845843" y="3428311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FORÇA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" name="Google Shape;1567;p141">
            <a:extLst>
              <a:ext uri="{FF2B5EF4-FFF2-40B4-BE49-F238E27FC236}">
                <a16:creationId xmlns:a16="http://schemas.microsoft.com/office/drawing/2014/main" id="{80257966-41FD-0C09-BB60-F154F47C7ACE}"/>
              </a:ext>
            </a:extLst>
          </p:cNvPr>
          <p:cNvSpPr txBox="1"/>
          <p:nvPr/>
        </p:nvSpPr>
        <p:spPr>
          <a:xfrm>
            <a:off x="7862297" y="4407812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ANÁLISE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2075067-14A3-66EF-A219-82CD01C62695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965F4D0-FDAF-4A9C-06E0-8D1011A72720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873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09545-82E4-2B34-E61F-650967C98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m 50" descr="Forma&#10;&#10;O conteúdo gerado por IA pode estar incorreto.">
            <a:extLst>
              <a:ext uri="{FF2B5EF4-FFF2-40B4-BE49-F238E27FC236}">
                <a16:creationId xmlns:a16="http://schemas.microsoft.com/office/drawing/2014/main" id="{3BAE1915-F02A-0EFE-1CB8-C49519501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1038517-4C68-4762-7C3F-123816ADEA87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C2FDA76-5357-7DD7-566A-35BB907E7AC7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7C8458B-7E71-2E75-D55D-D043F310B7F3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FA7D571-8637-A436-31C0-1F3BF3E98404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D90A22-A1C5-14B9-964E-2CDA28EA84B9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650E34B-C0CE-67D2-A85A-0813B42D1A6A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39D6218-8ADC-6116-8A9D-D8B56D0700F2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73C8555D-5A23-E647-0C41-3A8E7E33F1B7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C19100AE-693E-53B6-981D-66704186FF21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99CCD18B-8624-C23B-7C1C-0B8C8E9E6326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6678817B-3F8D-E2AD-7947-E7F7E7C8795A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1DDA1A87-D9E5-699B-9B78-9BE8D21902DE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F0BF6B73-C335-771E-EC7F-5EB978AC2157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A6EC0D7-2894-F33B-D7F6-A88A61F09D17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B248DA2-D56B-BF7B-7295-3A5EE2302117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E40B4290-5B80-32CD-A577-340A20D6D7C1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2DD970D-3C19-534E-3626-891AC68DE516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5E46DE9-6178-7936-117B-DCD33D463B2C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AD6DE23-6FE3-30A9-F7C7-84DA8BB3A3F6}"/>
              </a:ext>
            </a:extLst>
          </p:cNvPr>
          <p:cNvSpPr/>
          <p:nvPr/>
        </p:nvSpPr>
        <p:spPr>
          <a:xfrm>
            <a:off x="1897626" y="2767125"/>
            <a:ext cx="9399639" cy="2257160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864D4B1-1E1D-B891-0422-3166F6B82C93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38794F5-789E-04A0-81A8-A019AA183EF1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3AEECCF-3A8D-2049-42D4-2A0A226B1D8F}"/>
              </a:ext>
            </a:extLst>
          </p:cNvPr>
          <p:cNvSpPr/>
          <p:nvPr/>
        </p:nvSpPr>
        <p:spPr>
          <a:xfrm>
            <a:off x="1897626" y="4989855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75EB8AF-6A70-29C0-FDAE-2D0FC8D36119}"/>
              </a:ext>
            </a:extLst>
          </p:cNvPr>
          <p:cNvSpPr txBox="1"/>
          <p:nvPr/>
        </p:nvSpPr>
        <p:spPr>
          <a:xfrm>
            <a:off x="8491882" y="50830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A270D5E-54D2-40E3-2B7C-B2F5174254DF}"/>
              </a:ext>
            </a:extLst>
          </p:cNvPr>
          <p:cNvSpPr txBox="1"/>
          <p:nvPr/>
        </p:nvSpPr>
        <p:spPr>
          <a:xfrm>
            <a:off x="2053986" y="5083070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7DDC01CD-ECD4-2C11-6A8B-5AE9403B562D}"/>
              </a:ext>
            </a:extLst>
          </p:cNvPr>
          <p:cNvSpPr/>
          <p:nvPr/>
        </p:nvSpPr>
        <p:spPr>
          <a:xfrm>
            <a:off x="1897626" y="5471594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CC21DC4-6FCD-D3CF-2A9E-C0CE065880EF}"/>
              </a:ext>
            </a:extLst>
          </p:cNvPr>
          <p:cNvSpPr txBox="1"/>
          <p:nvPr/>
        </p:nvSpPr>
        <p:spPr>
          <a:xfrm>
            <a:off x="8491882" y="55648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442E4D5-4DA4-E960-62AC-3D1C9FCF4104}"/>
              </a:ext>
            </a:extLst>
          </p:cNvPr>
          <p:cNvSpPr txBox="1"/>
          <p:nvPr/>
        </p:nvSpPr>
        <p:spPr>
          <a:xfrm>
            <a:off x="2053986" y="5635929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8D460A0-D351-3064-779E-DCE0123B9C52}"/>
              </a:ext>
            </a:extLst>
          </p:cNvPr>
          <p:cNvSpPr/>
          <p:nvPr/>
        </p:nvSpPr>
        <p:spPr>
          <a:xfrm>
            <a:off x="1999837" y="1506719"/>
            <a:ext cx="9180845" cy="48239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1709;p145">
            <a:extLst>
              <a:ext uri="{FF2B5EF4-FFF2-40B4-BE49-F238E27FC236}">
                <a16:creationId xmlns:a16="http://schemas.microsoft.com/office/drawing/2014/main" id="{6C112180-5914-CB01-5F1D-1B808B7E6DF1}"/>
              </a:ext>
            </a:extLst>
          </p:cNvPr>
          <p:cNvSpPr/>
          <p:nvPr/>
        </p:nvSpPr>
        <p:spPr>
          <a:xfrm>
            <a:off x="4795885" y="3429000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710;p145">
            <a:extLst>
              <a:ext uri="{FF2B5EF4-FFF2-40B4-BE49-F238E27FC236}">
                <a16:creationId xmlns:a16="http://schemas.microsoft.com/office/drawing/2014/main" id="{D32A7F01-6D6C-A092-6E0D-1B8C1C763C19}"/>
              </a:ext>
            </a:extLst>
          </p:cNvPr>
          <p:cNvSpPr/>
          <p:nvPr/>
        </p:nvSpPr>
        <p:spPr>
          <a:xfrm>
            <a:off x="3778501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711;p145">
            <a:extLst>
              <a:ext uri="{FF2B5EF4-FFF2-40B4-BE49-F238E27FC236}">
                <a16:creationId xmlns:a16="http://schemas.microsoft.com/office/drawing/2014/main" id="{88839848-50B7-220D-6C57-519B0B246F3F}"/>
              </a:ext>
            </a:extLst>
          </p:cNvPr>
          <p:cNvSpPr/>
          <p:nvPr/>
        </p:nvSpPr>
        <p:spPr>
          <a:xfrm>
            <a:off x="3714815" y="2291119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712;p145">
            <a:extLst>
              <a:ext uri="{FF2B5EF4-FFF2-40B4-BE49-F238E27FC236}">
                <a16:creationId xmlns:a16="http://schemas.microsoft.com/office/drawing/2014/main" id="{A7C6EF62-2FDC-2FF9-5B6B-BE25D0C83BC2}"/>
              </a:ext>
            </a:extLst>
          </p:cNvPr>
          <p:cNvSpPr/>
          <p:nvPr/>
        </p:nvSpPr>
        <p:spPr>
          <a:xfrm>
            <a:off x="5850043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713;p145">
            <a:extLst>
              <a:ext uri="{FF2B5EF4-FFF2-40B4-BE49-F238E27FC236}">
                <a16:creationId xmlns:a16="http://schemas.microsoft.com/office/drawing/2014/main" id="{ECC318DA-741D-15D7-FF8B-1304211AABBB}"/>
              </a:ext>
            </a:extLst>
          </p:cNvPr>
          <p:cNvSpPr/>
          <p:nvPr/>
        </p:nvSpPr>
        <p:spPr>
          <a:xfrm>
            <a:off x="5850043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1714;p145">
            <a:extLst>
              <a:ext uri="{FF2B5EF4-FFF2-40B4-BE49-F238E27FC236}">
                <a16:creationId xmlns:a16="http://schemas.microsoft.com/office/drawing/2014/main" id="{1FD740A1-72F7-4C39-737B-0E9F23A110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4828151" y="2291119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715;p145">
            <a:extLst>
              <a:ext uri="{FF2B5EF4-FFF2-40B4-BE49-F238E27FC236}">
                <a16:creationId xmlns:a16="http://schemas.microsoft.com/office/drawing/2014/main" id="{BA1CA07F-A943-23F7-472C-CA77B62713B7}"/>
              </a:ext>
            </a:extLst>
          </p:cNvPr>
          <p:cNvSpPr/>
          <p:nvPr/>
        </p:nvSpPr>
        <p:spPr>
          <a:xfrm>
            <a:off x="5113358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712;p145">
            <a:extLst>
              <a:ext uri="{FF2B5EF4-FFF2-40B4-BE49-F238E27FC236}">
                <a16:creationId xmlns:a16="http://schemas.microsoft.com/office/drawing/2014/main" id="{B095DB9C-5EF8-293A-6388-B78821B8CADA}"/>
              </a:ext>
            </a:extLst>
          </p:cNvPr>
          <p:cNvSpPr/>
          <p:nvPr/>
        </p:nvSpPr>
        <p:spPr>
          <a:xfrm>
            <a:off x="7924982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713;p145">
            <a:extLst>
              <a:ext uri="{FF2B5EF4-FFF2-40B4-BE49-F238E27FC236}">
                <a16:creationId xmlns:a16="http://schemas.microsoft.com/office/drawing/2014/main" id="{BCB3CB89-360E-BACB-2985-D9A129CCFD04}"/>
              </a:ext>
            </a:extLst>
          </p:cNvPr>
          <p:cNvSpPr/>
          <p:nvPr/>
        </p:nvSpPr>
        <p:spPr>
          <a:xfrm>
            <a:off x="7932655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716;p145">
            <a:extLst>
              <a:ext uri="{FF2B5EF4-FFF2-40B4-BE49-F238E27FC236}">
                <a16:creationId xmlns:a16="http://schemas.microsoft.com/office/drawing/2014/main" id="{D3526D55-58A1-72C2-C8D8-2B0F21784094}"/>
              </a:ext>
            </a:extLst>
          </p:cNvPr>
          <p:cNvSpPr/>
          <p:nvPr/>
        </p:nvSpPr>
        <p:spPr>
          <a:xfrm>
            <a:off x="4091466" y="1951969"/>
            <a:ext cx="736649" cy="69875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57163" dist="95250" dir="1626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1714;p145">
            <a:extLst>
              <a:ext uri="{FF2B5EF4-FFF2-40B4-BE49-F238E27FC236}">
                <a16:creationId xmlns:a16="http://schemas.microsoft.com/office/drawing/2014/main" id="{090000E7-E838-84BA-D8EF-6F449BE014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6892744" y="2285284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717;p145">
            <a:extLst>
              <a:ext uri="{FF2B5EF4-FFF2-40B4-BE49-F238E27FC236}">
                <a16:creationId xmlns:a16="http://schemas.microsoft.com/office/drawing/2014/main" id="{0380CA3F-53CC-474C-C04F-5FF153A6EA2F}"/>
              </a:ext>
            </a:extLst>
          </p:cNvPr>
          <p:cNvSpPr/>
          <p:nvPr/>
        </p:nvSpPr>
        <p:spPr>
          <a:xfrm>
            <a:off x="616300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715;p145">
            <a:extLst>
              <a:ext uri="{FF2B5EF4-FFF2-40B4-BE49-F238E27FC236}">
                <a16:creationId xmlns:a16="http://schemas.microsoft.com/office/drawing/2014/main" id="{61E7C328-B8BD-6D1C-4185-8F508902D895}"/>
              </a:ext>
            </a:extLst>
          </p:cNvPr>
          <p:cNvSpPr/>
          <p:nvPr/>
        </p:nvSpPr>
        <p:spPr>
          <a:xfrm>
            <a:off x="721752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717;p145">
            <a:extLst>
              <a:ext uri="{FF2B5EF4-FFF2-40B4-BE49-F238E27FC236}">
                <a16:creationId xmlns:a16="http://schemas.microsoft.com/office/drawing/2014/main" id="{5262C484-EED6-C706-F2FC-0BBE72737009}"/>
              </a:ext>
            </a:extLst>
          </p:cNvPr>
          <p:cNvSpPr/>
          <p:nvPr/>
        </p:nvSpPr>
        <p:spPr>
          <a:xfrm>
            <a:off x="8233045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ráfico 72" descr="Piscina retangular estrutura de tópicos">
            <a:extLst>
              <a:ext uri="{FF2B5EF4-FFF2-40B4-BE49-F238E27FC236}">
                <a16:creationId xmlns:a16="http://schemas.microsoft.com/office/drawing/2014/main" id="{B4A04CFD-8A99-39C2-5312-21A5AA39DD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4470" y="2076028"/>
            <a:ext cx="450640" cy="450640"/>
          </a:xfrm>
          <a:prstGeom prst="rect">
            <a:avLst/>
          </a:prstGeom>
        </p:spPr>
      </p:pic>
      <p:pic>
        <p:nvPicPr>
          <p:cNvPr id="74" name="Gráfico 73" descr="Raio com preenchimento sólido">
            <a:extLst>
              <a:ext uri="{FF2B5EF4-FFF2-40B4-BE49-F238E27FC236}">
                <a16:creationId xmlns:a16="http://schemas.microsoft.com/office/drawing/2014/main" id="{EDBA5FA7-C891-475D-FCD0-3DA559404E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2667" y="2116670"/>
            <a:ext cx="399010" cy="399010"/>
          </a:xfrm>
          <a:prstGeom prst="rect">
            <a:avLst/>
          </a:prstGeom>
        </p:spPr>
      </p:pic>
      <p:grpSp>
        <p:nvGrpSpPr>
          <p:cNvPr id="96" name="Agrupar 95">
            <a:extLst>
              <a:ext uri="{FF2B5EF4-FFF2-40B4-BE49-F238E27FC236}">
                <a16:creationId xmlns:a16="http://schemas.microsoft.com/office/drawing/2014/main" id="{D3FEADD6-1C3F-5707-AA40-613B76C63727}"/>
              </a:ext>
            </a:extLst>
          </p:cNvPr>
          <p:cNvGrpSpPr/>
          <p:nvPr/>
        </p:nvGrpSpPr>
        <p:grpSpPr>
          <a:xfrm>
            <a:off x="6346018" y="2127111"/>
            <a:ext cx="369825" cy="316345"/>
            <a:chOff x="5689599" y="1356993"/>
            <a:chExt cx="705649" cy="603605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ED4D7518-C01C-9203-B12F-666AEB92C1EA}"/>
                </a:ext>
              </a:extLst>
            </p:cNvPr>
            <p:cNvSpPr/>
            <p:nvPr/>
          </p:nvSpPr>
          <p:spPr>
            <a:xfrm>
              <a:off x="5689599" y="1356993"/>
              <a:ext cx="701369" cy="60360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BD506CB6-6679-733E-63D3-D1DA44919D98}"/>
                </a:ext>
              </a:extLst>
            </p:cNvPr>
            <p:cNvCxnSpPr>
              <a:cxnSpLocks/>
            </p:cNvCxnSpPr>
            <p:nvPr/>
          </p:nvCxnSpPr>
          <p:spPr>
            <a:xfrm>
              <a:off x="581787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ABBB93AC-486D-CADB-B769-949BE3045963}"/>
                </a:ext>
              </a:extLst>
            </p:cNvPr>
            <p:cNvCxnSpPr>
              <a:cxnSpLocks/>
            </p:cNvCxnSpPr>
            <p:nvPr/>
          </p:nvCxnSpPr>
          <p:spPr>
            <a:xfrm>
              <a:off x="5931217" y="1359939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3B5B9411-3513-A6DE-D5BB-70E1D009E550}"/>
                </a:ext>
              </a:extLst>
            </p:cNvPr>
            <p:cNvCxnSpPr>
              <a:cxnSpLocks/>
            </p:cNvCxnSpPr>
            <p:nvPr/>
          </p:nvCxnSpPr>
          <p:spPr>
            <a:xfrm>
              <a:off x="6044564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9363A406-371B-78AB-1F7C-603AA1C6F3D2}"/>
                </a:ext>
              </a:extLst>
            </p:cNvPr>
            <p:cNvCxnSpPr>
              <a:cxnSpLocks/>
            </p:cNvCxnSpPr>
            <p:nvPr/>
          </p:nvCxnSpPr>
          <p:spPr>
            <a:xfrm>
              <a:off x="627126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854FD96D-DE1A-D980-07D9-5272F99A2E10}"/>
                </a:ext>
              </a:extLst>
            </p:cNvPr>
            <p:cNvCxnSpPr>
              <a:cxnSpLocks/>
            </p:cNvCxnSpPr>
            <p:nvPr/>
          </p:nvCxnSpPr>
          <p:spPr>
            <a:xfrm>
              <a:off x="6157911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5EAB6895-A96D-C48F-CCBB-EC701AC5103A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47256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144BF656-547B-7F81-FFC5-5DABC10ACE82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570157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24E7AF2B-5775-B315-E0BB-71E5238028D1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667749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8BC06A9D-791C-6B9C-F829-3B0038F079A2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765341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668739EB-0477-0E2C-543C-6C360AA7823F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86293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Gráfico 97" descr="Braço musculoso estrutura de tópicos">
            <a:extLst>
              <a:ext uri="{FF2B5EF4-FFF2-40B4-BE49-F238E27FC236}">
                <a16:creationId xmlns:a16="http://schemas.microsoft.com/office/drawing/2014/main" id="{701E4B93-9EA7-5CF5-2260-E6DE60853E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2822" y="2063191"/>
            <a:ext cx="444186" cy="444186"/>
          </a:xfrm>
          <a:prstGeom prst="rect">
            <a:avLst/>
          </a:prstGeom>
        </p:spPr>
      </p:pic>
      <p:pic>
        <p:nvPicPr>
          <p:cNvPr id="100" name="Gráfico 99" descr="Distribuição normal com preenchimento sólido">
            <a:extLst>
              <a:ext uri="{FF2B5EF4-FFF2-40B4-BE49-F238E27FC236}">
                <a16:creationId xmlns:a16="http://schemas.microsoft.com/office/drawing/2014/main" id="{A68FD1F4-FDAE-812E-B593-164484DF09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2854" y="2034990"/>
            <a:ext cx="500588" cy="500588"/>
          </a:xfrm>
          <a:prstGeom prst="rect">
            <a:avLst/>
          </a:prstGeom>
        </p:spPr>
      </p:pic>
      <p:sp>
        <p:nvSpPr>
          <p:cNvPr id="101" name="Google Shape;1567;p141">
            <a:extLst>
              <a:ext uri="{FF2B5EF4-FFF2-40B4-BE49-F238E27FC236}">
                <a16:creationId xmlns:a16="http://schemas.microsoft.com/office/drawing/2014/main" id="{F51CBDAD-FE16-3C74-EAED-E14728CC1A9F}"/>
              </a:ext>
            </a:extLst>
          </p:cNvPr>
          <p:cNvSpPr txBox="1"/>
          <p:nvPr/>
        </p:nvSpPr>
        <p:spPr>
          <a:xfrm>
            <a:off x="3632285" y="2610522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Geométrico</a:t>
            </a:r>
            <a:endParaRPr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" name="Google Shape;1567;p141">
            <a:extLst>
              <a:ext uri="{FF2B5EF4-FFF2-40B4-BE49-F238E27FC236}">
                <a16:creationId xmlns:a16="http://schemas.microsoft.com/office/drawing/2014/main" id="{BA21DA94-24A4-EC84-327C-6BC90D5433EC}"/>
              </a:ext>
            </a:extLst>
          </p:cNvPr>
          <p:cNvSpPr txBox="1"/>
          <p:nvPr/>
        </p:nvSpPr>
        <p:spPr>
          <a:xfrm>
            <a:off x="46498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ELÉTRICO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" name="Google Shape;1567;p141">
            <a:extLst>
              <a:ext uri="{FF2B5EF4-FFF2-40B4-BE49-F238E27FC236}">
                <a16:creationId xmlns:a16="http://schemas.microsoft.com/office/drawing/2014/main" id="{E3E82F72-EC17-9C85-2FC8-33FFD910D30A}"/>
              </a:ext>
            </a:extLst>
          </p:cNvPr>
          <p:cNvSpPr txBox="1"/>
          <p:nvPr/>
        </p:nvSpPr>
        <p:spPr>
          <a:xfrm>
            <a:off x="5420022" y="2618254"/>
            <a:ext cx="2231537" cy="38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MALHA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" name="Google Shape;1567;p141">
            <a:extLst>
              <a:ext uri="{FF2B5EF4-FFF2-40B4-BE49-F238E27FC236}">
                <a16:creationId xmlns:a16="http://schemas.microsoft.com/office/drawing/2014/main" id="{2DF201B1-2033-1490-F77B-6ED05DDBEC43}"/>
              </a:ext>
            </a:extLst>
          </p:cNvPr>
          <p:cNvSpPr txBox="1"/>
          <p:nvPr/>
        </p:nvSpPr>
        <p:spPr>
          <a:xfrm>
            <a:off x="67534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FORÇA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" name="Google Shape;1567;p141">
            <a:extLst>
              <a:ext uri="{FF2B5EF4-FFF2-40B4-BE49-F238E27FC236}">
                <a16:creationId xmlns:a16="http://schemas.microsoft.com/office/drawing/2014/main" id="{BF0B386A-B732-1A1A-E4F4-4D4D746EF482}"/>
              </a:ext>
            </a:extLst>
          </p:cNvPr>
          <p:cNvSpPr txBox="1"/>
          <p:nvPr/>
        </p:nvSpPr>
        <p:spPr>
          <a:xfrm>
            <a:off x="7769894" y="2593567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ANÁLISE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1567;p141">
            <a:extLst>
              <a:ext uri="{FF2B5EF4-FFF2-40B4-BE49-F238E27FC236}">
                <a16:creationId xmlns:a16="http://schemas.microsoft.com/office/drawing/2014/main" id="{2025C2CD-1C88-EA48-45D6-77917A327198}"/>
              </a:ext>
            </a:extLst>
          </p:cNvPr>
          <p:cNvSpPr txBox="1"/>
          <p:nvPr/>
        </p:nvSpPr>
        <p:spPr>
          <a:xfrm>
            <a:off x="2452986" y="4623761"/>
            <a:ext cx="369447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Número de pares de patches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" name="Google Shape;1567;p141">
            <a:extLst>
              <a:ext uri="{FF2B5EF4-FFF2-40B4-BE49-F238E27FC236}">
                <a16:creationId xmlns:a16="http://schemas.microsoft.com/office/drawing/2014/main" id="{43AAB579-0FD6-CD4C-D424-740B4DF2CC30}"/>
              </a:ext>
            </a:extLst>
          </p:cNvPr>
          <p:cNvSpPr txBox="1"/>
          <p:nvPr/>
        </p:nvSpPr>
        <p:spPr>
          <a:xfrm>
            <a:off x="2452986" y="3426619"/>
            <a:ext cx="346622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Dimensões da placa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1567;p141">
            <a:extLst>
              <a:ext uri="{FF2B5EF4-FFF2-40B4-BE49-F238E27FC236}">
                <a16:creationId xmlns:a16="http://schemas.microsoft.com/office/drawing/2014/main" id="{D6F35E12-9E80-9FDC-3F58-2A70A4036C29}"/>
              </a:ext>
            </a:extLst>
          </p:cNvPr>
          <p:cNvSpPr txBox="1"/>
          <p:nvPr/>
        </p:nvSpPr>
        <p:spPr>
          <a:xfrm>
            <a:off x="2452986" y="4025190"/>
            <a:ext cx="346622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Dimensões dos patches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" name="Google Shape;1567;p141">
            <a:extLst>
              <a:ext uri="{FF2B5EF4-FFF2-40B4-BE49-F238E27FC236}">
                <a16:creationId xmlns:a16="http://schemas.microsoft.com/office/drawing/2014/main" id="{FBC0DDDB-BB4C-55AD-A3EE-CAB623B9344C}"/>
              </a:ext>
            </a:extLst>
          </p:cNvPr>
          <p:cNvSpPr txBox="1"/>
          <p:nvPr/>
        </p:nvSpPr>
        <p:spPr>
          <a:xfrm>
            <a:off x="2452986" y="5222331"/>
            <a:ext cx="346622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Posição dos patches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8" name="Imagem 57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9C81FC2E-C0CC-3D08-2B5A-25F9CD40E9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90" y="3196315"/>
            <a:ext cx="4418521" cy="2737925"/>
          </a:xfrm>
          <a:prstGeom prst="rect">
            <a:avLst/>
          </a:prstGeom>
        </p:spPr>
      </p:pic>
      <p:sp>
        <p:nvSpPr>
          <p:cNvPr id="45" name="Retângulo: Único Canto Recortado 44">
            <a:extLst>
              <a:ext uri="{FF2B5EF4-FFF2-40B4-BE49-F238E27FC236}">
                <a16:creationId xmlns:a16="http://schemas.microsoft.com/office/drawing/2014/main" id="{8ED9A1B7-127A-FEF0-CFC8-253477EF366C}"/>
              </a:ext>
            </a:extLst>
          </p:cNvPr>
          <p:cNvSpPr/>
          <p:nvPr/>
        </p:nvSpPr>
        <p:spPr>
          <a:xfrm>
            <a:off x="5781670" y="4800079"/>
            <a:ext cx="380859" cy="45719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241E88AB-07E9-A2A2-28FA-1FC947D1F196}"/>
              </a:ext>
            </a:extLst>
          </p:cNvPr>
          <p:cNvSpPr/>
          <p:nvPr/>
        </p:nvSpPr>
        <p:spPr>
          <a:xfrm>
            <a:off x="6163008" y="4609000"/>
            <a:ext cx="430114" cy="4301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Montserrat Black" pitchFamily="2" charset="0"/>
              </a:rPr>
              <a:t>?</a:t>
            </a:r>
            <a:endParaRPr lang="en-US" dirty="0">
              <a:solidFill>
                <a:srgbClr val="FF0000"/>
              </a:solidFill>
              <a:latin typeface="Montserrat Black" pitchFamily="2" charset="0"/>
            </a:endParaRPr>
          </a:p>
        </p:txBody>
      </p:sp>
      <p:sp>
        <p:nvSpPr>
          <p:cNvPr id="47" name="Retângulo: Único Canto Recortado 46">
            <a:extLst>
              <a:ext uri="{FF2B5EF4-FFF2-40B4-BE49-F238E27FC236}">
                <a16:creationId xmlns:a16="http://schemas.microsoft.com/office/drawing/2014/main" id="{B28666A6-78FC-8A84-D6B1-98A64AA7DC14}"/>
              </a:ext>
            </a:extLst>
          </p:cNvPr>
          <p:cNvSpPr/>
          <p:nvPr/>
        </p:nvSpPr>
        <p:spPr>
          <a:xfrm>
            <a:off x="4995755" y="5397546"/>
            <a:ext cx="380859" cy="45719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7ADBE82B-DAF7-7B49-7134-096EB6F74622}"/>
              </a:ext>
            </a:extLst>
          </p:cNvPr>
          <p:cNvSpPr/>
          <p:nvPr/>
        </p:nvSpPr>
        <p:spPr>
          <a:xfrm>
            <a:off x="5377093" y="5206467"/>
            <a:ext cx="430114" cy="4301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Montserrat Black" pitchFamily="2" charset="0"/>
              </a:rPr>
              <a:t>?</a:t>
            </a:r>
            <a:endParaRPr lang="en-US" dirty="0">
              <a:solidFill>
                <a:srgbClr val="FF0000"/>
              </a:solidFill>
              <a:latin typeface="Montserrat Black" pitchFamily="2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FF35FAF7-2068-7E48-C746-4762A0DEBC1E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propriedades aluminio">
            <a:extLst>
              <a:ext uri="{FF2B5EF4-FFF2-40B4-BE49-F238E27FC236}">
                <a16:creationId xmlns:a16="http://schemas.microsoft.com/office/drawing/2014/main" id="{79D5749D-FAAC-7C16-D957-4FDB49200221}"/>
              </a:ext>
            </a:extLst>
          </p:cNvPr>
          <p:cNvSpPr/>
          <p:nvPr/>
        </p:nvSpPr>
        <p:spPr>
          <a:xfrm>
            <a:off x="4883822" y="3405990"/>
            <a:ext cx="111933" cy="1421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>
              <a:solidFill>
                <a:srgbClr val="FFC000"/>
              </a:solidFill>
            </a:endParaRPr>
          </a:p>
        </p:txBody>
      </p:sp>
      <p:sp>
        <p:nvSpPr>
          <p:cNvPr id="52" name="dimensao patch">
            <a:extLst>
              <a:ext uri="{FF2B5EF4-FFF2-40B4-BE49-F238E27FC236}">
                <a16:creationId xmlns:a16="http://schemas.microsoft.com/office/drawing/2014/main" id="{82B9DB3D-6502-87AE-26B7-8B5C6C21145E}"/>
              </a:ext>
            </a:extLst>
          </p:cNvPr>
          <p:cNvSpPr/>
          <p:nvPr/>
        </p:nvSpPr>
        <p:spPr>
          <a:xfrm>
            <a:off x="5236700" y="4015047"/>
            <a:ext cx="111933" cy="142104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>
              <a:solidFill>
                <a:srgbClr val="FFC000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5E8B82E1-E6F9-65EA-5D87-DF2E25E184A6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29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9C91C-A055-4387-AF6F-6C1536408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m 50" descr="Forma&#10;&#10;O conteúdo gerado por IA pode estar incorreto.">
            <a:extLst>
              <a:ext uri="{FF2B5EF4-FFF2-40B4-BE49-F238E27FC236}">
                <a16:creationId xmlns:a16="http://schemas.microsoft.com/office/drawing/2014/main" id="{63EDF2BB-8589-D9F4-C0A7-F2BF10F63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0D5D110-2946-8F27-3426-1C01C63CACE4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F9D5360-785F-1469-314F-F56A3B296E51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727BC0B-2825-9931-2DB2-A75BA70EC035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058F313-C3BC-E768-0724-934BA7688CD7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0BE3194-7FD3-98AF-A3EB-312B30A7A52F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0E06CD6-E9AE-5486-DD0D-B3D38DD941ED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5CC9F78-CCA8-AEC2-8F52-9ACB3AAF8385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42D8B265-9207-D786-2413-03AD83EC7936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2D80FDD0-9DB4-B3F3-D68B-6AF3EACB22FD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2CEFAABD-9401-9968-F8F5-D471E726AE75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E17DEF80-27F9-66B5-0C8F-CB52342F1FB7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E424B063-96B5-DBDC-CE2C-60C604266AED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874C9CBE-EE58-6ACD-2A7F-38D696CA824E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0B3262A-BE79-A2B9-A110-C7E0E32A877C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E06D85A-830E-5DF7-A587-4AF41F7D4125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1B0DBB06-BAAF-7AAC-2FB8-16F7FAA3B3EC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27E4F7A-429D-0CCA-95A1-028BDE4EC7EA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372F417-6611-3091-6095-B5F208D06500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E30842A-6006-6340-A2BC-A71BD266A113}"/>
              </a:ext>
            </a:extLst>
          </p:cNvPr>
          <p:cNvSpPr/>
          <p:nvPr/>
        </p:nvSpPr>
        <p:spPr>
          <a:xfrm>
            <a:off x="1897626" y="2767125"/>
            <a:ext cx="9399639" cy="2257160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002B521-79C9-19C3-4158-8010926ED9D3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A2A369B-D3D5-7B94-FC05-5F3FFCE4CF33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EE77DAE-6D77-F1BD-4368-5AD0A4A0BC39}"/>
              </a:ext>
            </a:extLst>
          </p:cNvPr>
          <p:cNvSpPr/>
          <p:nvPr/>
        </p:nvSpPr>
        <p:spPr>
          <a:xfrm>
            <a:off x="1897626" y="4989855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9EA66FA0-3D61-373D-48B1-D79FBD478EFD}"/>
              </a:ext>
            </a:extLst>
          </p:cNvPr>
          <p:cNvSpPr txBox="1"/>
          <p:nvPr/>
        </p:nvSpPr>
        <p:spPr>
          <a:xfrm>
            <a:off x="8491882" y="50830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0853870-1E5E-11A6-F1F8-4E0E79E62370}"/>
              </a:ext>
            </a:extLst>
          </p:cNvPr>
          <p:cNvSpPr txBox="1"/>
          <p:nvPr/>
        </p:nvSpPr>
        <p:spPr>
          <a:xfrm>
            <a:off x="2053986" y="5083070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E981C64-EABA-1077-071E-BA5A783D6A68}"/>
              </a:ext>
            </a:extLst>
          </p:cNvPr>
          <p:cNvSpPr/>
          <p:nvPr/>
        </p:nvSpPr>
        <p:spPr>
          <a:xfrm>
            <a:off x="1897626" y="5471594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F08B4CB-B9A8-B3A4-6462-5327040CCBA5}"/>
              </a:ext>
            </a:extLst>
          </p:cNvPr>
          <p:cNvSpPr txBox="1"/>
          <p:nvPr/>
        </p:nvSpPr>
        <p:spPr>
          <a:xfrm>
            <a:off x="8491882" y="55648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2AFFD87-3FED-A7C7-3D8C-375AE7D8929C}"/>
              </a:ext>
            </a:extLst>
          </p:cNvPr>
          <p:cNvSpPr txBox="1"/>
          <p:nvPr/>
        </p:nvSpPr>
        <p:spPr>
          <a:xfrm>
            <a:off x="2053986" y="5635929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3DEC88-6C06-7DF7-C0D6-23B066CBC175}"/>
              </a:ext>
            </a:extLst>
          </p:cNvPr>
          <p:cNvSpPr/>
          <p:nvPr/>
        </p:nvSpPr>
        <p:spPr>
          <a:xfrm>
            <a:off x="1999837" y="1506719"/>
            <a:ext cx="9180845" cy="48239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1709;p145">
            <a:extLst>
              <a:ext uri="{FF2B5EF4-FFF2-40B4-BE49-F238E27FC236}">
                <a16:creationId xmlns:a16="http://schemas.microsoft.com/office/drawing/2014/main" id="{FEC6E03E-77D6-BFDB-04AE-6CC4B97E876A}"/>
              </a:ext>
            </a:extLst>
          </p:cNvPr>
          <p:cNvSpPr/>
          <p:nvPr/>
        </p:nvSpPr>
        <p:spPr>
          <a:xfrm>
            <a:off x="4795885" y="3429000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710;p145">
            <a:extLst>
              <a:ext uri="{FF2B5EF4-FFF2-40B4-BE49-F238E27FC236}">
                <a16:creationId xmlns:a16="http://schemas.microsoft.com/office/drawing/2014/main" id="{443904A6-BAEB-8691-41AB-EB2D185F9590}"/>
              </a:ext>
            </a:extLst>
          </p:cNvPr>
          <p:cNvSpPr/>
          <p:nvPr/>
        </p:nvSpPr>
        <p:spPr>
          <a:xfrm>
            <a:off x="3778501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711;p145">
            <a:extLst>
              <a:ext uri="{FF2B5EF4-FFF2-40B4-BE49-F238E27FC236}">
                <a16:creationId xmlns:a16="http://schemas.microsoft.com/office/drawing/2014/main" id="{867CC62C-3198-438D-47CF-DE1AECE20EB9}"/>
              </a:ext>
            </a:extLst>
          </p:cNvPr>
          <p:cNvSpPr/>
          <p:nvPr/>
        </p:nvSpPr>
        <p:spPr>
          <a:xfrm>
            <a:off x="3714815" y="2291119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712;p145">
            <a:extLst>
              <a:ext uri="{FF2B5EF4-FFF2-40B4-BE49-F238E27FC236}">
                <a16:creationId xmlns:a16="http://schemas.microsoft.com/office/drawing/2014/main" id="{D5320DE8-6F72-D8DF-BFAF-2FB6356A8714}"/>
              </a:ext>
            </a:extLst>
          </p:cNvPr>
          <p:cNvSpPr/>
          <p:nvPr/>
        </p:nvSpPr>
        <p:spPr>
          <a:xfrm>
            <a:off x="5850043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713;p145">
            <a:extLst>
              <a:ext uri="{FF2B5EF4-FFF2-40B4-BE49-F238E27FC236}">
                <a16:creationId xmlns:a16="http://schemas.microsoft.com/office/drawing/2014/main" id="{EE9DE1A2-303A-6C80-E89D-2D9249E75AB5}"/>
              </a:ext>
            </a:extLst>
          </p:cNvPr>
          <p:cNvSpPr/>
          <p:nvPr/>
        </p:nvSpPr>
        <p:spPr>
          <a:xfrm>
            <a:off x="5850043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1714;p145">
            <a:extLst>
              <a:ext uri="{FF2B5EF4-FFF2-40B4-BE49-F238E27FC236}">
                <a16:creationId xmlns:a16="http://schemas.microsoft.com/office/drawing/2014/main" id="{93AAFA4F-32B6-1142-C346-1F28A80E7B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4828151" y="2291119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715;p145">
            <a:extLst>
              <a:ext uri="{FF2B5EF4-FFF2-40B4-BE49-F238E27FC236}">
                <a16:creationId xmlns:a16="http://schemas.microsoft.com/office/drawing/2014/main" id="{F453B984-2DAE-46C0-1FB7-264A6EC03BE1}"/>
              </a:ext>
            </a:extLst>
          </p:cNvPr>
          <p:cNvSpPr/>
          <p:nvPr/>
        </p:nvSpPr>
        <p:spPr>
          <a:xfrm>
            <a:off x="5113358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712;p145">
            <a:extLst>
              <a:ext uri="{FF2B5EF4-FFF2-40B4-BE49-F238E27FC236}">
                <a16:creationId xmlns:a16="http://schemas.microsoft.com/office/drawing/2014/main" id="{2773086F-10C8-DB2B-2E06-1E405F880FFA}"/>
              </a:ext>
            </a:extLst>
          </p:cNvPr>
          <p:cNvSpPr/>
          <p:nvPr/>
        </p:nvSpPr>
        <p:spPr>
          <a:xfrm>
            <a:off x="7924982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713;p145">
            <a:extLst>
              <a:ext uri="{FF2B5EF4-FFF2-40B4-BE49-F238E27FC236}">
                <a16:creationId xmlns:a16="http://schemas.microsoft.com/office/drawing/2014/main" id="{6919D2F0-D1E8-6932-141B-D8310D54A51E}"/>
              </a:ext>
            </a:extLst>
          </p:cNvPr>
          <p:cNvSpPr/>
          <p:nvPr/>
        </p:nvSpPr>
        <p:spPr>
          <a:xfrm>
            <a:off x="7932655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716;p145">
            <a:extLst>
              <a:ext uri="{FF2B5EF4-FFF2-40B4-BE49-F238E27FC236}">
                <a16:creationId xmlns:a16="http://schemas.microsoft.com/office/drawing/2014/main" id="{FF2B75D9-D9E3-E7FE-E036-18ECAA03D972}"/>
              </a:ext>
            </a:extLst>
          </p:cNvPr>
          <p:cNvSpPr/>
          <p:nvPr/>
        </p:nvSpPr>
        <p:spPr>
          <a:xfrm>
            <a:off x="4091466" y="1951969"/>
            <a:ext cx="736649" cy="69875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57163" dist="95250" dir="1626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1714;p145">
            <a:extLst>
              <a:ext uri="{FF2B5EF4-FFF2-40B4-BE49-F238E27FC236}">
                <a16:creationId xmlns:a16="http://schemas.microsoft.com/office/drawing/2014/main" id="{651A8905-0EE2-B19D-AA27-C217396222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6892744" y="2285284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717;p145">
            <a:extLst>
              <a:ext uri="{FF2B5EF4-FFF2-40B4-BE49-F238E27FC236}">
                <a16:creationId xmlns:a16="http://schemas.microsoft.com/office/drawing/2014/main" id="{5685FDCF-874A-F95E-D390-F13392F32D03}"/>
              </a:ext>
            </a:extLst>
          </p:cNvPr>
          <p:cNvSpPr/>
          <p:nvPr/>
        </p:nvSpPr>
        <p:spPr>
          <a:xfrm>
            <a:off x="616300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715;p145">
            <a:extLst>
              <a:ext uri="{FF2B5EF4-FFF2-40B4-BE49-F238E27FC236}">
                <a16:creationId xmlns:a16="http://schemas.microsoft.com/office/drawing/2014/main" id="{35D4FB39-CA8B-BF1E-32FB-9F762E27A7D2}"/>
              </a:ext>
            </a:extLst>
          </p:cNvPr>
          <p:cNvSpPr/>
          <p:nvPr/>
        </p:nvSpPr>
        <p:spPr>
          <a:xfrm>
            <a:off x="721752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717;p145">
            <a:extLst>
              <a:ext uri="{FF2B5EF4-FFF2-40B4-BE49-F238E27FC236}">
                <a16:creationId xmlns:a16="http://schemas.microsoft.com/office/drawing/2014/main" id="{069CB240-BBC6-2E51-1261-7C34ABAA2B09}"/>
              </a:ext>
            </a:extLst>
          </p:cNvPr>
          <p:cNvSpPr/>
          <p:nvPr/>
        </p:nvSpPr>
        <p:spPr>
          <a:xfrm>
            <a:off x="8233045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ráfico 72" descr="Piscina retangular estrutura de tópicos">
            <a:extLst>
              <a:ext uri="{FF2B5EF4-FFF2-40B4-BE49-F238E27FC236}">
                <a16:creationId xmlns:a16="http://schemas.microsoft.com/office/drawing/2014/main" id="{BF33A878-A326-8396-CA07-A56C2E4A1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4470" y="2076028"/>
            <a:ext cx="450640" cy="450640"/>
          </a:xfrm>
          <a:prstGeom prst="rect">
            <a:avLst/>
          </a:prstGeom>
        </p:spPr>
      </p:pic>
      <p:pic>
        <p:nvPicPr>
          <p:cNvPr id="74" name="Gráfico 73" descr="Raio com preenchimento sólido">
            <a:extLst>
              <a:ext uri="{FF2B5EF4-FFF2-40B4-BE49-F238E27FC236}">
                <a16:creationId xmlns:a16="http://schemas.microsoft.com/office/drawing/2014/main" id="{2965E719-658A-A6A0-5246-EDDEA43FB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2667" y="2116670"/>
            <a:ext cx="399010" cy="399010"/>
          </a:xfrm>
          <a:prstGeom prst="rect">
            <a:avLst/>
          </a:prstGeom>
        </p:spPr>
      </p:pic>
      <p:grpSp>
        <p:nvGrpSpPr>
          <p:cNvPr id="96" name="Agrupar 95">
            <a:extLst>
              <a:ext uri="{FF2B5EF4-FFF2-40B4-BE49-F238E27FC236}">
                <a16:creationId xmlns:a16="http://schemas.microsoft.com/office/drawing/2014/main" id="{1F544082-3345-ED0F-C999-0D182612E419}"/>
              </a:ext>
            </a:extLst>
          </p:cNvPr>
          <p:cNvGrpSpPr/>
          <p:nvPr/>
        </p:nvGrpSpPr>
        <p:grpSpPr>
          <a:xfrm>
            <a:off x="6346018" y="2127111"/>
            <a:ext cx="369825" cy="316345"/>
            <a:chOff x="5689599" y="1356993"/>
            <a:chExt cx="705649" cy="603605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9B591658-BF68-2640-6F29-0F8DB803984B}"/>
                </a:ext>
              </a:extLst>
            </p:cNvPr>
            <p:cNvSpPr/>
            <p:nvPr/>
          </p:nvSpPr>
          <p:spPr>
            <a:xfrm>
              <a:off x="5689599" y="1356993"/>
              <a:ext cx="701369" cy="60360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CF1C5075-52B1-6C6C-1BA2-9B2E6D2E806E}"/>
                </a:ext>
              </a:extLst>
            </p:cNvPr>
            <p:cNvCxnSpPr>
              <a:cxnSpLocks/>
            </p:cNvCxnSpPr>
            <p:nvPr/>
          </p:nvCxnSpPr>
          <p:spPr>
            <a:xfrm>
              <a:off x="581787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54636B64-1807-A761-862D-0DD08B19CC01}"/>
                </a:ext>
              </a:extLst>
            </p:cNvPr>
            <p:cNvCxnSpPr>
              <a:cxnSpLocks/>
            </p:cNvCxnSpPr>
            <p:nvPr/>
          </p:nvCxnSpPr>
          <p:spPr>
            <a:xfrm>
              <a:off x="5931217" y="1359939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FC153EA9-28EA-83A3-935E-31B5E98128C2}"/>
                </a:ext>
              </a:extLst>
            </p:cNvPr>
            <p:cNvCxnSpPr>
              <a:cxnSpLocks/>
            </p:cNvCxnSpPr>
            <p:nvPr/>
          </p:nvCxnSpPr>
          <p:spPr>
            <a:xfrm>
              <a:off x="6044564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D693C8F7-26EB-9E8E-C4CE-4866E2DA5239}"/>
                </a:ext>
              </a:extLst>
            </p:cNvPr>
            <p:cNvCxnSpPr>
              <a:cxnSpLocks/>
            </p:cNvCxnSpPr>
            <p:nvPr/>
          </p:nvCxnSpPr>
          <p:spPr>
            <a:xfrm>
              <a:off x="627126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0CC900B5-AD52-4022-F14C-7B8F108A9BD7}"/>
                </a:ext>
              </a:extLst>
            </p:cNvPr>
            <p:cNvCxnSpPr>
              <a:cxnSpLocks/>
            </p:cNvCxnSpPr>
            <p:nvPr/>
          </p:nvCxnSpPr>
          <p:spPr>
            <a:xfrm>
              <a:off x="6157911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ABCD7D36-ECAD-4BDB-954C-846276288726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47256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9D39DC5E-A252-6353-ADC4-4201DCE076AE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570157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CA264990-1EDF-2544-30C0-629BA5AA7F9D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667749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414AB5D7-7900-2700-32EB-59AB65382F22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765341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5BC8E586-B251-DC42-4D3C-16315950C25B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86293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Gráfico 97" descr="Braço musculoso estrutura de tópicos">
            <a:extLst>
              <a:ext uri="{FF2B5EF4-FFF2-40B4-BE49-F238E27FC236}">
                <a16:creationId xmlns:a16="http://schemas.microsoft.com/office/drawing/2014/main" id="{E8BD8558-6B37-0C30-1B10-3151D907F8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2822" y="2063191"/>
            <a:ext cx="444186" cy="444186"/>
          </a:xfrm>
          <a:prstGeom prst="rect">
            <a:avLst/>
          </a:prstGeom>
        </p:spPr>
      </p:pic>
      <p:pic>
        <p:nvPicPr>
          <p:cNvPr id="100" name="Gráfico 99" descr="Distribuição normal com preenchimento sólido">
            <a:extLst>
              <a:ext uri="{FF2B5EF4-FFF2-40B4-BE49-F238E27FC236}">
                <a16:creationId xmlns:a16="http://schemas.microsoft.com/office/drawing/2014/main" id="{C95F3CF7-FDEC-FA25-6421-456B67F3F6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2854" y="2034990"/>
            <a:ext cx="500588" cy="500588"/>
          </a:xfrm>
          <a:prstGeom prst="rect">
            <a:avLst/>
          </a:prstGeom>
        </p:spPr>
      </p:pic>
      <p:sp>
        <p:nvSpPr>
          <p:cNvPr id="101" name="Google Shape;1567;p141">
            <a:extLst>
              <a:ext uri="{FF2B5EF4-FFF2-40B4-BE49-F238E27FC236}">
                <a16:creationId xmlns:a16="http://schemas.microsoft.com/office/drawing/2014/main" id="{0ABDB703-AD80-3255-C5D7-9E5F21087E9E}"/>
              </a:ext>
            </a:extLst>
          </p:cNvPr>
          <p:cNvSpPr txBox="1"/>
          <p:nvPr/>
        </p:nvSpPr>
        <p:spPr>
          <a:xfrm>
            <a:off x="3632285" y="2610522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Geométrico</a:t>
            </a:r>
            <a:endParaRPr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" name="Google Shape;1567;p141">
            <a:extLst>
              <a:ext uri="{FF2B5EF4-FFF2-40B4-BE49-F238E27FC236}">
                <a16:creationId xmlns:a16="http://schemas.microsoft.com/office/drawing/2014/main" id="{9907EC04-B91C-13C4-716C-6588061BE923}"/>
              </a:ext>
            </a:extLst>
          </p:cNvPr>
          <p:cNvSpPr txBox="1"/>
          <p:nvPr/>
        </p:nvSpPr>
        <p:spPr>
          <a:xfrm>
            <a:off x="46498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ELÉTRICO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" name="Google Shape;1567;p141">
            <a:extLst>
              <a:ext uri="{FF2B5EF4-FFF2-40B4-BE49-F238E27FC236}">
                <a16:creationId xmlns:a16="http://schemas.microsoft.com/office/drawing/2014/main" id="{0F5E5CB2-7FA5-441C-5204-8D5B8E6F710A}"/>
              </a:ext>
            </a:extLst>
          </p:cNvPr>
          <p:cNvSpPr txBox="1"/>
          <p:nvPr/>
        </p:nvSpPr>
        <p:spPr>
          <a:xfrm>
            <a:off x="5420022" y="2618254"/>
            <a:ext cx="2231537" cy="38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MALHA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" name="Google Shape;1567;p141">
            <a:extLst>
              <a:ext uri="{FF2B5EF4-FFF2-40B4-BE49-F238E27FC236}">
                <a16:creationId xmlns:a16="http://schemas.microsoft.com/office/drawing/2014/main" id="{0829AA00-5127-771D-CA55-5D8B83F86152}"/>
              </a:ext>
            </a:extLst>
          </p:cNvPr>
          <p:cNvSpPr txBox="1"/>
          <p:nvPr/>
        </p:nvSpPr>
        <p:spPr>
          <a:xfrm>
            <a:off x="67534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FORÇA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" name="Google Shape;1567;p141">
            <a:extLst>
              <a:ext uri="{FF2B5EF4-FFF2-40B4-BE49-F238E27FC236}">
                <a16:creationId xmlns:a16="http://schemas.microsoft.com/office/drawing/2014/main" id="{953AF650-8A09-1F25-EF13-E894A942F1C9}"/>
              </a:ext>
            </a:extLst>
          </p:cNvPr>
          <p:cNvSpPr txBox="1"/>
          <p:nvPr/>
        </p:nvSpPr>
        <p:spPr>
          <a:xfrm>
            <a:off x="7769894" y="2593567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ANÁLISE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1567;p141">
            <a:extLst>
              <a:ext uri="{FF2B5EF4-FFF2-40B4-BE49-F238E27FC236}">
                <a16:creationId xmlns:a16="http://schemas.microsoft.com/office/drawing/2014/main" id="{0C8583F9-2164-0748-2CC5-A066ABC9FD90}"/>
              </a:ext>
            </a:extLst>
          </p:cNvPr>
          <p:cNvSpPr txBox="1"/>
          <p:nvPr/>
        </p:nvSpPr>
        <p:spPr>
          <a:xfrm>
            <a:off x="2452986" y="4623761"/>
            <a:ext cx="369447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Número de pares de patches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" name="Google Shape;1567;p141">
            <a:extLst>
              <a:ext uri="{FF2B5EF4-FFF2-40B4-BE49-F238E27FC236}">
                <a16:creationId xmlns:a16="http://schemas.microsoft.com/office/drawing/2014/main" id="{1B96224D-A752-8C23-5CA2-2DC956E56A5B}"/>
              </a:ext>
            </a:extLst>
          </p:cNvPr>
          <p:cNvSpPr txBox="1"/>
          <p:nvPr/>
        </p:nvSpPr>
        <p:spPr>
          <a:xfrm>
            <a:off x="2452986" y="3426619"/>
            <a:ext cx="346622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Dimensões da placa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1567;p141">
            <a:extLst>
              <a:ext uri="{FF2B5EF4-FFF2-40B4-BE49-F238E27FC236}">
                <a16:creationId xmlns:a16="http://schemas.microsoft.com/office/drawing/2014/main" id="{9A6278F9-D632-2355-18F3-F8F5D5B1C7DE}"/>
              </a:ext>
            </a:extLst>
          </p:cNvPr>
          <p:cNvSpPr txBox="1"/>
          <p:nvPr/>
        </p:nvSpPr>
        <p:spPr>
          <a:xfrm>
            <a:off x="2452986" y="4025190"/>
            <a:ext cx="346622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Dimensões dos patches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" name="Google Shape;1567;p141">
            <a:extLst>
              <a:ext uri="{FF2B5EF4-FFF2-40B4-BE49-F238E27FC236}">
                <a16:creationId xmlns:a16="http://schemas.microsoft.com/office/drawing/2014/main" id="{DC9C00AB-A483-3D9D-1B48-BDF758CF9145}"/>
              </a:ext>
            </a:extLst>
          </p:cNvPr>
          <p:cNvSpPr txBox="1"/>
          <p:nvPr/>
        </p:nvSpPr>
        <p:spPr>
          <a:xfrm>
            <a:off x="2452986" y="5222331"/>
            <a:ext cx="346622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Posição dos patches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8" name="Imagem 57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D9C184C4-CABA-3B9C-CC59-E34CE2819B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90" y="3196315"/>
            <a:ext cx="4418521" cy="2737925"/>
          </a:xfrm>
          <a:prstGeom prst="rect">
            <a:avLst/>
          </a:prstGeom>
        </p:spPr>
      </p:pic>
      <p:sp>
        <p:nvSpPr>
          <p:cNvPr id="45" name="Retângulo: Único Canto Recortado 44">
            <a:extLst>
              <a:ext uri="{FF2B5EF4-FFF2-40B4-BE49-F238E27FC236}">
                <a16:creationId xmlns:a16="http://schemas.microsoft.com/office/drawing/2014/main" id="{D548806F-2191-0C04-E01A-A1F883770813}"/>
              </a:ext>
            </a:extLst>
          </p:cNvPr>
          <p:cNvSpPr/>
          <p:nvPr/>
        </p:nvSpPr>
        <p:spPr>
          <a:xfrm>
            <a:off x="5781670" y="4800079"/>
            <a:ext cx="380859" cy="45719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05DCD90B-4CCE-1D65-DDEC-2C7E4724022D}"/>
              </a:ext>
            </a:extLst>
          </p:cNvPr>
          <p:cNvSpPr/>
          <p:nvPr/>
        </p:nvSpPr>
        <p:spPr>
          <a:xfrm>
            <a:off x="6163008" y="4609000"/>
            <a:ext cx="430114" cy="4301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Montserrat Black" pitchFamily="2" charset="0"/>
              </a:rPr>
              <a:t>?</a:t>
            </a:r>
            <a:endParaRPr lang="en-US" dirty="0">
              <a:solidFill>
                <a:srgbClr val="FF0000"/>
              </a:solidFill>
              <a:latin typeface="Montserrat Black" pitchFamily="2" charset="0"/>
            </a:endParaRPr>
          </a:p>
        </p:txBody>
      </p:sp>
      <p:sp>
        <p:nvSpPr>
          <p:cNvPr id="47" name="Retângulo: Único Canto Recortado 46">
            <a:extLst>
              <a:ext uri="{FF2B5EF4-FFF2-40B4-BE49-F238E27FC236}">
                <a16:creationId xmlns:a16="http://schemas.microsoft.com/office/drawing/2014/main" id="{B6E51EF1-D8D4-8051-A1BC-78B1339F66A5}"/>
              </a:ext>
            </a:extLst>
          </p:cNvPr>
          <p:cNvSpPr/>
          <p:nvPr/>
        </p:nvSpPr>
        <p:spPr>
          <a:xfrm>
            <a:off x="4995755" y="5397546"/>
            <a:ext cx="380859" cy="45719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91EA0EC-5042-C8C1-4E14-F820E1D7154B}"/>
              </a:ext>
            </a:extLst>
          </p:cNvPr>
          <p:cNvSpPr/>
          <p:nvPr/>
        </p:nvSpPr>
        <p:spPr>
          <a:xfrm>
            <a:off x="5377093" y="5206467"/>
            <a:ext cx="430114" cy="4301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Montserrat Black" pitchFamily="2" charset="0"/>
              </a:rPr>
              <a:t>?</a:t>
            </a:r>
            <a:endParaRPr lang="en-US" dirty="0">
              <a:solidFill>
                <a:srgbClr val="FF0000"/>
              </a:solidFill>
              <a:latin typeface="Montserrat Black" pitchFamily="2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F1B0B06-ED03-77E5-F507-02D1651536AE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3013C0C6-4960-2E2E-732C-D1A9DAB1BB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 r="49368"/>
          <a:stretch/>
        </p:blipFill>
        <p:spPr>
          <a:xfrm>
            <a:off x="2722881" y="3153744"/>
            <a:ext cx="4079212" cy="2748436"/>
          </a:xfrm>
          <a:prstGeom prst="rect">
            <a:avLst/>
          </a:prstGeom>
        </p:spPr>
      </p:pic>
      <p:sp>
        <p:nvSpPr>
          <p:cNvPr id="5" name="propriedades aluminio">
            <a:extLst>
              <a:ext uri="{FF2B5EF4-FFF2-40B4-BE49-F238E27FC236}">
                <a16:creationId xmlns:a16="http://schemas.microsoft.com/office/drawing/2014/main" id="{878227E9-A972-9F8B-2FC4-6521BCE85C6E}"/>
              </a:ext>
            </a:extLst>
          </p:cNvPr>
          <p:cNvSpPr/>
          <p:nvPr/>
        </p:nvSpPr>
        <p:spPr>
          <a:xfrm>
            <a:off x="4551167" y="3623643"/>
            <a:ext cx="2165180" cy="180390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>
              <a:solidFill>
                <a:srgbClr val="FFC000"/>
              </a:solidFill>
            </a:endParaRPr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AEFA060D-D8A4-1288-739E-8D8091103EE8}"/>
              </a:ext>
            </a:extLst>
          </p:cNvPr>
          <p:cNvGrpSpPr/>
          <p:nvPr/>
        </p:nvGrpSpPr>
        <p:grpSpPr>
          <a:xfrm>
            <a:off x="4576557" y="3757834"/>
            <a:ext cx="2114401" cy="1535518"/>
            <a:chOff x="4914371" y="3375620"/>
            <a:chExt cx="2114401" cy="15355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A9A0DA9B-CE08-3A9E-51F1-E72FAC4D71B2}"/>
                    </a:ext>
                  </a:extLst>
                </p:cNvPr>
                <p:cNvSpPr txBox="1"/>
                <p:nvPr/>
              </p:nvSpPr>
              <p:spPr>
                <a:xfrm>
                  <a:off x="4914371" y="3375620"/>
                  <a:ext cx="211440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𝑃𝑙𝑎𝑐𝑎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=0,414</m:t>
                      </m:r>
                    </m:oMath>
                  </a14:m>
                  <a:r>
                    <a:rPr lang="en-US" sz="1600" dirty="0">
                      <a:latin typeface="Montserrat" pitchFamily="2" charset="0"/>
                    </a:rPr>
                    <a:t> [m]</a:t>
                  </a:r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A9A0DA9B-CE08-3A9E-51F1-E72FAC4D7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4371" y="3375620"/>
                  <a:ext cx="2114401" cy="338554"/>
                </a:xfrm>
                <a:prstGeom prst="rect">
                  <a:avLst/>
                </a:prstGeom>
                <a:blipFill>
                  <a:blip r:embed="rId15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981FF706-1ACF-5EA7-5507-4ED36F235F73}"/>
                    </a:ext>
                  </a:extLst>
                </p:cNvPr>
                <p:cNvSpPr txBox="1"/>
                <p:nvPr/>
              </p:nvSpPr>
              <p:spPr>
                <a:xfrm>
                  <a:off x="4914371" y="3774608"/>
                  <a:ext cx="2004971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𝑃𝑙𝑎𝑐𝑎</m:t>
                          </m:r>
                        </m:sub>
                      </m:sSub>
                      <m:r>
                        <a:rPr lang="pt-BR" sz="1600" b="0" i="0" smtClean="0">
                          <a:latin typeface="Cambria Math" panose="02040503050406030204" pitchFamily="18" charset="0"/>
                        </a:rPr>
                        <m:t>=0,314</m:t>
                      </m:r>
                    </m:oMath>
                  </a14:m>
                  <a:r>
                    <a:rPr lang="en-US" sz="1600" dirty="0">
                      <a:latin typeface="Montserrat" pitchFamily="2" charset="0"/>
                    </a:rPr>
                    <a:t> [m]</a:t>
                  </a:r>
                </a:p>
              </p:txBody>
            </p:sp>
          </mc:Choice>
          <mc:Fallback xmlns="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981FF706-1ACF-5EA7-5507-4ED36F235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4371" y="3774608"/>
                  <a:ext cx="2004971" cy="338554"/>
                </a:xfrm>
                <a:prstGeom prst="rect">
                  <a:avLst/>
                </a:prstGeom>
                <a:blipFill>
                  <a:blip r:embed="rId16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D553171B-3EF9-104E-12F7-A7A31C3770E0}"/>
                    </a:ext>
                  </a:extLst>
                </p:cNvPr>
                <p:cNvSpPr txBox="1"/>
                <p:nvPr/>
              </p:nvSpPr>
              <p:spPr>
                <a:xfrm>
                  <a:off x="4914371" y="4173596"/>
                  <a:ext cx="207167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𝑃𝑙𝑎𝑐𝑎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=0,001</m:t>
                      </m:r>
                    </m:oMath>
                  </a14:m>
                  <a:r>
                    <a:rPr lang="en-US" sz="1600" dirty="0">
                      <a:latin typeface="Montserrat" pitchFamily="2" charset="0"/>
                    </a:rPr>
                    <a:t> [m]</a:t>
                  </a:r>
                </a:p>
              </p:txBody>
            </p:sp>
          </mc:Choice>
          <mc:Fallback xmlns="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D553171B-3EF9-104E-12F7-A7A31C377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4371" y="4173596"/>
                  <a:ext cx="2071675" cy="338554"/>
                </a:xfrm>
                <a:prstGeom prst="rect">
                  <a:avLst/>
                </a:prstGeom>
                <a:blipFill>
                  <a:blip r:embed="rId17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0CB8AC00-1F80-B55B-F533-074D69AC18C8}"/>
                    </a:ext>
                  </a:extLst>
                </p:cNvPr>
                <p:cNvSpPr txBox="1"/>
                <p:nvPr/>
              </p:nvSpPr>
              <p:spPr>
                <a:xfrm>
                  <a:off x="4914371" y="4572584"/>
                  <a:ext cx="207167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𝑃𝑎𝑡𝑐h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=0,0005</m:t>
                      </m:r>
                    </m:oMath>
                  </a14:m>
                  <a:r>
                    <a:rPr lang="en-US" sz="1600" dirty="0">
                      <a:latin typeface="Montserrat" pitchFamily="2" charset="0"/>
                    </a:rPr>
                    <a:t> [m]</a:t>
                  </a:r>
                </a:p>
              </p:txBody>
            </p:sp>
          </mc:Choice>
          <mc:Fallback xmlns="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0CB8AC00-1F80-B55B-F533-074D69AC18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4371" y="4572584"/>
                  <a:ext cx="2071675" cy="338554"/>
                </a:xfrm>
                <a:prstGeom prst="rect">
                  <a:avLst/>
                </a:prstGeom>
                <a:blipFill>
                  <a:blip r:embed="rId1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B5EBE358-7350-394A-4C51-CBE50DBA514A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676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8DF6D-7634-0933-1EC3-CDA94A0E2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m 50" descr="Forma&#10;&#10;O conteúdo gerado por IA pode estar incorreto.">
            <a:extLst>
              <a:ext uri="{FF2B5EF4-FFF2-40B4-BE49-F238E27FC236}">
                <a16:creationId xmlns:a16="http://schemas.microsoft.com/office/drawing/2014/main" id="{F23D4B1C-4495-A121-8373-A69AAEA80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84B1C51-D73B-303D-E707-289DC38A95B4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FCED6DC-3C21-7980-9107-D1FCF95B1DC1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9A92CF-DD3A-F11C-7A95-1DC4A63CF817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122FA96-04BA-B01F-49FC-D7436CE5C698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17E3241-50A2-D672-36E3-C12035FEBECD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0AC60AF-43F4-BEDC-BB3A-E9045D6A7474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CE9433B-CF99-825D-DCB0-95C4F758B8CD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DE498A2B-827C-AFB4-05C7-BF91C836979A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4D384777-7459-7CF0-5763-2B857E2E3403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97CB25C6-399D-12F7-DCA2-5829D2530B83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3D1B8D7D-FD74-90B3-698E-B4F75EF6ED09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42803720-7D70-A5D3-9BB2-7FAF56FBB303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B7765389-5139-EC91-E096-4A66EB657D33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6F828F6-0D57-3179-1B15-DC092B1CB81A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89EB3F39-BEC9-E30A-8111-7E171F7C4182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B11EE8DB-1D5E-8D91-E1AD-2A0BF25CC58A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85E3BBB-F196-38B3-DBC4-64089397A253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8724716-BB17-0A74-9DE8-2D214D59B0D5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FC8135E-52EC-3D9E-C3EA-0A4A7FB6DF4E}"/>
              </a:ext>
            </a:extLst>
          </p:cNvPr>
          <p:cNvSpPr/>
          <p:nvPr/>
        </p:nvSpPr>
        <p:spPr>
          <a:xfrm>
            <a:off x="1897626" y="2767125"/>
            <a:ext cx="9399639" cy="2257160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5362971-49F7-5119-E4C2-4E666A401DDB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FCC60DD-248A-4C8E-8D18-E9AAAF3D7857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65B7DFA-3B0B-C7A8-2B29-89CDBB9C0A13}"/>
              </a:ext>
            </a:extLst>
          </p:cNvPr>
          <p:cNvSpPr/>
          <p:nvPr/>
        </p:nvSpPr>
        <p:spPr>
          <a:xfrm>
            <a:off x="1897626" y="4989855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D10D44A-091C-153F-10C4-5BAFA082AEA7}"/>
              </a:ext>
            </a:extLst>
          </p:cNvPr>
          <p:cNvSpPr txBox="1"/>
          <p:nvPr/>
        </p:nvSpPr>
        <p:spPr>
          <a:xfrm>
            <a:off x="8491882" y="50830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D78D4D8-6FBD-7A5A-07CD-296EAFD7225D}"/>
              </a:ext>
            </a:extLst>
          </p:cNvPr>
          <p:cNvSpPr txBox="1"/>
          <p:nvPr/>
        </p:nvSpPr>
        <p:spPr>
          <a:xfrm>
            <a:off x="2053986" y="5083070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22A38A10-5554-9106-3017-41757915A5C4}"/>
              </a:ext>
            </a:extLst>
          </p:cNvPr>
          <p:cNvSpPr/>
          <p:nvPr/>
        </p:nvSpPr>
        <p:spPr>
          <a:xfrm>
            <a:off x="1897626" y="5471594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3EE55BA-276E-795A-7CB3-D417B4A0BA84}"/>
              </a:ext>
            </a:extLst>
          </p:cNvPr>
          <p:cNvSpPr txBox="1"/>
          <p:nvPr/>
        </p:nvSpPr>
        <p:spPr>
          <a:xfrm>
            <a:off x="8491882" y="55648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2465E3D-A186-E0C5-2D22-ECD76885275B}"/>
              </a:ext>
            </a:extLst>
          </p:cNvPr>
          <p:cNvSpPr txBox="1"/>
          <p:nvPr/>
        </p:nvSpPr>
        <p:spPr>
          <a:xfrm>
            <a:off x="2053986" y="5635929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A4AFCF6-9C4B-B334-3B1D-FCF8903FAA7F}"/>
              </a:ext>
            </a:extLst>
          </p:cNvPr>
          <p:cNvSpPr/>
          <p:nvPr/>
        </p:nvSpPr>
        <p:spPr>
          <a:xfrm>
            <a:off x="1999837" y="1506719"/>
            <a:ext cx="9180845" cy="48239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1709;p145">
            <a:extLst>
              <a:ext uri="{FF2B5EF4-FFF2-40B4-BE49-F238E27FC236}">
                <a16:creationId xmlns:a16="http://schemas.microsoft.com/office/drawing/2014/main" id="{7CA2BAAE-4A88-AB90-EBBC-3DCF5C92B08E}"/>
              </a:ext>
            </a:extLst>
          </p:cNvPr>
          <p:cNvSpPr/>
          <p:nvPr/>
        </p:nvSpPr>
        <p:spPr>
          <a:xfrm>
            <a:off x="4795885" y="3429000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710;p145">
            <a:extLst>
              <a:ext uri="{FF2B5EF4-FFF2-40B4-BE49-F238E27FC236}">
                <a16:creationId xmlns:a16="http://schemas.microsoft.com/office/drawing/2014/main" id="{33FC791C-E26C-A852-E1AF-68075410B1A6}"/>
              </a:ext>
            </a:extLst>
          </p:cNvPr>
          <p:cNvSpPr/>
          <p:nvPr/>
        </p:nvSpPr>
        <p:spPr>
          <a:xfrm>
            <a:off x="3778501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711;p145">
            <a:extLst>
              <a:ext uri="{FF2B5EF4-FFF2-40B4-BE49-F238E27FC236}">
                <a16:creationId xmlns:a16="http://schemas.microsoft.com/office/drawing/2014/main" id="{507ACC00-CFAE-078B-64FC-84634629C68A}"/>
              </a:ext>
            </a:extLst>
          </p:cNvPr>
          <p:cNvSpPr/>
          <p:nvPr/>
        </p:nvSpPr>
        <p:spPr>
          <a:xfrm>
            <a:off x="3714815" y="2291119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712;p145">
            <a:extLst>
              <a:ext uri="{FF2B5EF4-FFF2-40B4-BE49-F238E27FC236}">
                <a16:creationId xmlns:a16="http://schemas.microsoft.com/office/drawing/2014/main" id="{7E532D2B-9A50-5CA5-ED31-B7A33A24B6DE}"/>
              </a:ext>
            </a:extLst>
          </p:cNvPr>
          <p:cNvSpPr/>
          <p:nvPr/>
        </p:nvSpPr>
        <p:spPr>
          <a:xfrm>
            <a:off x="5850043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713;p145">
            <a:extLst>
              <a:ext uri="{FF2B5EF4-FFF2-40B4-BE49-F238E27FC236}">
                <a16:creationId xmlns:a16="http://schemas.microsoft.com/office/drawing/2014/main" id="{53B0DA2D-ED9B-29A8-EADB-21680BEF25D8}"/>
              </a:ext>
            </a:extLst>
          </p:cNvPr>
          <p:cNvSpPr/>
          <p:nvPr/>
        </p:nvSpPr>
        <p:spPr>
          <a:xfrm>
            <a:off x="5850043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1714;p145">
            <a:extLst>
              <a:ext uri="{FF2B5EF4-FFF2-40B4-BE49-F238E27FC236}">
                <a16:creationId xmlns:a16="http://schemas.microsoft.com/office/drawing/2014/main" id="{8E507737-721C-5119-0105-1CD9F7DF773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4828151" y="2291119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715;p145">
            <a:extLst>
              <a:ext uri="{FF2B5EF4-FFF2-40B4-BE49-F238E27FC236}">
                <a16:creationId xmlns:a16="http://schemas.microsoft.com/office/drawing/2014/main" id="{EB9F20B8-E9FA-505F-068D-DF60493EE48F}"/>
              </a:ext>
            </a:extLst>
          </p:cNvPr>
          <p:cNvSpPr/>
          <p:nvPr/>
        </p:nvSpPr>
        <p:spPr>
          <a:xfrm>
            <a:off x="5113358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712;p145">
            <a:extLst>
              <a:ext uri="{FF2B5EF4-FFF2-40B4-BE49-F238E27FC236}">
                <a16:creationId xmlns:a16="http://schemas.microsoft.com/office/drawing/2014/main" id="{125AA731-28EB-DAC3-59AE-A1F54C383032}"/>
              </a:ext>
            </a:extLst>
          </p:cNvPr>
          <p:cNvSpPr/>
          <p:nvPr/>
        </p:nvSpPr>
        <p:spPr>
          <a:xfrm>
            <a:off x="7924982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713;p145">
            <a:extLst>
              <a:ext uri="{FF2B5EF4-FFF2-40B4-BE49-F238E27FC236}">
                <a16:creationId xmlns:a16="http://schemas.microsoft.com/office/drawing/2014/main" id="{8126B8B7-E133-8FCE-7D9C-0A222F77F6E6}"/>
              </a:ext>
            </a:extLst>
          </p:cNvPr>
          <p:cNvSpPr/>
          <p:nvPr/>
        </p:nvSpPr>
        <p:spPr>
          <a:xfrm>
            <a:off x="7932655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716;p145">
            <a:extLst>
              <a:ext uri="{FF2B5EF4-FFF2-40B4-BE49-F238E27FC236}">
                <a16:creationId xmlns:a16="http://schemas.microsoft.com/office/drawing/2014/main" id="{347695E9-819A-AE8F-048A-F5FA3842B361}"/>
              </a:ext>
            </a:extLst>
          </p:cNvPr>
          <p:cNvSpPr/>
          <p:nvPr/>
        </p:nvSpPr>
        <p:spPr>
          <a:xfrm>
            <a:off x="4091466" y="1951969"/>
            <a:ext cx="736649" cy="69875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57163" dist="95250" dir="1626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1714;p145">
            <a:extLst>
              <a:ext uri="{FF2B5EF4-FFF2-40B4-BE49-F238E27FC236}">
                <a16:creationId xmlns:a16="http://schemas.microsoft.com/office/drawing/2014/main" id="{75C867AB-0420-5D1B-E44B-336BEF8AD3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6892744" y="2285284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717;p145">
            <a:extLst>
              <a:ext uri="{FF2B5EF4-FFF2-40B4-BE49-F238E27FC236}">
                <a16:creationId xmlns:a16="http://schemas.microsoft.com/office/drawing/2014/main" id="{5BDFC00C-3742-317D-B118-106F3FC58563}"/>
              </a:ext>
            </a:extLst>
          </p:cNvPr>
          <p:cNvSpPr/>
          <p:nvPr/>
        </p:nvSpPr>
        <p:spPr>
          <a:xfrm>
            <a:off x="616300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715;p145">
            <a:extLst>
              <a:ext uri="{FF2B5EF4-FFF2-40B4-BE49-F238E27FC236}">
                <a16:creationId xmlns:a16="http://schemas.microsoft.com/office/drawing/2014/main" id="{C8CF272C-5AF5-84AA-30F3-7CE347F43A37}"/>
              </a:ext>
            </a:extLst>
          </p:cNvPr>
          <p:cNvSpPr/>
          <p:nvPr/>
        </p:nvSpPr>
        <p:spPr>
          <a:xfrm>
            <a:off x="721752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717;p145">
            <a:extLst>
              <a:ext uri="{FF2B5EF4-FFF2-40B4-BE49-F238E27FC236}">
                <a16:creationId xmlns:a16="http://schemas.microsoft.com/office/drawing/2014/main" id="{634DE93C-7C5B-F54C-619F-12645785C814}"/>
              </a:ext>
            </a:extLst>
          </p:cNvPr>
          <p:cNvSpPr/>
          <p:nvPr/>
        </p:nvSpPr>
        <p:spPr>
          <a:xfrm>
            <a:off x="8233045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ráfico 72" descr="Piscina retangular estrutura de tópicos">
            <a:extLst>
              <a:ext uri="{FF2B5EF4-FFF2-40B4-BE49-F238E27FC236}">
                <a16:creationId xmlns:a16="http://schemas.microsoft.com/office/drawing/2014/main" id="{B9F0F92B-E9D5-BE8F-E50A-A2D11DD31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4470" y="2076028"/>
            <a:ext cx="450640" cy="450640"/>
          </a:xfrm>
          <a:prstGeom prst="rect">
            <a:avLst/>
          </a:prstGeom>
        </p:spPr>
      </p:pic>
      <p:pic>
        <p:nvPicPr>
          <p:cNvPr id="74" name="Gráfico 73" descr="Raio com preenchimento sólido">
            <a:extLst>
              <a:ext uri="{FF2B5EF4-FFF2-40B4-BE49-F238E27FC236}">
                <a16:creationId xmlns:a16="http://schemas.microsoft.com/office/drawing/2014/main" id="{D57ADA8A-FAAF-AEC1-2A51-17B11BC715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2667" y="2116670"/>
            <a:ext cx="399010" cy="399010"/>
          </a:xfrm>
          <a:prstGeom prst="rect">
            <a:avLst/>
          </a:prstGeom>
        </p:spPr>
      </p:pic>
      <p:grpSp>
        <p:nvGrpSpPr>
          <p:cNvPr id="96" name="Agrupar 95">
            <a:extLst>
              <a:ext uri="{FF2B5EF4-FFF2-40B4-BE49-F238E27FC236}">
                <a16:creationId xmlns:a16="http://schemas.microsoft.com/office/drawing/2014/main" id="{71B45627-D3DD-9964-39BD-5D2E8B48F290}"/>
              </a:ext>
            </a:extLst>
          </p:cNvPr>
          <p:cNvGrpSpPr/>
          <p:nvPr/>
        </p:nvGrpSpPr>
        <p:grpSpPr>
          <a:xfrm>
            <a:off x="6346018" y="2127111"/>
            <a:ext cx="369825" cy="316345"/>
            <a:chOff x="5689599" y="1356993"/>
            <a:chExt cx="705649" cy="603605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D6AAEAB7-E2AF-298C-6C27-66730FD8AAEF}"/>
                </a:ext>
              </a:extLst>
            </p:cNvPr>
            <p:cNvSpPr/>
            <p:nvPr/>
          </p:nvSpPr>
          <p:spPr>
            <a:xfrm>
              <a:off x="5689599" y="1356993"/>
              <a:ext cx="701369" cy="60360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78042515-E1E9-9C4D-8D31-E0EF0706451E}"/>
                </a:ext>
              </a:extLst>
            </p:cNvPr>
            <p:cNvCxnSpPr>
              <a:cxnSpLocks/>
            </p:cNvCxnSpPr>
            <p:nvPr/>
          </p:nvCxnSpPr>
          <p:spPr>
            <a:xfrm>
              <a:off x="581787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560EAFB2-FD3B-A928-D3E6-7E54E84C5A6F}"/>
                </a:ext>
              </a:extLst>
            </p:cNvPr>
            <p:cNvCxnSpPr>
              <a:cxnSpLocks/>
            </p:cNvCxnSpPr>
            <p:nvPr/>
          </p:nvCxnSpPr>
          <p:spPr>
            <a:xfrm>
              <a:off x="5931217" y="1359939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A06A0855-1DB7-6713-4AD4-7EA578BF2D9A}"/>
                </a:ext>
              </a:extLst>
            </p:cNvPr>
            <p:cNvCxnSpPr>
              <a:cxnSpLocks/>
            </p:cNvCxnSpPr>
            <p:nvPr/>
          </p:nvCxnSpPr>
          <p:spPr>
            <a:xfrm>
              <a:off x="6044564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6F7E3194-F08D-42F9-240F-C3E696879EF9}"/>
                </a:ext>
              </a:extLst>
            </p:cNvPr>
            <p:cNvCxnSpPr>
              <a:cxnSpLocks/>
            </p:cNvCxnSpPr>
            <p:nvPr/>
          </p:nvCxnSpPr>
          <p:spPr>
            <a:xfrm>
              <a:off x="627126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14782E89-CEF3-FD88-DBD5-CA151BA7804C}"/>
                </a:ext>
              </a:extLst>
            </p:cNvPr>
            <p:cNvCxnSpPr>
              <a:cxnSpLocks/>
            </p:cNvCxnSpPr>
            <p:nvPr/>
          </p:nvCxnSpPr>
          <p:spPr>
            <a:xfrm>
              <a:off x="6157911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1CF51109-377C-22BB-6E13-0FF77DDC9A2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47256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FD3FA44E-4FEE-083B-CB45-34BD55306A5E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570157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07A33E9C-EC87-EB3B-44F5-2F246F0A2071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667749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FF616AC4-FC04-4D3A-C3D0-C342A9209632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765341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5FC9A7E7-E5CB-3286-4B77-CA09C440D7A5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86293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Gráfico 97" descr="Braço musculoso estrutura de tópicos">
            <a:extLst>
              <a:ext uri="{FF2B5EF4-FFF2-40B4-BE49-F238E27FC236}">
                <a16:creationId xmlns:a16="http://schemas.microsoft.com/office/drawing/2014/main" id="{4808EAAC-83B5-E2FA-D434-7CDC0D6CE7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2822" y="2063191"/>
            <a:ext cx="444186" cy="444186"/>
          </a:xfrm>
          <a:prstGeom prst="rect">
            <a:avLst/>
          </a:prstGeom>
        </p:spPr>
      </p:pic>
      <p:pic>
        <p:nvPicPr>
          <p:cNvPr id="100" name="Gráfico 99" descr="Distribuição normal com preenchimento sólido">
            <a:extLst>
              <a:ext uri="{FF2B5EF4-FFF2-40B4-BE49-F238E27FC236}">
                <a16:creationId xmlns:a16="http://schemas.microsoft.com/office/drawing/2014/main" id="{840752F5-9F29-D4C7-C5EA-F975A0BC5B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2854" y="2034990"/>
            <a:ext cx="500588" cy="500588"/>
          </a:xfrm>
          <a:prstGeom prst="rect">
            <a:avLst/>
          </a:prstGeom>
        </p:spPr>
      </p:pic>
      <p:sp>
        <p:nvSpPr>
          <p:cNvPr id="101" name="Google Shape;1567;p141">
            <a:extLst>
              <a:ext uri="{FF2B5EF4-FFF2-40B4-BE49-F238E27FC236}">
                <a16:creationId xmlns:a16="http://schemas.microsoft.com/office/drawing/2014/main" id="{025A8763-AA80-AF41-813A-55D754337D7F}"/>
              </a:ext>
            </a:extLst>
          </p:cNvPr>
          <p:cNvSpPr txBox="1"/>
          <p:nvPr/>
        </p:nvSpPr>
        <p:spPr>
          <a:xfrm>
            <a:off x="3632285" y="2610522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Geométrico</a:t>
            </a:r>
            <a:endParaRPr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" name="Google Shape;1567;p141">
            <a:extLst>
              <a:ext uri="{FF2B5EF4-FFF2-40B4-BE49-F238E27FC236}">
                <a16:creationId xmlns:a16="http://schemas.microsoft.com/office/drawing/2014/main" id="{38763AC7-E949-DAD5-70E1-6D8D048EA6A6}"/>
              </a:ext>
            </a:extLst>
          </p:cNvPr>
          <p:cNvSpPr txBox="1"/>
          <p:nvPr/>
        </p:nvSpPr>
        <p:spPr>
          <a:xfrm>
            <a:off x="46498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ELÉTRICO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" name="Google Shape;1567;p141">
            <a:extLst>
              <a:ext uri="{FF2B5EF4-FFF2-40B4-BE49-F238E27FC236}">
                <a16:creationId xmlns:a16="http://schemas.microsoft.com/office/drawing/2014/main" id="{123862E8-CF57-34F4-A9A1-A5291B2A6FA6}"/>
              </a:ext>
            </a:extLst>
          </p:cNvPr>
          <p:cNvSpPr txBox="1"/>
          <p:nvPr/>
        </p:nvSpPr>
        <p:spPr>
          <a:xfrm>
            <a:off x="5420022" y="2618254"/>
            <a:ext cx="2231537" cy="38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MALHA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" name="Google Shape;1567;p141">
            <a:extLst>
              <a:ext uri="{FF2B5EF4-FFF2-40B4-BE49-F238E27FC236}">
                <a16:creationId xmlns:a16="http://schemas.microsoft.com/office/drawing/2014/main" id="{260F6C9F-092F-7110-BB6D-5FDB6F39EB24}"/>
              </a:ext>
            </a:extLst>
          </p:cNvPr>
          <p:cNvSpPr txBox="1"/>
          <p:nvPr/>
        </p:nvSpPr>
        <p:spPr>
          <a:xfrm>
            <a:off x="67534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FORÇA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" name="Google Shape;1567;p141">
            <a:extLst>
              <a:ext uri="{FF2B5EF4-FFF2-40B4-BE49-F238E27FC236}">
                <a16:creationId xmlns:a16="http://schemas.microsoft.com/office/drawing/2014/main" id="{3325123D-D34C-18CE-52A2-5E497B1A89DD}"/>
              </a:ext>
            </a:extLst>
          </p:cNvPr>
          <p:cNvSpPr txBox="1"/>
          <p:nvPr/>
        </p:nvSpPr>
        <p:spPr>
          <a:xfrm>
            <a:off x="7769894" y="2593567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ANÁLISE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1567;p141">
            <a:extLst>
              <a:ext uri="{FF2B5EF4-FFF2-40B4-BE49-F238E27FC236}">
                <a16:creationId xmlns:a16="http://schemas.microsoft.com/office/drawing/2014/main" id="{B6F0D5E0-9FEB-47B4-22D0-D1B35E404347}"/>
              </a:ext>
            </a:extLst>
          </p:cNvPr>
          <p:cNvSpPr txBox="1"/>
          <p:nvPr/>
        </p:nvSpPr>
        <p:spPr>
          <a:xfrm>
            <a:off x="2452986" y="4623761"/>
            <a:ext cx="369447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Número de pares de patches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" name="Google Shape;1567;p141">
            <a:extLst>
              <a:ext uri="{FF2B5EF4-FFF2-40B4-BE49-F238E27FC236}">
                <a16:creationId xmlns:a16="http://schemas.microsoft.com/office/drawing/2014/main" id="{C6A4DAF7-0F16-E7B4-83C6-5BEF0B6F7003}"/>
              </a:ext>
            </a:extLst>
          </p:cNvPr>
          <p:cNvSpPr txBox="1"/>
          <p:nvPr/>
        </p:nvSpPr>
        <p:spPr>
          <a:xfrm>
            <a:off x="2452986" y="3426619"/>
            <a:ext cx="346622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Dimensões da placa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1567;p141">
            <a:extLst>
              <a:ext uri="{FF2B5EF4-FFF2-40B4-BE49-F238E27FC236}">
                <a16:creationId xmlns:a16="http://schemas.microsoft.com/office/drawing/2014/main" id="{65D32F4A-0B65-96EE-1236-B8ED6A738EEF}"/>
              </a:ext>
            </a:extLst>
          </p:cNvPr>
          <p:cNvSpPr txBox="1"/>
          <p:nvPr/>
        </p:nvSpPr>
        <p:spPr>
          <a:xfrm>
            <a:off x="2452986" y="4025190"/>
            <a:ext cx="346622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Dimensões dos patches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" name="Google Shape;1567;p141">
            <a:extLst>
              <a:ext uri="{FF2B5EF4-FFF2-40B4-BE49-F238E27FC236}">
                <a16:creationId xmlns:a16="http://schemas.microsoft.com/office/drawing/2014/main" id="{E0DDB94A-904B-8ABB-5AA1-D478EE2003AE}"/>
              </a:ext>
            </a:extLst>
          </p:cNvPr>
          <p:cNvSpPr txBox="1"/>
          <p:nvPr/>
        </p:nvSpPr>
        <p:spPr>
          <a:xfrm>
            <a:off x="2452986" y="5222331"/>
            <a:ext cx="346622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Posição dos patches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8" name="Imagem 57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B75B0BD5-44F9-2860-D404-7BB3A305C9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90" y="3196315"/>
            <a:ext cx="4418521" cy="2737925"/>
          </a:xfrm>
          <a:prstGeom prst="rect">
            <a:avLst/>
          </a:prstGeom>
        </p:spPr>
      </p:pic>
      <p:sp>
        <p:nvSpPr>
          <p:cNvPr id="45" name="Retângulo: Único Canto Recortado 44">
            <a:extLst>
              <a:ext uri="{FF2B5EF4-FFF2-40B4-BE49-F238E27FC236}">
                <a16:creationId xmlns:a16="http://schemas.microsoft.com/office/drawing/2014/main" id="{BC7E717B-56F6-C0A6-7346-DD61A51EAF67}"/>
              </a:ext>
            </a:extLst>
          </p:cNvPr>
          <p:cNvSpPr/>
          <p:nvPr/>
        </p:nvSpPr>
        <p:spPr>
          <a:xfrm>
            <a:off x="5781670" y="4800079"/>
            <a:ext cx="380859" cy="45719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3280641B-67E3-EFFC-387D-BFA6A6752901}"/>
              </a:ext>
            </a:extLst>
          </p:cNvPr>
          <p:cNvSpPr/>
          <p:nvPr/>
        </p:nvSpPr>
        <p:spPr>
          <a:xfrm>
            <a:off x="6163008" y="4609000"/>
            <a:ext cx="430114" cy="4301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Montserrat Black" pitchFamily="2" charset="0"/>
              </a:rPr>
              <a:t>?</a:t>
            </a:r>
            <a:endParaRPr lang="en-US" dirty="0">
              <a:solidFill>
                <a:srgbClr val="FF0000"/>
              </a:solidFill>
              <a:latin typeface="Montserrat Black" pitchFamily="2" charset="0"/>
            </a:endParaRPr>
          </a:p>
        </p:txBody>
      </p:sp>
      <p:sp>
        <p:nvSpPr>
          <p:cNvPr id="47" name="Retângulo: Único Canto Recortado 46">
            <a:extLst>
              <a:ext uri="{FF2B5EF4-FFF2-40B4-BE49-F238E27FC236}">
                <a16:creationId xmlns:a16="http://schemas.microsoft.com/office/drawing/2014/main" id="{BC5C1ED0-FEDB-828B-B1A8-08269DAD8AC6}"/>
              </a:ext>
            </a:extLst>
          </p:cNvPr>
          <p:cNvSpPr/>
          <p:nvPr/>
        </p:nvSpPr>
        <p:spPr>
          <a:xfrm>
            <a:off x="4995755" y="5397546"/>
            <a:ext cx="380859" cy="45719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17066195-C246-A1B3-9748-4A674FE7BEAA}"/>
              </a:ext>
            </a:extLst>
          </p:cNvPr>
          <p:cNvSpPr/>
          <p:nvPr/>
        </p:nvSpPr>
        <p:spPr>
          <a:xfrm>
            <a:off x="5377093" y="5206467"/>
            <a:ext cx="430114" cy="4301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Montserrat Black" pitchFamily="2" charset="0"/>
              </a:rPr>
              <a:t>?</a:t>
            </a:r>
            <a:endParaRPr lang="en-US" dirty="0">
              <a:solidFill>
                <a:srgbClr val="FF0000"/>
              </a:solidFill>
              <a:latin typeface="Montserrat Black" pitchFamily="2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0CF4615-DDBC-A459-0A56-B512BDECB8E9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propriedades aluminio">
            <a:extLst>
              <a:ext uri="{FF2B5EF4-FFF2-40B4-BE49-F238E27FC236}">
                <a16:creationId xmlns:a16="http://schemas.microsoft.com/office/drawing/2014/main" id="{83945ACD-339B-975B-E963-4B67A413FC90}"/>
              </a:ext>
            </a:extLst>
          </p:cNvPr>
          <p:cNvSpPr/>
          <p:nvPr/>
        </p:nvSpPr>
        <p:spPr>
          <a:xfrm>
            <a:off x="4883822" y="3405990"/>
            <a:ext cx="111933" cy="14210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>
              <a:solidFill>
                <a:srgbClr val="FFC000"/>
              </a:solidFill>
            </a:endParaRPr>
          </a:p>
        </p:txBody>
      </p:sp>
      <p:sp>
        <p:nvSpPr>
          <p:cNvPr id="55" name="dimensao patch">
            <a:extLst>
              <a:ext uri="{FF2B5EF4-FFF2-40B4-BE49-F238E27FC236}">
                <a16:creationId xmlns:a16="http://schemas.microsoft.com/office/drawing/2014/main" id="{AB5F3DE5-D89B-402C-34C5-91BE1A8CC52D}"/>
              </a:ext>
            </a:extLst>
          </p:cNvPr>
          <p:cNvSpPr/>
          <p:nvPr/>
        </p:nvSpPr>
        <p:spPr>
          <a:xfrm>
            <a:off x="5236700" y="4015047"/>
            <a:ext cx="111933" cy="142104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>
              <a:solidFill>
                <a:srgbClr val="FFC000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53EAC21-3006-4F92-5CC0-8ABC1438353F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092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162CB-5661-19BA-62F1-D71DE423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m 50" descr="Forma&#10;&#10;O conteúdo gerado por IA pode estar incorreto.">
            <a:extLst>
              <a:ext uri="{FF2B5EF4-FFF2-40B4-BE49-F238E27FC236}">
                <a16:creationId xmlns:a16="http://schemas.microsoft.com/office/drawing/2014/main" id="{435A2638-775E-45EA-2DD5-2A3999ED7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234F848-508B-86E3-B116-50F9521CACDA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BCD73EF-666D-F5CA-6AC3-CFB6C174A470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D2AEE57-71D1-D9F0-24E0-CFCA8445AA20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FFCABA8-A03A-5C88-125A-FE11868F1BD8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F518D5-F217-6074-F02B-764CB509E90A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6164A16-6402-34DE-02BC-C46E0B21A828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FAF5A06-AE87-CA0F-D00D-691EEC299919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F6267799-E835-C286-3E8F-A44316BCA2E1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19E53333-DF05-E335-85CF-AFA46D7840E0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DB55A5C4-8B7D-D908-E25A-385B8A9F389F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D2130236-AC90-015B-B518-55C365B0EB3D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480A125A-6B14-B5D6-0472-2AFA376822A0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9C0255AD-90F8-3413-1947-38BD57EF729B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CCF252E-4E31-6F72-B0D0-22E9210A200E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4B8286C-DCFA-BB4B-EE34-A5D674847206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89A1A5D4-953E-19E2-9EC8-1D1C6D5E00E6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B14BCA7-8152-0947-8E97-9B1864B702E3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8F6D95B-F804-D8ED-E8A3-EB68C98D3B6C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1CA81DDE-5E2E-3F04-7C34-09181A58B7F1}"/>
              </a:ext>
            </a:extLst>
          </p:cNvPr>
          <p:cNvSpPr/>
          <p:nvPr/>
        </p:nvSpPr>
        <p:spPr>
          <a:xfrm>
            <a:off x="1897626" y="2767125"/>
            <a:ext cx="9399639" cy="2257160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3BF43B6-2D3E-0FD9-43EC-DC2CF1B100B4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022F923-3125-E6E1-99CA-C1C4BE3C486D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4034B28-DC29-8AD9-7402-79899C7A17CC}"/>
              </a:ext>
            </a:extLst>
          </p:cNvPr>
          <p:cNvSpPr/>
          <p:nvPr/>
        </p:nvSpPr>
        <p:spPr>
          <a:xfrm>
            <a:off x="1897626" y="4989855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F459B11-D8C8-DEAC-EC80-EE13749C5ECF}"/>
              </a:ext>
            </a:extLst>
          </p:cNvPr>
          <p:cNvSpPr txBox="1"/>
          <p:nvPr/>
        </p:nvSpPr>
        <p:spPr>
          <a:xfrm>
            <a:off x="8491882" y="50830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A12FC29-10CB-499D-1838-318B7D64A037}"/>
              </a:ext>
            </a:extLst>
          </p:cNvPr>
          <p:cNvSpPr txBox="1"/>
          <p:nvPr/>
        </p:nvSpPr>
        <p:spPr>
          <a:xfrm>
            <a:off x="2053986" y="5083070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DB131F26-9299-B670-8D36-4FF9E7FC4CAB}"/>
              </a:ext>
            </a:extLst>
          </p:cNvPr>
          <p:cNvSpPr/>
          <p:nvPr/>
        </p:nvSpPr>
        <p:spPr>
          <a:xfrm>
            <a:off x="1897626" y="5471594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3DEACBE-F012-0FF1-AE1E-14CF18A1CBAA}"/>
              </a:ext>
            </a:extLst>
          </p:cNvPr>
          <p:cNvSpPr txBox="1"/>
          <p:nvPr/>
        </p:nvSpPr>
        <p:spPr>
          <a:xfrm>
            <a:off x="8491882" y="55648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BD46FF8-FDC2-48D8-43AC-C4881DBCBB01}"/>
              </a:ext>
            </a:extLst>
          </p:cNvPr>
          <p:cNvSpPr txBox="1"/>
          <p:nvPr/>
        </p:nvSpPr>
        <p:spPr>
          <a:xfrm>
            <a:off x="2053986" y="5635929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218A875-66C4-F641-1B31-7AF3E40418C1}"/>
              </a:ext>
            </a:extLst>
          </p:cNvPr>
          <p:cNvSpPr/>
          <p:nvPr/>
        </p:nvSpPr>
        <p:spPr>
          <a:xfrm>
            <a:off x="1999837" y="1506719"/>
            <a:ext cx="9180845" cy="48239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1709;p145">
            <a:extLst>
              <a:ext uri="{FF2B5EF4-FFF2-40B4-BE49-F238E27FC236}">
                <a16:creationId xmlns:a16="http://schemas.microsoft.com/office/drawing/2014/main" id="{4ADE145E-972B-BE5F-E6E2-E6B06FDF14F6}"/>
              </a:ext>
            </a:extLst>
          </p:cNvPr>
          <p:cNvSpPr/>
          <p:nvPr/>
        </p:nvSpPr>
        <p:spPr>
          <a:xfrm>
            <a:off x="4795885" y="3429000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710;p145">
            <a:extLst>
              <a:ext uri="{FF2B5EF4-FFF2-40B4-BE49-F238E27FC236}">
                <a16:creationId xmlns:a16="http://schemas.microsoft.com/office/drawing/2014/main" id="{1A010BEC-3C79-1A16-9304-FFEEC48FCBDD}"/>
              </a:ext>
            </a:extLst>
          </p:cNvPr>
          <p:cNvSpPr/>
          <p:nvPr/>
        </p:nvSpPr>
        <p:spPr>
          <a:xfrm>
            <a:off x="3778501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711;p145">
            <a:extLst>
              <a:ext uri="{FF2B5EF4-FFF2-40B4-BE49-F238E27FC236}">
                <a16:creationId xmlns:a16="http://schemas.microsoft.com/office/drawing/2014/main" id="{9D06BB04-6090-F6A7-397A-4428F8769325}"/>
              </a:ext>
            </a:extLst>
          </p:cNvPr>
          <p:cNvSpPr/>
          <p:nvPr/>
        </p:nvSpPr>
        <p:spPr>
          <a:xfrm>
            <a:off x="3714815" y="2291119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712;p145">
            <a:extLst>
              <a:ext uri="{FF2B5EF4-FFF2-40B4-BE49-F238E27FC236}">
                <a16:creationId xmlns:a16="http://schemas.microsoft.com/office/drawing/2014/main" id="{49346F04-40F5-6CE3-C4CD-27A95BFE3848}"/>
              </a:ext>
            </a:extLst>
          </p:cNvPr>
          <p:cNvSpPr/>
          <p:nvPr/>
        </p:nvSpPr>
        <p:spPr>
          <a:xfrm>
            <a:off x="5850043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713;p145">
            <a:extLst>
              <a:ext uri="{FF2B5EF4-FFF2-40B4-BE49-F238E27FC236}">
                <a16:creationId xmlns:a16="http://schemas.microsoft.com/office/drawing/2014/main" id="{12C50766-3D0E-C754-60C2-C21193F53208}"/>
              </a:ext>
            </a:extLst>
          </p:cNvPr>
          <p:cNvSpPr/>
          <p:nvPr/>
        </p:nvSpPr>
        <p:spPr>
          <a:xfrm>
            <a:off x="5850043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1714;p145">
            <a:extLst>
              <a:ext uri="{FF2B5EF4-FFF2-40B4-BE49-F238E27FC236}">
                <a16:creationId xmlns:a16="http://schemas.microsoft.com/office/drawing/2014/main" id="{D7FEF868-9187-0CDA-5F72-6C37B59973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6978" t="53240" r="47135" b="31944"/>
          <a:stretch/>
        </p:blipFill>
        <p:spPr>
          <a:xfrm>
            <a:off x="4828151" y="2291119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715;p145">
            <a:extLst>
              <a:ext uri="{FF2B5EF4-FFF2-40B4-BE49-F238E27FC236}">
                <a16:creationId xmlns:a16="http://schemas.microsoft.com/office/drawing/2014/main" id="{7A2B016A-6207-8469-38E7-082145773C0F}"/>
              </a:ext>
            </a:extLst>
          </p:cNvPr>
          <p:cNvSpPr/>
          <p:nvPr/>
        </p:nvSpPr>
        <p:spPr>
          <a:xfrm>
            <a:off x="5113358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712;p145">
            <a:extLst>
              <a:ext uri="{FF2B5EF4-FFF2-40B4-BE49-F238E27FC236}">
                <a16:creationId xmlns:a16="http://schemas.microsoft.com/office/drawing/2014/main" id="{2DF573DB-2FD9-1F00-9A02-620889F26413}"/>
              </a:ext>
            </a:extLst>
          </p:cNvPr>
          <p:cNvSpPr/>
          <p:nvPr/>
        </p:nvSpPr>
        <p:spPr>
          <a:xfrm>
            <a:off x="7924982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713;p145">
            <a:extLst>
              <a:ext uri="{FF2B5EF4-FFF2-40B4-BE49-F238E27FC236}">
                <a16:creationId xmlns:a16="http://schemas.microsoft.com/office/drawing/2014/main" id="{5F0919C2-04A4-9866-2AF6-3611FC9E9290}"/>
              </a:ext>
            </a:extLst>
          </p:cNvPr>
          <p:cNvSpPr/>
          <p:nvPr/>
        </p:nvSpPr>
        <p:spPr>
          <a:xfrm>
            <a:off x="7932655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716;p145">
            <a:extLst>
              <a:ext uri="{FF2B5EF4-FFF2-40B4-BE49-F238E27FC236}">
                <a16:creationId xmlns:a16="http://schemas.microsoft.com/office/drawing/2014/main" id="{FCE451DD-4F32-A262-7032-93DCEDD8CD45}"/>
              </a:ext>
            </a:extLst>
          </p:cNvPr>
          <p:cNvSpPr/>
          <p:nvPr/>
        </p:nvSpPr>
        <p:spPr>
          <a:xfrm>
            <a:off x="4091466" y="1951969"/>
            <a:ext cx="736649" cy="69875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57163" dist="95250" dir="1626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1714;p145">
            <a:extLst>
              <a:ext uri="{FF2B5EF4-FFF2-40B4-BE49-F238E27FC236}">
                <a16:creationId xmlns:a16="http://schemas.microsoft.com/office/drawing/2014/main" id="{1489B565-5B76-7231-5BA6-D5724AA39C7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6978" t="53240" r="47135" b="31944"/>
          <a:stretch/>
        </p:blipFill>
        <p:spPr>
          <a:xfrm>
            <a:off x="6892744" y="2285284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717;p145">
            <a:extLst>
              <a:ext uri="{FF2B5EF4-FFF2-40B4-BE49-F238E27FC236}">
                <a16:creationId xmlns:a16="http://schemas.microsoft.com/office/drawing/2014/main" id="{40145F8B-F3E5-CA37-6B24-EE44B7351C2B}"/>
              </a:ext>
            </a:extLst>
          </p:cNvPr>
          <p:cNvSpPr/>
          <p:nvPr/>
        </p:nvSpPr>
        <p:spPr>
          <a:xfrm>
            <a:off x="616300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715;p145">
            <a:extLst>
              <a:ext uri="{FF2B5EF4-FFF2-40B4-BE49-F238E27FC236}">
                <a16:creationId xmlns:a16="http://schemas.microsoft.com/office/drawing/2014/main" id="{9F390394-57B2-0ED4-EC4A-164F083A0DF4}"/>
              </a:ext>
            </a:extLst>
          </p:cNvPr>
          <p:cNvSpPr/>
          <p:nvPr/>
        </p:nvSpPr>
        <p:spPr>
          <a:xfrm>
            <a:off x="721752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717;p145">
            <a:extLst>
              <a:ext uri="{FF2B5EF4-FFF2-40B4-BE49-F238E27FC236}">
                <a16:creationId xmlns:a16="http://schemas.microsoft.com/office/drawing/2014/main" id="{6E462480-7694-C68D-6D30-3EF0FD5F14A6}"/>
              </a:ext>
            </a:extLst>
          </p:cNvPr>
          <p:cNvSpPr/>
          <p:nvPr/>
        </p:nvSpPr>
        <p:spPr>
          <a:xfrm>
            <a:off x="8233045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ráfico 72" descr="Piscina retangular estrutura de tópicos">
            <a:extLst>
              <a:ext uri="{FF2B5EF4-FFF2-40B4-BE49-F238E27FC236}">
                <a16:creationId xmlns:a16="http://schemas.microsoft.com/office/drawing/2014/main" id="{51166D32-15A5-1C17-29B8-A60794359B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4470" y="2076028"/>
            <a:ext cx="450640" cy="450640"/>
          </a:xfrm>
          <a:prstGeom prst="rect">
            <a:avLst/>
          </a:prstGeom>
        </p:spPr>
      </p:pic>
      <p:pic>
        <p:nvPicPr>
          <p:cNvPr id="74" name="Gráfico 73" descr="Raio com preenchimento sólido">
            <a:extLst>
              <a:ext uri="{FF2B5EF4-FFF2-40B4-BE49-F238E27FC236}">
                <a16:creationId xmlns:a16="http://schemas.microsoft.com/office/drawing/2014/main" id="{9D417C14-4D76-1FD0-CF34-4A3F0FB778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92667" y="2116670"/>
            <a:ext cx="399010" cy="399010"/>
          </a:xfrm>
          <a:prstGeom prst="rect">
            <a:avLst/>
          </a:prstGeom>
        </p:spPr>
      </p:pic>
      <p:grpSp>
        <p:nvGrpSpPr>
          <p:cNvPr id="96" name="Agrupar 95">
            <a:extLst>
              <a:ext uri="{FF2B5EF4-FFF2-40B4-BE49-F238E27FC236}">
                <a16:creationId xmlns:a16="http://schemas.microsoft.com/office/drawing/2014/main" id="{3699069F-B04A-8ACE-186E-6BA99E1CD268}"/>
              </a:ext>
            </a:extLst>
          </p:cNvPr>
          <p:cNvGrpSpPr/>
          <p:nvPr/>
        </p:nvGrpSpPr>
        <p:grpSpPr>
          <a:xfrm>
            <a:off x="6346018" y="2127111"/>
            <a:ext cx="369825" cy="316345"/>
            <a:chOff x="5689599" y="1356993"/>
            <a:chExt cx="705649" cy="603605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05E8D9E3-A34D-F8B0-6818-2970B005F1D9}"/>
                </a:ext>
              </a:extLst>
            </p:cNvPr>
            <p:cNvSpPr/>
            <p:nvPr/>
          </p:nvSpPr>
          <p:spPr>
            <a:xfrm>
              <a:off x="5689599" y="1356993"/>
              <a:ext cx="701369" cy="60360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BC1E0985-32FD-77BF-7EBA-24CE0FA2852D}"/>
                </a:ext>
              </a:extLst>
            </p:cNvPr>
            <p:cNvCxnSpPr>
              <a:cxnSpLocks/>
            </p:cNvCxnSpPr>
            <p:nvPr/>
          </p:nvCxnSpPr>
          <p:spPr>
            <a:xfrm>
              <a:off x="581787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97ED3F25-B376-6B9A-2527-8A530CA2E1A7}"/>
                </a:ext>
              </a:extLst>
            </p:cNvPr>
            <p:cNvCxnSpPr>
              <a:cxnSpLocks/>
            </p:cNvCxnSpPr>
            <p:nvPr/>
          </p:nvCxnSpPr>
          <p:spPr>
            <a:xfrm>
              <a:off x="5931217" y="1359939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EAE7EA04-5F06-8826-07BA-11E44AE6C476}"/>
                </a:ext>
              </a:extLst>
            </p:cNvPr>
            <p:cNvCxnSpPr>
              <a:cxnSpLocks/>
            </p:cNvCxnSpPr>
            <p:nvPr/>
          </p:nvCxnSpPr>
          <p:spPr>
            <a:xfrm>
              <a:off x="6044564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8815D796-763F-89B2-96BC-A8F1283212CD}"/>
                </a:ext>
              </a:extLst>
            </p:cNvPr>
            <p:cNvCxnSpPr>
              <a:cxnSpLocks/>
            </p:cNvCxnSpPr>
            <p:nvPr/>
          </p:nvCxnSpPr>
          <p:spPr>
            <a:xfrm>
              <a:off x="627126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2CAF9EC4-C1A0-CBD0-1C32-5AEBEC74DA40}"/>
                </a:ext>
              </a:extLst>
            </p:cNvPr>
            <p:cNvCxnSpPr>
              <a:cxnSpLocks/>
            </p:cNvCxnSpPr>
            <p:nvPr/>
          </p:nvCxnSpPr>
          <p:spPr>
            <a:xfrm>
              <a:off x="6157911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3AC36D6A-F0CE-30A1-811D-C2156758FD65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47256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ECD28AE4-1D4C-F8EC-AC64-64E51B618032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570157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2FC1687A-B838-41B8-6ACA-C4973B930C8B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667749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B50442D9-4FF3-6D9D-C2BD-749BA37798D1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765341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A22AD1E3-9F86-9F18-24A1-D30A376B7E9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86293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Gráfico 97" descr="Braço musculoso estrutura de tópicos">
            <a:extLst>
              <a:ext uri="{FF2B5EF4-FFF2-40B4-BE49-F238E27FC236}">
                <a16:creationId xmlns:a16="http://schemas.microsoft.com/office/drawing/2014/main" id="{1D618891-DF02-61B9-E414-0945D14C8F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2822" y="2063191"/>
            <a:ext cx="444186" cy="444186"/>
          </a:xfrm>
          <a:prstGeom prst="rect">
            <a:avLst/>
          </a:prstGeom>
        </p:spPr>
      </p:pic>
      <p:pic>
        <p:nvPicPr>
          <p:cNvPr id="100" name="Gráfico 99" descr="Distribuição normal com preenchimento sólido">
            <a:extLst>
              <a:ext uri="{FF2B5EF4-FFF2-40B4-BE49-F238E27FC236}">
                <a16:creationId xmlns:a16="http://schemas.microsoft.com/office/drawing/2014/main" id="{48FB3EB4-C4DE-BC3B-FB3E-AADF714F1C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2854" y="2034990"/>
            <a:ext cx="500588" cy="500588"/>
          </a:xfrm>
          <a:prstGeom prst="rect">
            <a:avLst/>
          </a:prstGeom>
        </p:spPr>
      </p:pic>
      <p:sp>
        <p:nvSpPr>
          <p:cNvPr id="101" name="Google Shape;1567;p141">
            <a:extLst>
              <a:ext uri="{FF2B5EF4-FFF2-40B4-BE49-F238E27FC236}">
                <a16:creationId xmlns:a16="http://schemas.microsoft.com/office/drawing/2014/main" id="{0779A991-C012-BF84-FE13-AA539EAFD183}"/>
              </a:ext>
            </a:extLst>
          </p:cNvPr>
          <p:cNvSpPr txBox="1"/>
          <p:nvPr/>
        </p:nvSpPr>
        <p:spPr>
          <a:xfrm>
            <a:off x="3632285" y="2610522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Geométrico</a:t>
            </a:r>
            <a:endParaRPr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" name="Google Shape;1567;p141">
            <a:extLst>
              <a:ext uri="{FF2B5EF4-FFF2-40B4-BE49-F238E27FC236}">
                <a16:creationId xmlns:a16="http://schemas.microsoft.com/office/drawing/2014/main" id="{F86296A8-7EEA-DA26-A519-321C5BDDAE92}"/>
              </a:ext>
            </a:extLst>
          </p:cNvPr>
          <p:cNvSpPr txBox="1"/>
          <p:nvPr/>
        </p:nvSpPr>
        <p:spPr>
          <a:xfrm>
            <a:off x="46498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ELÉTRICO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" name="Google Shape;1567;p141">
            <a:extLst>
              <a:ext uri="{FF2B5EF4-FFF2-40B4-BE49-F238E27FC236}">
                <a16:creationId xmlns:a16="http://schemas.microsoft.com/office/drawing/2014/main" id="{886AB8DF-EEBC-52B6-36D7-3F0410514634}"/>
              </a:ext>
            </a:extLst>
          </p:cNvPr>
          <p:cNvSpPr txBox="1"/>
          <p:nvPr/>
        </p:nvSpPr>
        <p:spPr>
          <a:xfrm>
            <a:off x="5420022" y="2618254"/>
            <a:ext cx="2231537" cy="38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MALHA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" name="Google Shape;1567;p141">
            <a:extLst>
              <a:ext uri="{FF2B5EF4-FFF2-40B4-BE49-F238E27FC236}">
                <a16:creationId xmlns:a16="http://schemas.microsoft.com/office/drawing/2014/main" id="{1CA3BC93-1C37-A9FC-5F26-BE47F9B45818}"/>
              </a:ext>
            </a:extLst>
          </p:cNvPr>
          <p:cNvSpPr txBox="1"/>
          <p:nvPr/>
        </p:nvSpPr>
        <p:spPr>
          <a:xfrm>
            <a:off x="67534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FORÇA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" name="Google Shape;1567;p141">
            <a:extLst>
              <a:ext uri="{FF2B5EF4-FFF2-40B4-BE49-F238E27FC236}">
                <a16:creationId xmlns:a16="http://schemas.microsoft.com/office/drawing/2014/main" id="{57B0C686-FAA0-6AD3-AA47-EF1F1DC24D45}"/>
              </a:ext>
            </a:extLst>
          </p:cNvPr>
          <p:cNvSpPr txBox="1"/>
          <p:nvPr/>
        </p:nvSpPr>
        <p:spPr>
          <a:xfrm>
            <a:off x="7769894" y="2593567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ANÁLISE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1567;p141">
            <a:extLst>
              <a:ext uri="{FF2B5EF4-FFF2-40B4-BE49-F238E27FC236}">
                <a16:creationId xmlns:a16="http://schemas.microsoft.com/office/drawing/2014/main" id="{EC67AB5F-EE28-AB3B-C340-7B140CE2A791}"/>
              </a:ext>
            </a:extLst>
          </p:cNvPr>
          <p:cNvSpPr txBox="1"/>
          <p:nvPr/>
        </p:nvSpPr>
        <p:spPr>
          <a:xfrm>
            <a:off x="2452986" y="4623761"/>
            <a:ext cx="369447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Número de pares de patches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" name="Google Shape;1567;p141">
            <a:extLst>
              <a:ext uri="{FF2B5EF4-FFF2-40B4-BE49-F238E27FC236}">
                <a16:creationId xmlns:a16="http://schemas.microsoft.com/office/drawing/2014/main" id="{B8079BE1-1E37-1886-C79A-BBDD4011E7A5}"/>
              </a:ext>
            </a:extLst>
          </p:cNvPr>
          <p:cNvSpPr txBox="1"/>
          <p:nvPr/>
        </p:nvSpPr>
        <p:spPr>
          <a:xfrm>
            <a:off x="2452986" y="3426619"/>
            <a:ext cx="346622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Dimensões da placa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1567;p141">
            <a:extLst>
              <a:ext uri="{FF2B5EF4-FFF2-40B4-BE49-F238E27FC236}">
                <a16:creationId xmlns:a16="http://schemas.microsoft.com/office/drawing/2014/main" id="{6B17757A-176F-23EC-DEA1-543E4A48CC51}"/>
              </a:ext>
            </a:extLst>
          </p:cNvPr>
          <p:cNvSpPr txBox="1"/>
          <p:nvPr/>
        </p:nvSpPr>
        <p:spPr>
          <a:xfrm>
            <a:off x="2452986" y="4025190"/>
            <a:ext cx="346622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Dimensões dos patches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" name="Google Shape;1567;p141">
            <a:extLst>
              <a:ext uri="{FF2B5EF4-FFF2-40B4-BE49-F238E27FC236}">
                <a16:creationId xmlns:a16="http://schemas.microsoft.com/office/drawing/2014/main" id="{B9935986-7353-1BD1-4EF6-0C5920BD2998}"/>
              </a:ext>
            </a:extLst>
          </p:cNvPr>
          <p:cNvSpPr txBox="1"/>
          <p:nvPr/>
        </p:nvSpPr>
        <p:spPr>
          <a:xfrm>
            <a:off x="2452986" y="5222331"/>
            <a:ext cx="346622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Posição dos patches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8" name="Imagem 57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75135500-A907-BAEE-B26E-C96E2FB3B7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90" y="3196315"/>
            <a:ext cx="4418521" cy="2737925"/>
          </a:xfrm>
          <a:prstGeom prst="rect">
            <a:avLst/>
          </a:prstGeom>
        </p:spPr>
      </p:pic>
      <p:sp>
        <p:nvSpPr>
          <p:cNvPr id="45" name="Retângulo: Único Canto Recortado 44">
            <a:extLst>
              <a:ext uri="{FF2B5EF4-FFF2-40B4-BE49-F238E27FC236}">
                <a16:creationId xmlns:a16="http://schemas.microsoft.com/office/drawing/2014/main" id="{BD892B03-4231-FBB8-B827-4E2988996E08}"/>
              </a:ext>
            </a:extLst>
          </p:cNvPr>
          <p:cNvSpPr/>
          <p:nvPr/>
        </p:nvSpPr>
        <p:spPr>
          <a:xfrm>
            <a:off x="5781670" y="4800079"/>
            <a:ext cx="380859" cy="45719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22F4AEF2-3469-8CE0-8107-7F309D27753A}"/>
              </a:ext>
            </a:extLst>
          </p:cNvPr>
          <p:cNvSpPr/>
          <p:nvPr/>
        </p:nvSpPr>
        <p:spPr>
          <a:xfrm>
            <a:off x="6163008" y="4609000"/>
            <a:ext cx="430114" cy="4301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Montserrat Black" pitchFamily="2" charset="0"/>
              </a:rPr>
              <a:t>?</a:t>
            </a:r>
            <a:endParaRPr lang="en-US" dirty="0">
              <a:solidFill>
                <a:srgbClr val="FF0000"/>
              </a:solidFill>
              <a:latin typeface="Montserrat Black" pitchFamily="2" charset="0"/>
            </a:endParaRPr>
          </a:p>
        </p:txBody>
      </p:sp>
      <p:sp>
        <p:nvSpPr>
          <p:cNvPr id="47" name="Retângulo: Único Canto Recortado 46">
            <a:extLst>
              <a:ext uri="{FF2B5EF4-FFF2-40B4-BE49-F238E27FC236}">
                <a16:creationId xmlns:a16="http://schemas.microsoft.com/office/drawing/2014/main" id="{ACECD696-56B1-E32C-484C-1415B22DDCAA}"/>
              </a:ext>
            </a:extLst>
          </p:cNvPr>
          <p:cNvSpPr/>
          <p:nvPr/>
        </p:nvSpPr>
        <p:spPr>
          <a:xfrm>
            <a:off x="4995755" y="5397546"/>
            <a:ext cx="380859" cy="45719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5C4FFB93-BCAE-7876-5B57-E6478D23E55C}"/>
              </a:ext>
            </a:extLst>
          </p:cNvPr>
          <p:cNvSpPr/>
          <p:nvPr/>
        </p:nvSpPr>
        <p:spPr>
          <a:xfrm>
            <a:off x="5377093" y="5206467"/>
            <a:ext cx="430114" cy="4301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Montserrat Black" pitchFamily="2" charset="0"/>
              </a:rPr>
              <a:t>?</a:t>
            </a:r>
            <a:endParaRPr lang="en-US" dirty="0">
              <a:solidFill>
                <a:srgbClr val="FF0000"/>
              </a:solidFill>
              <a:latin typeface="Montserrat Black" pitchFamily="2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0513CD08-274C-3650-FF30-AC67D8C37812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9B1DBD12-CBFF-2E33-958C-0216FF073E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</a14:imgLayer>
                </a14:imgProps>
              </a:ext>
            </a:extLst>
          </a:blip>
          <a:srcRect l="1" r="-1454"/>
          <a:stretch/>
        </p:blipFill>
        <p:spPr>
          <a:xfrm>
            <a:off x="2722880" y="3153744"/>
            <a:ext cx="8173720" cy="2748436"/>
          </a:xfrm>
          <a:prstGeom prst="rect">
            <a:avLst/>
          </a:prstGeom>
        </p:spPr>
      </p:pic>
      <p:sp>
        <p:nvSpPr>
          <p:cNvPr id="56" name="dimensao patch">
            <a:extLst>
              <a:ext uri="{FF2B5EF4-FFF2-40B4-BE49-F238E27FC236}">
                <a16:creationId xmlns:a16="http://schemas.microsoft.com/office/drawing/2014/main" id="{A0705A1D-7C94-353B-2464-16917553D810}"/>
              </a:ext>
            </a:extLst>
          </p:cNvPr>
          <p:cNvSpPr/>
          <p:nvPr/>
        </p:nvSpPr>
        <p:spPr>
          <a:xfrm>
            <a:off x="3269744" y="3247116"/>
            <a:ext cx="6641030" cy="2816540"/>
          </a:xfrm>
          <a:prstGeom prst="roundRect">
            <a:avLst>
              <a:gd name="adj" fmla="val 2599"/>
            </a:avLst>
          </a:prstGeom>
          <a:solidFill>
            <a:schemeClr val="bg1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>
              <a:solidFill>
                <a:srgbClr val="FFC000"/>
              </a:solidFill>
            </a:endParaRPr>
          </a:p>
        </p:txBody>
      </p:sp>
      <p:sp>
        <p:nvSpPr>
          <p:cNvPr id="63" name="Retângulo: Cantos Diagonais Arredondados 62">
            <a:extLst>
              <a:ext uri="{FF2B5EF4-FFF2-40B4-BE49-F238E27FC236}">
                <a16:creationId xmlns:a16="http://schemas.microsoft.com/office/drawing/2014/main" id="{6076A6C4-CA0B-07A4-53A1-F05FA07B751F}"/>
              </a:ext>
            </a:extLst>
          </p:cNvPr>
          <p:cNvSpPr/>
          <p:nvPr/>
        </p:nvSpPr>
        <p:spPr>
          <a:xfrm>
            <a:off x="3466936" y="3403956"/>
            <a:ext cx="3223153" cy="467069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0D6743D5-0CDF-83F5-2A8B-99DC81293474}"/>
              </a:ext>
            </a:extLst>
          </p:cNvPr>
          <p:cNvGrpSpPr/>
          <p:nvPr/>
        </p:nvGrpSpPr>
        <p:grpSpPr>
          <a:xfrm>
            <a:off x="3202546" y="3398792"/>
            <a:ext cx="1792876" cy="466940"/>
            <a:chOff x="3013710" y="3256610"/>
            <a:chExt cx="1792876" cy="466940"/>
          </a:xfrm>
        </p:grpSpPr>
        <p:sp>
          <p:nvSpPr>
            <p:cNvPr id="66" name="Google Shape;1567;p141">
              <a:extLst>
                <a:ext uri="{FF2B5EF4-FFF2-40B4-BE49-F238E27FC236}">
                  <a16:creationId xmlns:a16="http://schemas.microsoft.com/office/drawing/2014/main" id="{197793F2-DB2E-B778-2AC6-E8EAFD0BD2AE}"/>
                </a:ext>
              </a:extLst>
            </p:cNvPr>
            <p:cNvSpPr txBox="1"/>
            <p:nvPr/>
          </p:nvSpPr>
          <p:spPr>
            <a:xfrm>
              <a:off x="3013710" y="3291881"/>
              <a:ext cx="1560059" cy="431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74320" marR="27432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chemeClr val="bg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LEMBRETE</a:t>
              </a:r>
              <a:endParaRPr sz="20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pic>
          <p:nvPicPr>
            <p:cNvPr id="69" name="Gráfico 68" descr="Envelope estrutura de tópicos">
              <a:extLst>
                <a:ext uri="{FF2B5EF4-FFF2-40B4-BE49-F238E27FC236}">
                  <a16:creationId xmlns:a16="http://schemas.microsoft.com/office/drawing/2014/main" id="{1D184071-7AA1-2A5A-2210-9059D6325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40952" y="3256610"/>
              <a:ext cx="465634" cy="465634"/>
            </a:xfrm>
            <a:prstGeom prst="rect">
              <a:avLst/>
            </a:prstGeom>
          </p:spPr>
        </p:pic>
      </p:grpSp>
      <p:sp>
        <p:nvSpPr>
          <p:cNvPr id="70" name="Google Shape;1567;p141">
            <a:extLst>
              <a:ext uri="{FF2B5EF4-FFF2-40B4-BE49-F238E27FC236}">
                <a16:creationId xmlns:a16="http://schemas.microsoft.com/office/drawing/2014/main" id="{CAE4B4B1-C7BF-7B59-95FA-0796979DFC2E}"/>
              </a:ext>
            </a:extLst>
          </p:cNvPr>
          <p:cNvSpPr txBox="1"/>
          <p:nvPr/>
        </p:nvSpPr>
        <p:spPr>
          <a:xfrm>
            <a:off x="4723815" y="3421716"/>
            <a:ext cx="2296386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MASSA CONSTANTE</a:t>
            </a:r>
            <a:endParaRPr sz="2000" dirty="0">
              <a:solidFill>
                <a:schemeClr val="bg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E7B5BFC-0D96-6654-3263-CF737A1CD0E6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370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EBB60-A70F-8F31-62CA-0D62F2131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m 50" descr="Forma&#10;&#10;O conteúdo gerado por IA pode estar incorreto.">
            <a:extLst>
              <a:ext uri="{FF2B5EF4-FFF2-40B4-BE49-F238E27FC236}">
                <a16:creationId xmlns:a16="http://schemas.microsoft.com/office/drawing/2014/main" id="{80613076-3D81-6BB4-BF23-D50AC18D0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0D4224D-F4EE-9395-61B6-028ECE4B5933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351EC62-46E7-4805-6A88-E2E4ED6D50FB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773F2B9-2C92-F2E1-02ED-77D826A39A14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BD509B2-98F6-F668-6527-21DE582D36F5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F8FC17B-8494-3373-89C8-7D4838673CDF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8871EB8-2EBB-1DC2-533C-0466465B98FC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4C639C0-0289-02B6-9E33-2A6717CF4795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B52BD56D-1125-DC50-5B79-3D74F35A86AA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348A5BA9-A4DD-593E-0E71-1DEFCAF76444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2AAD9CF3-A23E-CCCA-6EFF-7AA3718CABE6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887C9008-2EE4-1746-3628-42C2A9A7D25C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A3E95831-6F6E-5477-2FAE-AA20DFC6D556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A991C33E-F0CF-565F-2E30-E9F597CA60EC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3CCF065-4EE3-18A2-E815-621944B78D01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8264377D-3C43-77DD-62F9-13376C989EE0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25487722-9068-76F0-C973-8A076AA7FA52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9D12065-3BBA-41F2-40D2-DEC157244A37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1D1A28B-07F2-B5B2-CBAF-FA9730D2A874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DB49D34-BB5F-910D-A74B-35FC34E547A4}"/>
              </a:ext>
            </a:extLst>
          </p:cNvPr>
          <p:cNvSpPr/>
          <p:nvPr/>
        </p:nvSpPr>
        <p:spPr>
          <a:xfrm>
            <a:off x="1897626" y="2767125"/>
            <a:ext cx="9399639" cy="2257160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73840C6-D4EB-0681-2134-7CB833DAD640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2586C57-3DB4-078C-8D54-B38DE8304018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2FF55AF-6D14-8BB9-0A8D-7FD80C7ED522}"/>
              </a:ext>
            </a:extLst>
          </p:cNvPr>
          <p:cNvSpPr/>
          <p:nvPr/>
        </p:nvSpPr>
        <p:spPr>
          <a:xfrm>
            <a:off x="1897626" y="4989855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0DC79E2-A6B0-4A58-B8C8-9688E6AF836A}"/>
              </a:ext>
            </a:extLst>
          </p:cNvPr>
          <p:cNvSpPr txBox="1"/>
          <p:nvPr/>
        </p:nvSpPr>
        <p:spPr>
          <a:xfrm>
            <a:off x="8491882" y="50830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3D36017-FFBA-91C7-0809-60355964E0BF}"/>
              </a:ext>
            </a:extLst>
          </p:cNvPr>
          <p:cNvSpPr txBox="1"/>
          <p:nvPr/>
        </p:nvSpPr>
        <p:spPr>
          <a:xfrm>
            <a:off x="2053986" y="5083070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8C7FE24-EAFD-A08F-4D78-24D2014F9C3E}"/>
              </a:ext>
            </a:extLst>
          </p:cNvPr>
          <p:cNvSpPr/>
          <p:nvPr/>
        </p:nvSpPr>
        <p:spPr>
          <a:xfrm>
            <a:off x="1897626" y="5471594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487F2A4-1E19-7E57-3F10-EB21ADED42A7}"/>
              </a:ext>
            </a:extLst>
          </p:cNvPr>
          <p:cNvSpPr txBox="1"/>
          <p:nvPr/>
        </p:nvSpPr>
        <p:spPr>
          <a:xfrm>
            <a:off x="8491882" y="55648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731DBEF-E90C-62B7-8165-4CBDBA745C51}"/>
              </a:ext>
            </a:extLst>
          </p:cNvPr>
          <p:cNvSpPr txBox="1"/>
          <p:nvPr/>
        </p:nvSpPr>
        <p:spPr>
          <a:xfrm>
            <a:off x="2053986" y="5635929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E8AC55A-840A-DFE6-601F-396D978A2797}"/>
              </a:ext>
            </a:extLst>
          </p:cNvPr>
          <p:cNvSpPr/>
          <p:nvPr/>
        </p:nvSpPr>
        <p:spPr>
          <a:xfrm>
            <a:off x="1999837" y="1506719"/>
            <a:ext cx="9180845" cy="48239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1709;p145">
            <a:extLst>
              <a:ext uri="{FF2B5EF4-FFF2-40B4-BE49-F238E27FC236}">
                <a16:creationId xmlns:a16="http://schemas.microsoft.com/office/drawing/2014/main" id="{194E22F0-098E-DB15-A638-E7EFF16290C0}"/>
              </a:ext>
            </a:extLst>
          </p:cNvPr>
          <p:cNvSpPr/>
          <p:nvPr/>
        </p:nvSpPr>
        <p:spPr>
          <a:xfrm>
            <a:off x="4795885" y="3429000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710;p145">
            <a:extLst>
              <a:ext uri="{FF2B5EF4-FFF2-40B4-BE49-F238E27FC236}">
                <a16:creationId xmlns:a16="http://schemas.microsoft.com/office/drawing/2014/main" id="{07C10F12-A2E7-9C65-EE2A-A4E50B32B77E}"/>
              </a:ext>
            </a:extLst>
          </p:cNvPr>
          <p:cNvSpPr/>
          <p:nvPr/>
        </p:nvSpPr>
        <p:spPr>
          <a:xfrm>
            <a:off x="3778501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711;p145">
            <a:extLst>
              <a:ext uri="{FF2B5EF4-FFF2-40B4-BE49-F238E27FC236}">
                <a16:creationId xmlns:a16="http://schemas.microsoft.com/office/drawing/2014/main" id="{AEB60832-8CF2-0BC2-248C-5B53A706159F}"/>
              </a:ext>
            </a:extLst>
          </p:cNvPr>
          <p:cNvSpPr/>
          <p:nvPr/>
        </p:nvSpPr>
        <p:spPr>
          <a:xfrm>
            <a:off x="3714815" y="2291119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712;p145">
            <a:extLst>
              <a:ext uri="{FF2B5EF4-FFF2-40B4-BE49-F238E27FC236}">
                <a16:creationId xmlns:a16="http://schemas.microsoft.com/office/drawing/2014/main" id="{2CAB5F58-DF3E-4BDA-B2AF-88B352C063DA}"/>
              </a:ext>
            </a:extLst>
          </p:cNvPr>
          <p:cNvSpPr/>
          <p:nvPr/>
        </p:nvSpPr>
        <p:spPr>
          <a:xfrm>
            <a:off x="5850043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713;p145">
            <a:extLst>
              <a:ext uri="{FF2B5EF4-FFF2-40B4-BE49-F238E27FC236}">
                <a16:creationId xmlns:a16="http://schemas.microsoft.com/office/drawing/2014/main" id="{E0243A21-4F7B-5599-7861-38A2E11C1825}"/>
              </a:ext>
            </a:extLst>
          </p:cNvPr>
          <p:cNvSpPr/>
          <p:nvPr/>
        </p:nvSpPr>
        <p:spPr>
          <a:xfrm>
            <a:off x="5850043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1714;p145">
            <a:extLst>
              <a:ext uri="{FF2B5EF4-FFF2-40B4-BE49-F238E27FC236}">
                <a16:creationId xmlns:a16="http://schemas.microsoft.com/office/drawing/2014/main" id="{87B1F26B-336B-2F51-F768-A9BBA0C118C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6978" t="53240" r="47135" b="31944"/>
          <a:stretch/>
        </p:blipFill>
        <p:spPr>
          <a:xfrm>
            <a:off x="4828151" y="2291119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715;p145">
            <a:extLst>
              <a:ext uri="{FF2B5EF4-FFF2-40B4-BE49-F238E27FC236}">
                <a16:creationId xmlns:a16="http://schemas.microsoft.com/office/drawing/2014/main" id="{0BC52847-1C48-0592-D5A9-C1DEB6B5B68F}"/>
              </a:ext>
            </a:extLst>
          </p:cNvPr>
          <p:cNvSpPr/>
          <p:nvPr/>
        </p:nvSpPr>
        <p:spPr>
          <a:xfrm>
            <a:off x="5113358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712;p145">
            <a:extLst>
              <a:ext uri="{FF2B5EF4-FFF2-40B4-BE49-F238E27FC236}">
                <a16:creationId xmlns:a16="http://schemas.microsoft.com/office/drawing/2014/main" id="{65D019EA-24D4-8E3E-3AE4-8728340C1BCE}"/>
              </a:ext>
            </a:extLst>
          </p:cNvPr>
          <p:cNvSpPr/>
          <p:nvPr/>
        </p:nvSpPr>
        <p:spPr>
          <a:xfrm>
            <a:off x="7924982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713;p145">
            <a:extLst>
              <a:ext uri="{FF2B5EF4-FFF2-40B4-BE49-F238E27FC236}">
                <a16:creationId xmlns:a16="http://schemas.microsoft.com/office/drawing/2014/main" id="{D733B008-16E5-6061-ADB1-5C97F6C21899}"/>
              </a:ext>
            </a:extLst>
          </p:cNvPr>
          <p:cNvSpPr/>
          <p:nvPr/>
        </p:nvSpPr>
        <p:spPr>
          <a:xfrm>
            <a:off x="7932655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716;p145">
            <a:extLst>
              <a:ext uri="{FF2B5EF4-FFF2-40B4-BE49-F238E27FC236}">
                <a16:creationId xmlns:a16="http://schemas.microsoft.com/office/drawing/2014/main" id="{837C363B-C298-3771-7D56-9ACD1B668FB7}"/>
              </a:ext>
            </a:extLst>
          </p:cNvPr>
          <p:cNvSpPr/>
          <p:nvPr/>
        </p:nvSpPr>
        <p:spPr>
          <a:xfrm>
            <a:off x="4091466" y="1951969"/>
            <a:ext cx="736649" cy="69875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57163" dist="95250" dir="1626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1714;p145">
            <a:extLst>
              <a:ext uri="{FF2B5EF4-FFF2-40B4-BE49-F238E27FC236}">
                <a16:creationId xmlns:a16="http://schemas.microsoft.com/office/drawing/2014/main" id="{28E5E833-BC7E-C11E-B2F1-D6E70BC3528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6978" t="53240" r="47135" b="31944"/>
          <a:stretch/>
        </p:blipFill>
        <p:spPr>
          <a:xfrm>
            <a:off x="6892744" y="2285284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717;p145">
            <a:extLst>
              <a:ext uri="{FF2B5EF4-FFF2-40B4-BE49-F238E27FC236}">
                <a16:creationId xmlns:a16="http://schemas.microsoft.com/office/drawing/2014/main" id="{B70E52D8-8370-04D4-2E8A-D5BCBA69910B}"/>
              </a:ext>
            </a:extLst>
          </p:cNvPr>
          <p:cNvSpPr/>
          <p:nvPr/>
        </p:nvSpPr>
        <p:spPr>
          <a:xfrm>
            <a:off x="616300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715;p145">
            <a:extLst>
              <a:ext uri="{FF2B5EF4-FFF2-40B4-BE49-F238E27FC236}">
                <a16:creationId xmlns:a16="http://schemas.microsoft.com/office/drawing/2014/main" id="{FDA43231-B1BA-5E6B-C4DB-183F28AD12D0}"/>
              </a:ext>
            </a:extLst>
          </p:cNvPr>
          <p:cNvSpPr/>
          <p:nvPr/>
        </p:nvSpPr>
        <p:spPr>
          <a:xfrm>
            <a:off x="721752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717;p145">
            <a:extLst>
              <a:ext uri="{FF2B5EF4-FFF2-40B4-BE49-F238E27FC236}">
                <a16:creationId xmlns:a16="http://schemas.microsoft.com/office/drawing/2014/main" id="{6030DC0E-94E2-C985-C6E0-0C2D3B7FA7DA}"/>
              </a:ext>
            </a:extLst>
          </p:cNvPr>
          <p:cNvSpPr/>
          <p:nvPr/>
        </p:nvSpPr>
        <p:spPr>
          <a:xfrm>
            <a:off x="8233045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ráfico 72" descr="Piscina retangular estrutura de tópicos">
            <a:extLst>
              <a:ext uri="{FF2B5EF4-FFF2-40B4-BE49-F238E27FC236}">
                <a16:creationId xmlns:a16="http://schemas.microsoft.com/office/drawing/2014/main" id="{5AA4EF24-11BE-77D3-EBBC-D74BBD5843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4470" y="2076028"/>
            <a:ext cx="450640" cy="450640"/>
          </a:xfrm>
          <a:prstGeom prst="rect">
            <a:avLst/>
          </a:prstGeom>
        </p:spPr>
      </p:pic>
      <p:pic>
        <p:nvPicPr>
          <p:cNvPr id="74" name="Gráfico 73" descr="Raio com preenchimento sólido">
            <a:extLst>
              <a:ext uri="{FF2B5EF4-FFF2-40B4-BE49-F238E27FC236}">
                <a16:creationId xmlns:a16="http://schemas.microsoft.com/office/drawing/2014/main" id="{DF0279D7-80FE-8973-87B2-81D5C99025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92667" y="2116670"/>
            <a:ext cx="399010" cy="399010"/>
          </a:xfrm>
          <a:prstGeom prst="rect">
            <a:avLst/>
          </a:prstGeom>
        </p:spPr>
      </p:pic>
      <p:grpSp>
        <p:nvGrpSpPr>
          <p:cNvPr id="96" name="Agrupar 95">
            <a:extLst>
              <a:ext uri="{FF2B5EF4-FFF2-40B4-BE49-F238E27FC236}">
                <a16:creationId xmlns:a16="http://schemas.microsoft.com/office/drawing/2014/main" id="{1A4040BD-6361-B2E7-65A0-3BB6D01B627D}"/>
              </a:ext>
            </a:extLst>
          </p:cNvPr>
          <p:cNvGrpSpPr/>
          <p:nvPr/>
        </p:nvGrpSpPr>
        <p:grpSpPr>
          <a:xfrm>
            <a:off x="6346018" y="2127111"/>
            <a:ext cx="369825" cy="316345"/>
            <a:chOff x="5689599" y="1356993"/>
            <a:chExt cx="705649" cy="603605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EA920394-CA8E-7124-F47A-AA1365EC6A18}"/>
                </a:ext>
              </a:extLst>
            </p:cNvPr>
            <p:cNvSpPr/>
            <p:nvPr/>
          </p:nvSpPr>
          <p:spPr>
            <a:xfrm>
              <a:off x="5689599" y="1356993"/>
              <a:ext cx="701369" cy="60360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F3A9D245-542A-1F27-2370-4C5056B3D218}"/>
                </a:ext>
              </a:extLst>
            </p:cNvPr>
            <p:cNvCxnSpPr>
              <a:cxnSpLocks/>
            </p:cNvCxnSpPr>
            <p:nvPr/>
          </p:nvCxnSpPr>
          <p:spPr>
            <a:xfrm>
              <a:off x="581787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A457749B-6C18-AA9C-F832-24D00230F685}"/>
                </a:ext>
              </a:extLst>
            </p:cNvPr>
            <p:cNvCxnSpPr>
              <a:cxnSpLocks/>
            </p:cNvCxnSpPr>
            <p:nvPr/>
          </p:nvCxnSpPr>
          <p:spPr>
            <a:xfrm>
              <a:off x="5931217" y="1359939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8A15D883-F403-9E7A-A097-09BA383B67D3}"/>
                </a:ext>
              </a:extLst>
            </p:cNvPr>
            <p:cNvCxnSpPr>
              <a:cxnSpLocks/>
            </p:cNvCxnSpPr>
            <p:nvPr/>
          </p:nvCxnSpPr>
          <p:spPr>
            <a:xfrm>
              <a:off x="6044564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2EB530C8-71D9-C4AC-0E81-1769828EF15D}"/>
                </a:ext>
              </a:extLst>
            </p:cNvPr>
            <p:cNvCxnSpPr>
              <a:cxnSpLocks/>
            </p:cNvCxnSpPr>
            <p:nvPr/>
          </p:nvCxnSpPr>
          <p:spPr>
            <a:xfrm>
              <a:off x="627126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32B62D46-27AE-02AA-668E-A145C705A706}"/>
                </a:ext>
              </a:extLst>
            </p:cNvPr>
            <p:cNvCxnSpPr>
              <a:cxnSpLocks/>
            </p:cNvCxnSpPr>
            <p:nvPr/>
          </p:nvCxnSpPr>
          <p:spPr>
            <a:xfrm>
              <a:off x="6157911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C012622F-7EBF-D7C8-349D-8C9D11D173A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47256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740EE9E6-3267-3869-41AF-7FA2C23AF841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570157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40927213-2386-0A03-9D0C-CA2748BF1953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667749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5AD37E8E-0805-D137-4872-90841CF6A331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765341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7DAE00D0-BFF5-BE9B-C055-04482D4D16A1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86293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Gráfico 97" descr="Braço musculoso estrutura de tópicos">
            <a:extLst>
              <a:ext uri="{FF2B5EF4-FFF2-40B4-BE49-F238E27FC236}">
                <a16:creationId xmlns:a16="http://schemas.microsoft.com/office/drawing/2014/main" id="{464D811F-ABC2-5E06-4FA9-ED67F6A3A7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2822" y="2063191"/>
            <a:ext cx="444186" cy="444186"/>
          </a:xfrm>
          <a:prstGeom prst="rect">
            <a:avLst/>
          </a:prstGeom>
        </p:spPr>
      </p:pic>
      <p:pic>
        <p:nvPicPr>
          <p:cNvPr id="100" name="Gráfico 99" descr="Distribuição normal com preenchimento sólido">
            <a:extLst>
              <a:ext uri="{FF2B5EF4-FFF2-40B4-BE49-F238E27FC236}">
                <a16:creationId xmlns:a16="http://schemas.microsoft.com/office/drawing/2014/main" id="{E49E0757-6158-8665-49AD-3844F3CE92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2854" y="2034990"/>
            <a:ext cx="500588" cy="500588"/>
          </a:xfrm>
          <a:prstGeom prst="rect">
            <a:avLst/>
          </a:prstGeom>
        </p:spPr>
      </p:pic>
      <p:sp>
        <p:nvSpPr>
          <p:cNvPr id="101" name="Google Shape;1567;p141">
            <a:extLst>
              <a:ext uri="{FF2B5EF4-FFF2-40B4-BE49-F238E27FC236}">
                <a16:creationId xmlns:a16="http://schemas.microsoft.com/office/drawing/2014/main" id="{9A8DC5DF-8B31-7EF1-8815-62BD8272A0CE}"/>
              </a:ext>
            </a:extLst>
          </p:cNvPr>
          <p:cNvSpPr txBox="1"/>
          <p:nvPr/>
        </p:nvSpPr>
        <p:spPr>
          <a:xfrm>
            <a:off x="3632285" y="2610522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Geométrico</a:t>
            </a:r>
            <a:endParaRPr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" name="Google Shape;1567;p141">
            <a:extLst>
              <a:ext uri="{FF2B5EF4-FFF2-40B4-BE49-F238E27FC236}">
                <a16:creationId xmlns:a16="http://schemas.microsoft.com/office/drawing/2014/main" id="{4DB7A6B6-543F-33BB-7304-456E1F0091B3}"/>
              </a:ext>
            </a:extLst>
          </p:cNvPr>
          <p:cNvSpPr txBox="1"/>
          <p:nvPr/>
        </p:nvSpPr>
        <p:spPr>
          <a:xfrm>
            <a:off x="46498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ELÉTRICO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" name="Google Shape;1567;p141">
            <a:extLst>
              <a:ext uri="{FF2B5EF4-FFF2-40B4-BE49-F238E27FC236}">
                <a16:creationId xmlns:a16="http://schemas.microsoft.com/office/drawing/2014/main" id="{7A6AF670-3146-7BB8-67FB-51AD95FC31CE}"/>
              </a:ext>
            </a:extLst>
          </p:cNvPr>
          <p:cNvSpPr txBox="1"/>
          <p:nvPr/>
        </p:nvSpPr>
        <p:spPr>
          <a:xfrm>
            <a:off x="5420022" y="2618254"/>
            <a:ext cx="2231537" cy="38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MALHA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" name="Google Shape;1567;p141">
            <a:extLst>
              <a:ext uri="{FF2B5EF4-FFF2-40B4-BE49-F238E27FC236}">
                <a16:creationId xmlns:a16="http://schemas.microsoft.com/office/drawing/2014/main" id="{E4D0E0BB-694A-ED88-3D4E-2B0F8AC81A8B}"/>
              </a:ext>
            </a:extLst>
          </p:cNvPr>
          <p:cNvSpPr txBox="1"/>
          <p:nvPr/>
        </p:nvSpPr>
        <p:spPr>
          <a:xfrm>
            <a:off x="67534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FORÇA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" name="Google Shape;1567;p141">
            <a:extLst>
              <a:ext uri="{FF2B5EF4-FFF2-40B4-BE49-F238E27FC236}">
                <a16:creationId xmlns:a16="http://schemas.microsoft.com/office/drawing/2014/main" id="{52A5FEE1-5ED3-D7F0-C301-1418E075EE1F}"/>
              </a:ext>
            </a:extLst>
          </p:cNvPr>
          <p:cNvSpPr txBox="1"/>
          <p:nvPr/>
        </p:nvSpPr>
        <p:spPr>
          <a:xfrm>
            <a:off x="7769894" y="2593567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ANÁLISE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1567;p141">
            <a:extLst>
              <a:ext uri="{FF2B5EF4-FFF2-40B4-BE49-F238E27FC236}">
                <a16:creationId xmlns:a16="http://schemas.microsoft.com/office/drawing/2014/main" id="{E1FEB787-6D44-A1F0-7CD0-A6F80E2CCD95}"/>
              </a:ext>
            </a:extLst>
          </p:cNvPr>
          <p:cNvSpPr txBox="1"/>
          <p:nvPr/>
        </p:nvSpPr>
        <p:spPr>
          <a:xfrm>
            <a:off x="2452986" y="4623761"/>
            <a:ext cx="369447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Número de pares de patches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" name="Google Shape;1567;p141">
            <a:extLst>
              <a:ext uri="{FF2B5EF4-FFF2-40B4-BE49-F238E27FC236}">
                <a16:creationId xmlns:a16="http://schemas.microsoft.com/office/drawing/2014/main" id="{CD7B873D-76DD-E571-4189-0E2551C9A150}"/>
              </a:ext>
            </a:extLst>
          </p:cNvPr>
          <p:cNvSpPr txBox="1"/>
          <p:nvPr/>
        </p:nvSpPr>
        <p:spPr>
          <a:xfrm>
            <a:off x="2452986" y="3426619"/>
            <a:ext cx="346622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Dimensões da placa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1567;p141">
            <a:extLst>
              <a:ext uri="{FF2B5EF4-FFF2-40B4-BE49-F238E27FC236}">
                <a16:creationId xmlns:a16="http://schemas.microsoft.com/office/drawing/2014/main" id="{19A0521F-88C8-AAD7-7815-983BEA821A94}"/>
              </a:ext>
            </a:extLst>
          </p:cNvPr>
          <p:cNvSpPr txBox="1"/>
          <p:nvPr/>
        </p:nvSpPr>
        <p:spPr>
          <a:xfrm>
            <a:off x="2452986" y="4025190"/>
            <a:ext cx="346622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Dimensões dos patches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" name="Google Shape;1567;p141">
            <a:extLst>
              <a:ext uri="{FF2B5EF4-FFF2-40B4-BE49-F238E27FC236}">
                <a16:creationId xmlns:a16="http://schemas.microsoft.com/office/drawing/2014/main" id="{C86AD04A-F1E3-BDA4-DA56-09664576D6CD}"/>
              </a:ext>
            </a:extLst>
          </p:cNvPr>
          <p:cNvSpPr txBox="1"/>
          <p:nvPr/>
        </p:nvSpPr>
        <p:spPr>
          <a:xfrm>
            <a:off x="2452986" y="5222331"/>
            <a:ext cx="346622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Posição dos patches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8" name="Imagem 57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E6C9149E-6252-2105-C69E-E1D6E5D465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90" y="3196315"/>
            <a:ext cx="4418521" cy="2737925"/>
          </a:xfrm>
          <a:prstGeom prst="rect">
            <a:avLst/>
          </a:prstGeom>
        </p:spPr>
      </p:pic>
      <p:sp>
        <p:nvSpPr>
          <p:cNvPr id="45" name="Retângulo: Único Canto Recortado 44">
            <a:extLst>
              <a:ext uri="{FF2B5EF4-FFF2-40B4-BE49-F238E27FC236}">
                <a16:creationId xmlns:a16="http://schemas.microsoft.com/office/drawing/2014/main" id="{DBC3FE3A-8E96-B1E2-8775-D1D9585C545C}"/>
              </a:ext>
            </a:extLst>
          </p:cNvPr>
          <p:cNvSpPr/>
          <p:nvPr/>
        </p:nvSpPr>
        <p:spPr>
          <a:xfrm>
            <a:off x="5781670" y="4800079"/>
            <a:ext cx="380859" cy="45719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11885298-F2DC-BAEE-25DB-7A04F2AEC493}"/>
              </a:ext>
            </a:extLst>
          </p:cNvPr>
          <p:cNvSpPr/>
          <p:nvPr/>
        </p:nvSpPr>
        <p:spPr>
          <a:xfrm>
            <a:off x="6163008" y="4609000"/>
            <a:ext cx="430114" cy="4301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Montserrat Black" pitchFamily="2" charset="0"/>
              </a:rPr>
              <a:t>?</a:t>
            </a:r>
            <a:endParaRPr lang="en-US" dirty="0">
              <a:solidFill>
                <a:srgbClr val="FF0000"/>
              </a:solidFill>
              <a:latin typeface="Montserrat Black" pitchFamily="2" charset="0"/>
            </a:endParaRPr>
          </a:p>
        </p:txBody>
      </p:sp>
      <p:sp>
        <p:nvSpPr>
          <p:cNvPr id="47" name="Retângulo: Único Canto Recortado 46">
            <a:extLst>
              <a:ext uri="{FF2B5EF4-FFF2-40B4-BE49-F238E27FC236}">
                <a16:creationId xmlns:a16="http://schemas.microsoft.com/office/drawing/2014/main" id="{3A57CA37-5B0B-0052-3A5A-E47240F7D109}"/>
              </a:ext>
            </a:extLst>
          </p:cNvPr>
          <p:cNvSpPr/>
          <p:nvPr/>
        </p:nvSpPr>
        <p:spPr>
          <a:xfrm>
            <a:off x="4995755" y="5397546"/>
            <a:ext cx="380859" cy="45719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D0400F51-8905-7E6D-F0E4-A53C8AFA471B}"/>
              </a:ext>
            </a:extLst>
          </p:cNvPr>
          <p:cNvSpPr/>
          <p:nvPr/>
        </p:nvSpPr>
        <p:spPr>
          <a:xfrm>
            <a:off x="5377093" y="5206467"/>
            <a:ext cx="430114" cy="4301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Montserrat Black" pitchFamily="2" charset="0"/>
              </a:rPr>
              <a:t>?</a:t>
            </a:r>
            <a:endParaRPr lang="en-US" dirty="0">
              <a:solidFill>
                <a:srgbClr val="FF0000"/>
              </a:solidFill>
              <a:latin typeface="Montserrat Black" pitchFamily="2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E3A4F86-226E-0C35-B02A-9755C11089EA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08F40863-3C87-7D6E-72FA-3EA165C94C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</a14:imgLayer>
                </a14:imgProps>
              </a:ext>
            </a:extLst>
          </a:blip>
          <a:srcRect l="1" r="-1454"/>
          <a:stretch/>
        </p:blipFill>
        <p:spPr>
          <a:xfrm>
            <a:off x="2722880" y="3153744"/>
            <a:ext cx="8173720" cy="2748436"/>
          </a:xfrm>
          <a:prstGeom prst="rect">
            <a:avLst/>
          </a:prstGeom>
        </p:spPr>
      </p:pic>
      <p:sp>
        <p:nvSpPr>
          <p:cNvPr id="56" name="dimensao patch">
            <a:extLst>
              <a:ext uri="{FF2B5EF4-FFF2-40B4-BE49-F238E27FC236}">
                <a16:creationId xmlns:a16="http://schemas.microsoft.com/office/drawing/2014/main" id="{7967289B-E676-4AC0-00D7-1580F5995CB4}"/>
              </a:ext>
            </a:extLst>
          </p:cNvPr>
          <p:cNvSpPr/>
          <p:nvPr/>
        </p:nvSpPr>
        <p:spPr>
          <a:xfrm>
            <a:off x="3269744" y="3247116"/>
            <a:ext cx="6641030" cy="2816540"/>
          </a:xfrm>
          <a:prstGeom prst="roundRect">
            <a:avLst>
              <a:gd name="adj" fmla="val 2599"/>
            </a:avLst>
          </a:prstGeom>
          <a:solidFill>
            <a:schemeClr val="bg1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>
              <a:solidFill>
                <a:srgbClr val="FFC000"/>
              </a:solidFill>
            </a:endParaRP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5E9DE595-ACC6-CDA4-7BE8-B0778087283E}"/>
              </a:ext>
            </a:extLst>
          </p:cNvPr>
          <p:cNvGrpSpPr/>
          <p:nvPr/>
        </p:nvGrpSpPr>
        <p:grpSpPr>
          <a:xfrm>
            <a:off x="3202546" y="3398792"/>
            <a:ext cx="1792876" cy="466940"/>
            <a:chOff x="3013710" y="3256610"/>
            <a:chExt cx="1792876" cy="466940"/>
          </a:xfrm>
        </p:grpSpPr>
        <p:sp>
          <p:nvSpPr>
            <p:cNvPr id="66" name="Google Shape;1567;p141">
              <a:extLst>
                <a:ext uri="{FF2B5EF4-FFF2-40B4-BE49-F238E27FC236}">
                  <a16:creationId xmlns:a16="http://schemas.microsoft.com/office/drawing/2014/main" id="{416A55D3-0C85-951F-8CF6-4771186D33EF}"/>
                </a:ext>
              </a:extLst>
            </p:cNvPr>
            <p:cNvSpPr txBox="1"/>
            <p:nvPr/>
          </p:nvSpPr>
          <p:spPr>
            <a:xfrm>
              <a:off x="3013710" y="3291881"/>
              <a:ext cx="1560059" cy="431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74320" marR="27432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chemeClr val="bg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LEMBRETE</a:t>
              </a:r>
              <a:endParaRPr sz="20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pic>
          <p:nvPicPr>
            <p:cNvPr id="69" name="Gráfico 68" descr="Envelope estrutura de tópicos">
              <a:extLst>
                <a:ext uri="{FF2B5EF4-FFF2-40B4-BE49-F238E27FC236}">
                  <a16:creationId xmlns:a16="http://schemas.microsoft.com/office/drawing/2014/main" id="{84E25B28-027E-F6A8-6CB6-2C04E8441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40952" y="3256610"/>
              <a:ext cx="465634" cy="465634"/>
            </a:xfrm>
            <a:prstGeom prst="rect">
              <a:avLst/>
            </a:prstGeom>
          </p:spPr>
        </p:pic>
      </p:grpSp>
      <p:sp>
        <p:nvSpPr>
          <p:cNvPr id="57" name="Retângulo: Cantos Diagonais Arredondados 56">
            <a:extLst>
              <a:ext uri="{FF2B5EF4-FFF2-40B4-BE49-F238E27FC236}">
                <a16:creationId xmlns:a16="http://schemas.microsoft.com/office/drawing/2014/main" id="{A369F5C0-1A54-C7FC-624F-96CC54DE6F2C}"/>
              </a:ext>
            </a:extLst>
          </p:cNvPr>
          <p:cNvSpPr/>
          <p:nvPr/>
        </p:nvSpPr>
        <p:spPr>
          <a:xfrm>
            <a:off x="3428419" y="3378777"/>
            <a:ext cx="5053631" cy="1894771"/>
          </a:xfrm>
          <a:prstGeom prst="round2DiagRect">
            <a:avLst>
              <a:gd name="adj1" fmla="val 0"/>
              <a:gd name="adj2" fmla="val 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A0B34B74-3854-7331-3900-E97C33999B21}"/>
              </a:ext>
            </a:extLst>
          </p:cNvPr>
          <p:cNvGrpSpPr/>
          <p:nvPr/>
        </p:nvGrpSpPr>
        <p:grpSpPr>
          <a:xfrm>
            <a:off x="5058796" y="3373612"/>
            <a:ext cx="1792876" cy="466940"/>
            <a:chOff x="3013710" y="3256610"/>
            <a:chExt cx="1792876" cy="466940"/>
          </a:xfrm>
        </p:grpSpPr>
        <p:sp>
          <p:nvSpPr>
            <p:cNvPr id="60" name="Google Shape;1567;p141">
              <a:extLst>
                <a:ext uri="{FF2B5EF4-FFF2-40B4-BE49-F238E27FC236}">
                  <a16:creationId xmlns:a16="http://schemas.microsoft.com/office/drawing/2014/main" id="{DAFD2A6C-ABB2-1510-EEB8-F9627CF40BAA}"/>
                </a:ext>
              </a:extLst>
            </p:cNvPr>
            <p:cNvSpPr txBox="1"/>
            <p:nvPr/>
          </p:nvSpPr>
          <p:spPr>
            <a:xfrm>
              <a:off x="3013710" y="3291881"/>
              <a:ext cx="1560059" cy="431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74320" marR="27432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rgbClr val="FF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LEMBRETE</a:t>
              </a:r>
              <a:endParaRPr sz="2000" dirty="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pic>
          <p:nvPicPr>
            <p:cNvPr id="62" name="Gráfico 61" descr="Envelope estrutura de tópicos">
              <a:extLst>
                <a:ext uri="{FF2B5EF4-FFF2-40B4-BE49-F238E27FC236}">
                  <a16:creationId xmlns:a16="http://schemas.microsoft.com/office/drawing/2014/main" id="{340A4262-F2A3-2F7E-BA88-3C9EFB201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340952" y="3256610"/>
              <a:ext cx="465634" cy="465634"/>
            </a:xfrm>
            <a:prstGeom prst="rect">
              <a:avLst/>
            </a:prstGeom>
          </p:spPr>
        </p:pic>
      </p:grpSp>
      <p:sp>
        <p:nvSpPr>
          <p:cNvPr id="72" name="Google Shape;1567;p141">
            <a:extLst>
              <a:ext uri="{FF2B5EF4-FFF2-40B4-BE49-F238E27FC236}">
                <a16:creationId xmlns:a16="http://schemas.microsoft.com/office/drawing/2014/main" id="{57FE0055-F653-1299-EF54-73EE234EDD1D}"/>
              </a:ext>
            </a:extLst>
          </p:cNvPr>
          <p:cNvSpPr txBox="1"/>
          <p:nvPr/>
        </p:nvSpPr>
        <p:spPr>
          <a:xfrm>
            <a:off x="3211218" y="3657770"/>
            <a:ext cx="2286452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MASSA CONSTANTE</a:t>
            </a:r>
            <a:endParaRPr sz="2000" dirty="0">
              <a:solidFill>
                <a:srgbClr val="FF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34A6D06B-1BAC-5B86-D5DC-E8B06CBD4769}"/>
                  </a:ext>
                </a:extLst>
              </p:cNvPr>
              <p:cNvSpPr txBox="1"/>
              <p:nvPr/>
            </p:nvSpPr>
            <p:spPr>
              <a:xfrm>
                <a:off x="3594467" y="4801900"/>
                <a:ext cx="20049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𝑃𝑎𝑡𝑐h</m:t>
                          </m:r>
                        </m:sub>
                      </m:sSub>
                      <m:r>
                        <a:rPr lang="pt-BR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𝑃𝑎𝑡𝑐h</m:t>
                          </m:r>
                        </m:sub>
                      </m:sSub>
                      <m:r>
                        <a:rPr lang="pt-B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600" dirty="0">
                  <a:latin typeface="Montserrat" pitchFamily="2" charset="0"/>
                </a:endParaRPr>
              </a:p>
            </p:txBody>
          </p:sp>
        </mc:Choice>
        <mc:Fallback xmlns=""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34A6D06B-1BAC-5B86-D5DC-E8B06CBD4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467" y="4801900"/>
                <a:ext cx="2004971" cy="338554"/>
              </a:xfrm>
              <a:prstGeom prst="rect">
                <a:avLst/>
              </a:prstGeom>
              <a:blipFill>
                <a:blip r:embed="rId20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Conector de Seta Reta 86">
            <a:extLst>
              <a:ext uri="{FF2B5EF4-FFF2-40B4-BE49-F238E27FC236}">
                <a16:creationId xmlns:a16="http://schemas.microsoft.com/office/drawing/2014/main" id="{AF478B48-9F2A-E0C5-FA5F-71B629D913C1}"/>
              </a:ext>
            </a:extLst>
          </p:cNvPr>
          <p:cNvCxnSpPr>
            <a:cxnSpLocks/>
          </p:cNvCxnSpPr>
          <p:nvPr/>
        </p:nvCxnSpPr>
        <p:spPr>
          <a:xfrm>
            <a:off x="5303640" y="4265629"/>
            <a:ext cx="4301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de Seta Reta 110">
            <a:extLst>
              <a:ext uri="{FF2B5EF4-FFF2-40B4-BE49-F238E27FC236}">
                <a16:creationId xmlns:a16="http://schemas.microsoft.com/office/drawing/2014/main" id="{7A56C090-AAD2-E1A8-FB48-D5B6B2A5E5F5}"/>
              </a:ext>
            </a:extLst>
          </p:cNvPr>
          <p:cNvCxnSpPr>
            <a:cxnSpLocks/>
          </p:cNvCxnSpPr>
          <p:nvPr/>
        </p:nvCxnSpPr>
        <p:spPr>
          <a:xfrm>
            <a:off x="5456254" y="4984920"/>
            <a:ext cx="2775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aixaDeTexto 114">
                <a:extLst>
                  <a:ext uri="{FF2B5EF4-FFF2-40B4-BE49-F238E27FC236}">
                    <a16:creationId xmlns:a16="http://schemas.microsoft.com/office/drawing/2014/main" id="{FDD2AD9E-805A-C934-EA5E-C63061AC9A54}"/>
                  </a:ext>
                </a:extLst>
              </p:cNvPr>
              <p:cNvSpPr txBox="1"/>
              <p:nvPr/>
            </p:nvSpPr>
            <p:spPr>
              <a:xfrm>
                <a:off x="5723122" y="4103854"/>
                <a:ext cx="1254895" cy="32355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000" i="1" smtClean="0">
                              <a:latin typeface="Cambria Math" panose="02040503050406030204" pitchFamily="18" charset="0"/>
                              <a:sym typeface="Bebas Neue"/>
                            </a:rPr>
                          </m:ctrlPr>
                        </m:sSubPr>
                        <m:e>
                          <m:r>
                            <a:rPr lang="pt-BR" sz="1000" b="0" i="1" smtClean="0">
                              <a:latin typeface="Cambria Math" panose="02040503050406030204" pitchFamily="18" charset="0"/>
                              <a:sym typeface="Bebas Neue"/>
                            </a:rPr>
                            <m:t>𝐴</m:t>
                          </m:r>
                        </m:e>
                        <m:sub>
                          <m:r>
                            <a:rPr lang="pt-BR" sz="1000" b="0" i="1" smtClean="0">
                              <a:latin typeface="Cambria Math" panose="02040503050406030204" pitchFamily="18" charset="0"/>
                              <a:sym typeface="Bebas Neue"/>
                            </a:rPr>
                            <m:t>𝑇𝑜𝑡𝑎𝑙</m:t>
                          </m:r>
                        </m:sub>
                      </m:sSub>
                      <m:r>
                        <a:rPr lang="pt-BR" sz="1000" b="0" i="1" smtClean="0">
                          <a:latin typeface="Cambria Math" panose="02040503050406030204" pitchFamily="18" charset="0"/>
                          <a:sym typeface="Bebas Neue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pt-BR" sz="1000" b="0" i="1" smtClean="0">
                              <a:latin typeface="Cambria Math" panose="02040503050406030204" pitchFamily="18" charset="0"/>
                              <a:sym typeface="Bebas Neue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000" i="1">
                                  <a:latin typeface="Cambria Math" panose="02040503050406030204" pitchFamily="18" charset="0"/>
                                  <a:sym typeface="Bebas Neue"/>
                                </a:rPr>
                              </m:ctrlPr>
                            </m:sSubPr>
                            <m:e>
                              <m:r>
                                <a:rPr lang="pt-BR" sz="1000" i="1">
                                  <a:latin typeface="Cambria Math" panose="02040503050406030204" pitchFamily="18" charset="0"/>
                                  <a:sym typeface="Bebas Neue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pt-BR" sz="1000" i="1">
                                  <a:latin typeface="Cambria Math" panose="02040503050406030204" pitchFamily="18" charset="0"/>
                                  <a:sym typeface="Bebas Neue"/>
                                </a:rPr>
                                <m:t>𝑃𝑙𝑎𝑐𝑎</m:t>
                              </m:r>
                            </m:sub>
                          </m:sSub>
                        </m:num>
                        <m:den>
                          <m:r>
                            <a:rPr lang="pt-BR" sz="1000" b="0" i="1" smtClean="0">
                              <a:latin typeface="Cambria Math" panose="02040503050406030204" pitchFamily="18" charset="0"/>
                              <a:sym typeface="Bebas Neue"/>
                            </a:rPr>
                            <m:t>25</m:t>
                          </m:r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5" name="CaixaDeTexto 114">
                <a:extLst>
                  <a:ext uri="{FF2B5EF4-FFF2-40B4-BE49-F238E27FC236}">
                    <a16:creationId xmlns:a16="http://schemas.microsoft.com/office/drawing/2014/main" id="{FDD2AD9E-805A-C934-EA5E-C63061AC9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122" y="4103854"/>
                <a:ext cx="1254895" cy="323550"/>
              </a:xfrm>
              <a:prstGeom prst="rect">
                <a:avLst/>
              </a:prstGeom>
              <a:blipFill>
                <a:blip r:embed="rId21"/>
                <a:stretch>
                  <a:fillRect t="-81132" r="-19903" b="-1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87EB5D32-3468-E0A4-1527-5010C96DCE07}"/>
              </a:ext>
            </a:extLst>
          </p:cNvPr>
          <p:cNvSpPr txBox="1"/>
          <p:nvPr/>
        </p:nvSpPr>
        <p:spPr>
          <a:xfrm>
            <a:off x="6960128" y="4106919"/>
            <a:ext cx="17205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800" dirty="0">
                <a:latin typeface="Montserrat" pitchFamily="2" charset="0"/>
                <a:ea typeface="Bebas Neue"/>
                <a:cs typeface="Bebas Neue"/>
                <a:sym typeface="Bebas Neue"/>
              </a:rPr>
              <a:t>Área total que os patches podem ocupar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aixaDeTexto 116">
                <a:extLst>
                  <a:ext uri="{FF2B5EF4-FFF2-40B4-BE49-F238E27FC236}">
                    <a16:creationId xmlns:a16="http://schemas.microsoft.com/office/drawing/2014/main" id="{2213CD71-4A79-94B0-1762-0D946EAE8E5F}"/>
                  </a:ext>
                </a:extLst>
              </p:cNvPr>
              <p:cNvSpPr txBox="1"/>
              <p:nvPr/>
            </p:nvSpPr>
            <p:spPr>
              <a:xfrm>
                <a:off x="5734335" y="4817412"/>
                <a:ext cx="1210652" cy="34439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Bebas Neue"/>
                        </a:rPr>
                        <m:t>𝛼</m:t>
                      </m:r>
                      <m:r>
                        <a:rPr lang="pt-BR" sz="1000" b="0" i="1" smtClean="0">
                          <a:latin typeface="Cambria Math" panose="02040503050406030204" pitchFamily="18" charset="0"/>
                          <a:sym typeface="Bebas Neue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pt-BR" sz="1000" b="0" i="1" smtClean="0">
                              <a:latin typeface="Cambria Math" panose="02040503050406030204" pitchFamily="18" charset="0"/>
                              <a:sym typeface="Bebas Neue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000" i="1">
                                  <a:latin typeface="Cambria Math" panose="02040503050406030204" pitchFamily="18" charset="0"/>
                                  <a:sym typeface="Bebas Neue"/>
                                </a:rPr>
                              </m:ctrlPr>
                            </m:sSubPr>
                            <m:e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  <a:sym typeface="Bebas Neue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BR" sz="1000" i="1">
                                  <a:latin typeface="Cambria Math" panose="02040503050406030204" pitchFamily="18" charset="0"/>
                                  <a:sym typeface="Bebas Neue"/>
                                </a:rPr>
                                <m:t>𝑃𝑙𝑎𝑐𝑎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1000" i="1" smtClean="0">
                                  <a:latin typeface="Cambria Math" panose="02040503050406030204" pitchFamily="18" charset="0"/>
                                  <a:sym typeface="Bebas Neue"/>
                                </a:rPr>
                              </m:ctrlPr>
                            </m:sSubPr>
                            <m:e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  <a:sym typeface="Bebas Neue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t-BR" sz="1000" b="0" i="1" smtClean="0">
                                  <a:latin typeface="Cambria Math" panose="02040503050406030204" pitchFamily="18" charset="0"/>
                                  <a:sym typeface="Bebas Neue"/>
                                </a:rPr>
                                <m:t>𝑃𝑙𝑎𝑐𝑎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7" name="CaixaDeTexto 116">
                <a:extLst>
                  <a:ext uri="{FF2B5EF4-FFF2-40B4-BE49-F238E27FC236}">
                    <a16:creationId xmlns:a16="http://schemas.microsoft.com/office/drawing/2014/main" id="{2213CD71-4A79-94B0-1762-0D946EAE8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335" y="4817412"/>
                <a:ext cx="1210652" cy="344390"/>
              </a:xfrm>
              <a:prstGeom prst="rect">
                <a:avLst/>
              </a:prstGeom>
              <a:blipFill>
                <a:blip r:embed="rId22"/>
                <a:stretch>
                  <a:fillRect t="-71930" r="-2020" b="-124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6C0D38C4-96C8-5DF7-7544-22CBB664D773}"/>
              </a:ext>
            </a:extLst>
          </p:cNvPr>
          <p:cNvSpPr txBox="1"/>
          <p:nvPr/>
        </p:nvSpPr>
        <p:spPr>
          <a:xfrm>
            <a:off x="6971341" y="4830898"/>
            <a:ext cx="17205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800" dirty="0">
                <a:latin typeface="Montserrat" pitchFamily="2" charset="0"/>
                <a:ea typeface="Bebas Neue"/>
                <a:cs typeface="Bebas Neue"/>
                <a:sym typeface="Bebas Neue"/>
              </a:rPr>
              <a:t>Proporção a ser mantida entre as dimensões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CaixaDeTexto 118">
                <a:extLst>
                  <a:ext uri="{FF2B5EF4-FFF2-40B4-BE49-F238E27FC236}">
                    <a16:creationId xmlns:a16="http://schemas.microsoft.com/office/drawing/2014/main" id="{611C3889-803D-BB3E-CB4A-2B2230794FE1}"/>
                  </a:ext>
                </a:extLst>
              </p:cNvPr>
              <p:cNvSpPr txBox="1"/>
              <p:nvPr/>
            </p:nvSpPr>
            <p:spPr>
              <a:xfrm>
                <a:off x="3594467" y="3966703"/>
                <a:ext cx="2114401" cy="819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𝑃𝑎𝑡𝑐h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𝑇𝑜𝑡𝑎𝑙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600" dirty="0">
                  <a:latin typeface="Montserrat" pitchFamily="2" charset="0"/>
                </a:endParaRPr>
              </a:p>
            </p:txBody>
          </p:sp>
        </mc:Choice>
        <mc:Fallback xmlns="">
          <p:sp>
            <p:nvSpPr>
              <p:cNvPr id="119" name="CaixaDeTexto 118">
                <a:extLst>
                  <a:ext uri="{FF2B5EF4-FFF2-40B4-BE49-F238E27FC236}">
                    <a16:creationId xmlns:a16="http://schemas.microsoft.com/office/drawing/2014/main" id="{611C3889-803D-BB3E-CB4A-2B2230794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467" y="3966703"/>
                <a:ext cx="2114401" cy="81984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Conector de Seta Reta 119">
            <a:extLst>
              <a:ext uri="{FF2B5EF4-FFF2-40B4-BE49-F238E27FC236}">
                <a16:creationId xmlns:a16="http://schemas.microsoft.com/office/drawing/2014/main" id="{951440E7-DACE-EC11-E70B-84C905F74EDE}"/>
              </a:ext>
            </a:extLst>
          </p:cNvPr>
          <p:cNvCxnSpPr>
            <a:cxnSpLocks/>
          </p:cNvCxnSpPr>
          <p:nvPr/>
        </p:nvCxnSpPr>
        <p:spPr>
          <a:xfrm>
            <a:off x="5300923" y="4562809"/>
            <a:ext cx="4328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CaixaDeTexto 121">
            <a:extLst>
              <a:ext uri="{FF2B5EF4-FFF2-40B4-BE49-F238E27FC236}">
                <a16:creationId xmlns:a16="http://schemas.microsoft.com/office/drawing/2014/main" id="{A4DD4615-9B3D-5256-421D-5D7CB4C964B6}"/>
              </a:ext>
            </a:extLst>
          </p:cNvPr>
          <p:cNvSpPr txBox="1"/>
          <p:nvPr/>
        </p:nvSpPr>
        <p:spPr>
          <a:xfrm>
            <a:off x="5733754" y="4455932"/>
            <a:ext cx="25494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800" dirty="0">
                <a:latin typeface="Montserrat" pitchFamily="2" charset="0"/>
                <a:ea typeface="Bebas Neue"/>
                <a:cs typeface="Bebas Neue"/>
                <a:sym typeface="Bebas Neue"/>
              </a:rPr>
              <a:t>Número de pares de patches no problema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A2ECBB1-AB86-F3BB-8365-5559E1293C72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849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03344-6798-BCB3-8455-0BE1B7811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m 50" descr="Forma&#10;&#10;O conteúdo gerado por IA pode estar incorreto.">
            <a:extLst>
              <a:ext uri="{FF2B5EF4-FFF2-40B4-BE49-F238E27FC236}">
                <a16:creationId xmlns:a16="http://schemas.microsoft.com/office/drawing/2014/main" id="{FC2F8FB8-989A-E7AF-430D-7F527057D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EC6009E-7D95-572A-ED7D-1F8B94ED89A8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BF8FC0F-A4DA-17D5-BDC6-D3DD6FCCB9DF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1F6775-A609-CCB6-B3D9-FC98C9D22D34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417B2BD-BBA0-B984-0D90-055039B070E4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B552136-C74D-CDB7-6629-3D26BA47E60F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82006B5-2265-8D83-18F1-18A39C0F9F2C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500C302-E245-DC1E-4832-CAF03FFD153D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4B817F15-7DD6-CB35-0A26-27CFF14E615A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3BDD9E73-AA4D-757C-3E25-FDE71E4AAD4A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F063926A-90E7-2F3D-E490-EC30E0C02B1F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78F27257-CB81-15F7-5080-908E80A79931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8E06EA83-D97E-106F-174C-CF0A76608CD6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3C4E93C6-6844-E735-7890-BF62BA6E9583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9A55D33-14FD-DEC4-10B3-D87E81DB981B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CC1F7B45-1ECE-7B24-02D1-B82EF6BE3F11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C78F13B2-D5A9-2420-ACA3-47AE6DBBFD3B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B87B601-0EA4-AAA1-BDBA-2FC96867BD09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414F30F-8D37-D6ED-5DDA-3A34AC200E08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FCD7465-9221-5D2E-6F98-9C1554BF782A}"/>
              </a:ext>
            </a:extLst>
          </p:cNvPr>
          <p:cNvSpPr/>
          <p:nvPr/>
        </p:nvSpPr>
        <p:spPr>
          <a:xfrm>
            <a:off x="1897626" y="2767125"/>
            <a:ext cx="9399639" cy="2257160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662FC3F-15E3-FB96-A3D9-2EF6E71FE415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FCB3472-F251-799D-0F34-9AE56402531F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3A4F22F-FE4B-B076-ACF4-20A65EF779C1}"/>
              </a:ext>
            </a:extLst>
          </p:cNvPr>
          <p:cNvSpPr/>
          <p:nvPr/>
        </p:nvSpPr>
        <p:spPr>
          <a:xfrm>
            <a:off x="1897626" y="4989855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DC33B54-314B-935D-E317-0D01F6EA5DA9}"/>
              </a:ext>
            </a:extLst>
          </p:cNvPr>
          <p:cNvSpPr txBox="1"/>
          <p:nvPr/>
        </p:nvSpPr>
        <p:spPr>
          <a:xfrm>
            <a:off x="8491882" y="50830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F399725-23FF-7529-7CAD-74B00F97CE83}"/>
              </a:ext>
            </a:extLst>
          </p:cNvPr>
          <p:cNvSpPr txBox="1"/>
          <p:nvPr/>
        </p:nvSpPr>
        <p:spPr>
          <a:xfrm>
            <a:off x="2053986" y="5083070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80A998F-1654-3BA5-66F4-047C88B81451}"/>
              </a:ext>
            </a:extLst>
          </p:cNvPr>
          <p:cNvSpPr/>
          <p:nvPr/>
        </p:nvSpPr>
        <p:spPr>
          <a:xfrm>
            <a:off x="1897626" y="5471594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06DA0D8-BFB9-BFA6-4C36-ED74629FBD73}"/>
              </a:ext>
            </a:extLst>
          </p:cNvPr>
          <p:cNvSpPr txBox="1"/>
          <p:nvPr/>
        </p:nvSpPr>
        <p:spPr>
          <a:xfrm>
            <a:off x="8491882" y="55648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D6061B6-915F-0A89-8FA0-644980793513}"/>
              </a:ext>
            </a:extLst>
          </p:cNvPr>
          <p:cNvSpPr txBox="1"/>
          <p:nvPr/>
        </p:nvSpPr>
        <p:spPr>
          <a:xfrm>
            <a:off x="2053986" y="5635929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B566477-1901-5467-20DD-2F9819253FB8}"/>
              </a:ext>
            </a:extLst>
          </p:cNvPr>
          <p:cNvSpPr/>
          <p:nvPr/>
        </p:nvSpPr>
        <p:spPr>
          <a:xfrm>
            <a:off x="1999837" y="1506719"/>
            <a:ext cx="9180845" cy="48239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1709;p145">
            <a:extLst>
              <a:ext uri="{FF2B5EF4-FFF2-40B4-BE49-F238E27FC236}">
                <a16:creationId xmlns:a16="http://schemas.microsoft.com/office/drawing/2014/main" id="{010D0DCA-C1AB-DB80-6814-114B20486434}"/>
              </a:ext>
            </a:extLst>
          </p:cNvPr>
          <p:cNvSpPr/>
          <p:nvPr/>
        </p:nvSpPr>
        <p:spPr>
          <a:xfrm>
            <a:off x="4795885" y="3429000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710;p145">
            <a:extLst>
              <a:ext uri="{FF2B5EF4-FFF2-40B4-BE49-F238E27FC236}">
                <a16:creationId xmlns:a16="http://schemas.microsoft.com/office/drawing/2014/main" id="{6BC2952A-BCA0-6070-1B56-CCAC695A0333}"/>
              </a:ext>
            </a:extLst>
          </p:cNvPr>
          <p:cNvSpPr/>
          <p:nvPr/>
        </p:nvSpPr>
        <p:spPr>
          <a:xfrm>
            <a:off x="3778501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711;p145">
            <a:extLst>
              <a:ext uri="{FF2B5EF4-FFF2-40B4-BE49-F238E27FC236}">
                <a16:creationId xmlns:a16="http://schemas.microsoft.com/office/drawing/2014/main" id="{654A95F8-F5A7-62EE-0D2D-DBC3634BCD1D}"/>
              </a:ext>
            </a:extLst>
          </p:cNvPr>
          <p:cNvSpPr/>
          <p:nvPr/>
        </p:nvSpPr>
        <p:spPr>
          <a:xfrm>
            <a:off x="3714815" y="2291119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712;p145">
            <a:extLst>
              <a:ext uri="{FF2B5EF4-FFF2-40B4-BE49-F238E27FC236}">
                <a16:creationId xmlns:a16="http://schemas.microsoft.com/office/drawing/2014/main" id="{632AE5AC-2DA0-F8B1-5AAB-A615BD349EC1}"/>
              </a:ext>
            </a:extLst>
          </p:cNvPr>
          <p:cNvSpPr/>
          <p:nvPr/>
        </p:nvSpPr>
        <p:spPr>
          <a:xfrm>
            <a:off x="5850043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713;p145">
            <a:extLst>
              <a:ext uri="{FF2B5EF4-FFF2-40B4-BE49-F238E27FC236}">
                <a16:creationId xmlns:a16="http://schemas.microsoft.com/office/drawing/2014/main" id="{4F5AACA3-69B5-FCFB-C646-7449F31F30A6}"/>
              </a:ext>
            </a:extLst>
          </p:cNvPr>
          <p:cNvSpPr/>
          <p:nvPr/>
        </p:nvSpPr>
        <p:spPr>
          <a:xfrm>
            <a:off x="5850043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1714;p145">
            <a:extLst>
              <a:ext uri="{FF2B5EF4-FFF2-40B4-BE49-F238E27FC236}">
                <a16:creationId xmlns:a16="http://schemas.microsoft.com/office/drawing/2014/main" id="{0AF2778C-C8A6-3AF6-1D4D-417004B32E8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6978" t="53240" r="47135" b="31944"/>
          <a:stretch/>
        </p:blipFill>
        <p:spPr>
          <a:xfrm>
            <a:off x="4828151" y="2291119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715;p145">
            <a:extLst>
              <a:ext uri="{FF2B5EF4-FFF2-40B4-BE49-F238E27FC236}">
                <a16:creationId xmlns:a16="http://schemas.microsoft.com/office/drawing/2014/main" id="{B27FA483-3BD0-319C-AC63-5420CA5DDA7A}"/>
              </a:ext>
            </a:extLst>
          </p:cNvPr>
          <p:cNvSpPr/>
          <p:nvPr/>
        </p:nvSpPr>
        <p:spPr>
          <a:xfrm>
            <a:off x="5113358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712;p145">
            <a:extLst>
              <a:ext uri="{FF2B5EF4-FFF2-40B4-BE49-F238E27FC236}">
                <a16:creationId xmlns:a16="http://schemas.microsoft.com/office/drawing/2014/main" id="{0FE5E99D-AD92-3833-B524-A60B2AD83D1E}"/>
              </a:ext>
            </a:extLst>
          </p:cNvPr>
          <p:cNvSpPr/>
          <p:nvPr/>
        </p:nvSpPr>
        <p:spPr>
          <a:xfrm>
            <a:off x="7924982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713;p145">
            <a:extLst>
              <a:ext uri="{FF2B5EF4-FFF2-40B4-BE49-F238E27FC236}">
                <a16:creationId xmlns:a16="http://schemas.microsoft.com/office/drawing/2014/main" id="{82E805F8-AA47-D102-98FB-5614A822D876}"/>
              </a:ext>
            </a:extLst>
          </p:cNvPr>
          <p:cNvSpPr/>
          <p:nvPr/>
        </p:nvSpPr>
        <p:spPr>
          <a:xfrm>
            <a:off x="7932655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716;p145">
            <a:extLst>
              <a:ext uri="{FF2B5EF4-FFF2-40B4-BE49-F238E27FC236}">
                <a16:creationId xmlns:a16="http://schemas.microsoft.com/office/drawing/2014/main" id="{BE5D2940-A477-55D1-7A46-C49EF91E29E4}"/>
              </a:ext>
            </a:extLst>
          </p:cNvPr>
          <p:cNvSpPr/>
          <p:nvPr/>
        </p:nvSpPr>
        <p:spPr>
          <a:xfrm>
            <a:off x="4091466" y="1951969"/>
            <a:ext cx="736649" cy="69875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57163" dist="95250" dir="1626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1714;p145">
            <a:extLst>
              <a:ext uri="{FF2B5EF4-FFF2-40B4-BE49-F238E27FC236}">
                <a16:creationId xmlns:a16="http://schemas.microsoft.com/office/drawing/2014/main" id="{2E5D2B97-C5A1-7181-D2A8-8241BBDBD1D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6978" t="53240" r="47135" b="31944"/>
          <a:stretch/>
        </p:blipFill>
        <p:spPr>
          <a:xfrm>
            <a:off x="6892744" y="2285284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717;p145">
            <a:extLst>
              <a:ext uri="{FF2B5EF4-FFF2-40B4-BE49-F238E27FC236}">
                <a16:creationId xmlns:a16="http://schemas.microsoft.com/office/drawing/2014/main" id="{5A700F1B-324D-F62D-C567-EF06B452187E}"/>
              </a:ext>
            </a:extLst>
          </p:cNvPr>
          <p:cNvSpPr/>
          <p:nvPr/>
        </p:nvSpPr>
        <p:spPr>
          <a:xfrm>
            <a:off x="616300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715;p145">
            <a:extLst>
              <a:ext uri="{FF2B5EF4-FFF2-40B4-BE49-F238E27FC236}">
                <a16:creationId xmlns:a16="http://schemas.microsoft.com/office/drawing/2014/main" id="{EE6A8C97-5126-5A4D-8C9E-58A7A2BC0D69}"/>
              </a:ext>
            </a:extLst>
          </p:cNvPr>
          <p:cNvSpPr/>
          <p:nvPr/>
        </p:nvSpPr>
        <p:spPr>
          <a:xfrm>
            <a:off x="721752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717;p145">
            <a:extLst>
              <a:ext uri="{FF2B5EF4-FFF2-40B4-BE49-F238E27FC236}">
                <a16:creationId xmlns:a16="http://schemas.microsoft.com/office/drawing/2014/main" id="{26CC023A-D35D-E153-05BE-1F94E429BD17}"/>
              </a:ext>
            </a:extLst>
          </p:cNvPr>
          <p:cNvSpPr/>
          <p:nvPr/>
        </p:nvSpPr>
        <p:spPr>
          <a:xfrm>
            <a:off x="8233045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ráfico 72" descr="Piscina retangular estrutura de tópicos">
            <a:extLst>
              <a:ext uri="{FF2B5EF4-FFF2-40B4-BE49-F238E27FC236}">
                <a16:creationId xmlns:a16="http://schemas.microsoft.com/office/drawing/2014/main" id="{A9B0528A-49DE-0369-1751-567A44A24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4470" y="2076028"/>
            <a:ext cx="450640" cy="450640"/>
          </a:xfrm>
          <a:prstGeom prst="rect">
            <a:avLst/>
          </a:prstGeom>
        </p:spPr>
      </p:pic>
      <p:pic>
        <p:nvPicPr>
          <p:cNvPr id="74" name="Gráfico 73" descr="Raio com preenchimento sólido">
            <a:extLst>
              <a:ext uri="{FF2B5EF4-FFF2-40B4-BE49-F238E27FC236}">
                <a16:creationId xmlns:a16="http://schemas.microsoft.com/office/drawing/2014/main" id="{D38927B2-8D9E-3036-1597-7B73E0F9EA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92667" y="2116670"/>
            <a:ext cx="399010" cy="399010"/>
          </a:xfrm>
          <a:prstGeom prst="rect">
            <a:avLst/>
          </a:prstGeom>
        </p:spPr>
      </p:pic>
      <p:grpSp>
        <p:nvGrpSpPr>
          <p:cNvPr id="96" name="Agrupar 95">
            <a:extLst>
              <a:ext uri="{FF2B5EF4-FFF2-40B4-BE49-F238E27FC236}">
                <a16:creationId xmlns:a16="http://schemas.microsoft.com/office/drawing/2014/main" id="{03EAC2EB-12EF-E55B-58B4-321AA102A702}"/>
              </a:ext>
            </a:extLst>
          </p:cNvPr>
          <p:cNvGrpSpPr/>
          <p:nvPr/>
        </p:nvGrpSpPr>
        <p:grpSpPr>
          <a:xfrm>
            <a:off x="6346018" y="2127111"/>
            <a:ext cx="369825" cy="316345"/>
            <a:chOff x="5689599" y="1356993"/>
            <a:chExt cx="705649" cy="603605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3278665D-B440-AF7C-A6CD-C8D8A641BFC8}"/>
                </a:ext>
              </a:extLst>
            </p:cNvPr>
            <p:cNvSpPr/>
            <p:nvPr/>
          </p:nvSpPr>
          <p:spPr>
            <a:xfrm>
              <a:off x="5689599" y="1356993"/>
              <a:ext cx="701369" cy="60360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6A6C0B41-F266-EC73-8895-A8E6C9A54644}"/>
                </a:ext>
              </a:extLst>
            </p:cNvPr>
            <p:cNvCxnSpPr>
              <a:cxnSpLocks/>
            </p:cNvCxnSpPr>
            <p:nvPr/>
          </p:nvCxnSpPr>
          <p:spPr>
            <a:xfrm>
              <a:off x="581787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3DB605CE-CE56-F14D-DDDA-FEB11C0ACE2A}"/>
                </a:ext>
              </a:extLst>
            </p:cNvPr>
            <p:cNvCxnSpPr>
              <a:cxnSpLocks/>
            </p:cNvCxnSpPr>
            <p:nvPr/>
          </p:nvCxnSpPr>
          <p:spPr>
            <a:xfrm>
              <a:off x="5931217" y="1359939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23F60DDB-512C-0B84-0010-ECE42B331B3D}"/>
                </a:ext>
              </a:extLst>
            </p:cNvPr>
            <p:cNvCxnSpPr>
              <a:cxnSpLocks/>
            </p:cNvCxnSpPr>
            <p:nvPr/>
          </p:nvCxnSpPr>
          <p:spPr>
            <a:xfrm>
              <a:off x="6044564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038197A8-5F28-C688-5BA2-F48DCC2B6421}"/>
                </a:ext>
              </a:extLst>
            </p:cNvPr>
            <p:cNvCxnSpPr>
              <a:cxnSpLocks/>
            </p:cNvCxnSpPr>
            <p:nvPr/>
          </p:nvCxnSpPr>
          <p:spPr>
            <a:xfrm>
              <a:off x="627126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3567B140-2DD4-F09A-5F19-99852E190D43}"/>
                </a:ext>
              </a:extLst>
            </p:cNvPr>
            <p:cNvCxnSpPr>
              <a:cxnSpLocks/>
            </p:cNvCxnSpPr>
            <p:nvPr/>
          </p:nvCxnSpPr>
          <p:spPr>
            <a:xfrm>
              <a:off x="6157911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698965A6-44ED-34E5-0FBB-D9C11495BFE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47256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05B43C2E-3446-7DA4-6A2A-E545C297260E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570157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3874DCB0-00A2-28F0-DADE-E5FF1A0F586D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667749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40A8C881-88A2-B2B9-A89E-868F49DF1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765341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C4B08585-556B-57F2-E4A6-F78D720001E7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86293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Gráfico 97" descr="Braço musculoso estrutura de tópicos">
            <a:extLst>
              <a:ext uri="{FF2B5EF4-FFF2-40B4-BE49-F238E27FC236}">
                <a16:creationId xmlns:a16="http://schemas.microsoft.com/office/drawing/2014/main" id="{5974D9EC-BD5D-BE5F-ECA3-BE5BA05ABE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62822" y="2063191"/>
            <a:ext cx="444186" cy="444186"/>
          </a:xfrm>
          <a:prstGeom prst="rect">
            <a:avLst/>
          </a:prstGeom>
        </p:spPr>
      </p:pic>
      <p:pic>
        <p:nvPicPr>
          <p:cNvPr id="100" name="Gráfico 99" descr="Distribuição normal com preenchimento sólido">
            <a:extLst>
              <a:ext uri="{FF2B5EF4-FFF2-40B4-BE49-F238E27FC236}">
                <a16:creationId xmlns:a16="http://schemas.microsoft.com/office/drawing/2014/main" id="{3FE9FF7C-0942-AE65-75E6-2A632AE6BA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62854" y="2034990"/>
            <a:ext cx="500588" cy="500588"/>
          </a:xfrm>
          <a:prstGeom prst="rect">
            <a:avLst/>
          </a:prstGeom>
        </p:spPr>
      </p:pic>
      <p:sp>
        <p:nvSpPr>
          <p:cNvPr id="101" name="Google Shape;1567;p141">
            <a:extLst>
              <a:ext uri="{FF2B5EF4-FFF2-40B4-BE49-F238E27FC236}">
                <a16:creationId xmlns:a16="http://schemas.microsoft.com/office/drawing/2014/main" id="{2F22DDB8-9076-EE4D-447C-C6CB6E34B5E6}"/>
              </a:ext>
            </a:extLst>
          </p:cNvPr>
          <p:cNvSpPr txBox="1"/>
          <p:nvPr/>
        </p:nvSpPr>
        <p:spPr>
          <a:xfrm>
            <a:off x="3632285" y="2610522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Geométrico</a:t>
            </a:r>
            <a:endParaRPr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" name="Google Shape;1567;p141">
            <a:extLst>
              <a:ext uri="{FF2B5EF4-FFF2-40B4-BE49-F238E27FC236}">
                <a16:creationId xmlns:a16="http://schemas.microsoft.com/office/drawing/2014/main" id="{1E6C47F0-1007-84C6-F9CA-4014FB82B468}"/>
              </a:ext>
            </a:extLst>
          </p:cNvPr>
          <p:cNvSpPr txBox="1"/>
          <p:nvPr/>
        </p:nvSpPr>
        <p:spPr>
          <a:xfrm>
            <a:off x="46498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ELÉTRICO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" name="Google Shape;1567;p141">
            <a:extLst>
              <a:ext uri="{FF2B5EF4-FFF2-40B4-BE49-F238E27FC236}">
                <a16:creationId xmlns:a16="http://schemas.microsoft.com/office/drawing/2014/main" id="{999E8D81-8310-EFB2-3F60-DFDF6ECCA988}"/>
              </a:ext>
            </a:extLst>
          </p:cNvPr>
          <p:cNvSpPr txBox="1"/>
          <p:nvPr/>
        </p:nvSpPr>
        <p:spPr>
          <a:xfrm>
            <a:off x="5420022" y="2618254"/>
            <a:ext cx="2231537" cy="38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MALHA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" name="Google Shape;1567;p141">
            <a:extLst>
              <a:ext uri="{FF2B5EF4-FFF2-40B4-BE49-F238E27FC236}">
                <a16:creationId xmlns:a16="http://schemas.microsoft.com/office/drawing/2014/main" id="{40958CDB-73E5-EA8F-4533-F427A73C06C1}"/>
              </a:ext>
            </a:extLst>
          </p:cNvPr>
          <p:cNvSpPr txBox="1"/>
          <p:nvPr/>
        </p:nvSpPr>
        <p:spPr>
          <a:xfrm>
            <a:off x="67534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FORÇA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" name="Google Shape;1567;p141">
            <a:extLst>
              <a:ext uri="{FF2B5EF4-FFF2-40B4-BE49-F238E27FC236}">
                <a16:creationId xmlns:a16="http://schemas.microsoft.com/office/drawing/2014/main" id="{D210D0F3-BA2F-2973-948E-F8A5BB7C5AD2}"/>
              </a:ext>
            </a:extLst>
          </p:cNvPr>
          <p:cNvSpPr txBox="1"/>
          <p:nvPr/>
        </p:nvSpPr>
        <p:spPr>
          <a:xfrm>
            <a:off x="7769894" y="2593567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ANÁLISE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1567;p141">
            <a:extLst>
              <a:ext uri="{FF2B5EF4-FFF2-40B4-BE49-F238E27FC236}">
                <a16:creationId xmlns:a16="http://schemas.microsoft.com/office/drawing/2014/main" id="{FCAE71E3-688A-05CE-D66F-B2DF241E7BCE}"/>
              </a:ext>
            </a:extLst>
          </p:cNvPr>
          <p:cNvSpPr txBox="1"/>
          <p:nvPr/>
        </p:nvSpPr>
        <p:spPr>
          <a:xfrm>
            <a:off x="2452986" y="4623761"/>
            <a:ext cx="369447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Número de pares de patches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" name="Google Shape;1567;p141">
            <a:extLst>
              <a:ext uri="{FF2B5EF4-FFF2-40B4-BE49-F238E27FC236}">
                <a16:creationId xmlns:a16="http://schemas.microsoft.com/office/drawing/2014/main" id="{D6B4723F-B3B5-F687-5930-622B705EE690}"/>
              </a:ext>
            </a:extLst>
          </p:cNvPr>
          <p:cNvSpPr txBox="1"/>
          <p:nvPr/>
        </p:nvSpPr>
        <p:spPr>
          <a:xfrm>
            <a:off x="2452986" y="3426619"/>
            <a:ext cx="346622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Dimensões da placa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1567;p141">
            <a:extLst>
              <a:ext uri="{FF2B5EF4-FFF2-40B4-BE49-F238E27FC236}">
                <a16:creationId xmlns:a16="http://schemas.microsoft.com/office/drawing/2014/main" id="{D392076B-F38E-9A32-8C9B-ECDC9FF27EFA}"/>
              </a:ext>
            </a:extLst>
          </p:cNvPr>
          <p:cNvSpPr txBox="1"/>
          <p:nvPr/>
        </p:nvSpPr>
        <p:spPr>
          <a:xfrm>
            <a:off x="2452986" y="4025190"/>
            <a:ext cx="346622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Dimensões dos patches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" name="Google Shape;1567;p141">
            <a:extLst>
              <a:ext uri="{FF2B5EF4-FFF2-40B4-BE49-F238E27FC236}">
                <a16:creationId xmlns:a16="http://schemas.microsoft.com/office/drawing/2014/main" id="{631C8C94-1F39-A7C4-4A93-09B3FCDDEC4C}"/>
              </a:ext>
            </a:extLst>
          </p:cNvPr>
          <p:cNvSpPr txBox="1"/>
          <p:nvPr/>
        </p:nvSpPr>
        <p:spPr>
          <a:xfrm>
            <a:off x="2452986" y="5222331"/>
            <a:ext cx="346622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Posição dos patches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8" name="Imagem 57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868047F6-9497-53B0-020C-F8B86F4482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90" y="3196315"/>
            <a:ext cx="4418521" cy="2737925"/>
          </a:xfrm>
          <a:prstGeom prst="rect">
            <a:avLst/>
          </a:prstGeom>
        </p:spPr>
      </p:pic>
      <p:sp>
        <p:nvSpPr>
          <p:cNvPr id="45" name="Retângulo: Único Canto Recortado 44">
            <a:extLst>
              <a:ext uri="{FF2B5EF4-FFF2-40B4-BE49-F238E27FC236}">
                <a16:creationId xmlns:a16="http://schemas.microsoft.com/office/drawing/2014/main" id="{D4C226B2-3F1D-0863-9FC0-99A33303331A}"/>
              </a:ext>
            </a:extLst>
          </p:cNvPr>
          <p:cNvSpPr/>
          <p:nvPr/>
        </p:nvSpPr>
        <p:spPr>
          <a:xfrm>
            <a:off x="5781670" y="4800079"/>
            <a:ext cx="380859" cy="45719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C55537C6-DB5E-10C5-6F1C-4E27E4D80C34}"/>
              </a:ext>
            </a:extLst>
          </p:cNvPr>
          <p:cNvSpPr/>
          <p:nvPr/>
        </p:nvSpPr>
        <p:spPr>
          <a:xfrm>
            <a:off x="6163008" y="4609000"/>
            <a:ext cx="430114" cy="4301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Montserrat Black" pitchFamily="2" charset="0"/>
              </a:rPr>
              <a:t>?</a:t>
            </a:r>
            <a:endParaRPr lang="en-US" dirty="0">
              <a:solidFill>
                <a:srgbClr val="FF0000"/>
              </a:solidFill>
              <a:latin typeface="Montserrat Black" pitchFamily="2" charset="0"/>
            </a:endParaRPr>
          </a:p>
        </p:txBody>
      </p:sp>
      <p:sp>
        <p:nvSpPr>
          <p:cNvPr id="47" name="Retângulo: Único Canto Recortado 46">
            <a:extLst>
              <a:ext uri="{FF2B5EF4-FFF2-40B4-BE49-F238E27FC236}">
                <a16:creationId xmlns:a16="http://schemas.microsoft.com/office/drawing/2014/main" id="{2C19B604-9D03-8602-0939-3CFDD0F11569}"/>
              </a:ext>
            </a:extLst>
          </p:cNvPr>
          <p:cNvSpPr/>
          <p:nvPr/>
        </p:nvSpPr>
        <p:spPr>
          <a:xfrm>
            <a:off x="4995755" y="5397546"/>
            <a:ext cx="380859" cy="45719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FBB04B90-EBE2-517A-E979-A51D03060735}"/>
              </a:ext>
            </a:extLst>
          </p:cNvPr>
          <p:cNvSpPr/>
          <p:nvPr/>
        </p:nvSpPr>
        <p:spPr>
          <a:xfrm>
            <a:off x="5377093" y="5206467"/>
            <a:ext cx="430114" cy="4301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Montserrat Black" pitchFamily="2" charset="0"/>
              </a:rPr>
              <a:t>?</a:t>
            </a:r>
            <a:endParaRPr lang="en-US" dirty="0">
              <a:solidFill>
                <a:srgbClr val="FF0000"/>
              </a:solidFill>
              <a:latin typeface="Montserrat Black" pitchFamily="2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9388D05B-97D9-7A9F-B7BB-4E3DA3415DCE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900F5379-2283-E222-B72F-24104C1602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/>
                    </a14:imgEffect>
                  </a14:imgLayer>
                </a14:imgProps>
              </a:ext>
            </a:extLst>
          </a:blip>
          <a:srcRect l="1" r="-1454"/>
          <a:stretch/>
        </p:blipFill>
        <p:spPr>
          <a:xfrm>
            <a:off x="2722880" y="3153744"/>
            <a:ext cx="8173720" cy="2748436"/>
          </a:xfrm>
          <a:prstGeom prst="rect">
            <a:avLst/>
          </a:prstGeom>
        </p:spPr>
      </p:pic>
      <p:sp>
        <p:nvSpPr>
          <p:cNvPr id="56" name="dimensao patch">
            <a:extLst>
              <a:ext uri="{FF2B5EF4-FFF2-40B4-BE49-F238E27FC236}">
                <a16:creationId xmlns:a16="http://schemas.microsoft.com/office/drawing/2014/main" id="{6E4D7180-57AB-808A-57EA-8DCF02AF08EF}"/>
              </a:ext>
            </a:extLst>
          </p:cNvPr>
          <p:cNvSpPr/>
          <p:nvPr/>
        </p:nvSpPr>
        <p:spPr>
          <a:xfrm>
            <a:off x="3269744" y="3247116"/>
            <a:ext cx="6641030" cy="2816540"/>
          </a:xfrm>
          <a:prstGeom prst="roundRect">
            <a:avLst>
              <a:gd name="adj" fmla="val 2599"/>
            </a:avLst>
          </a:prstGeom>
          <a:solidFill>
            <a:schemeClr val="bg1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>
              <a:solidFill>
                <a:srgbClr val="FFC000"/>
              </a:solidFill>
            </a:endParaRPr>
          </a:p>
        </p:txBody>
      </p:sp>
      <p:sp>
        <p:nvSpPr>
          <p:cNvPr id="63" name="Retângulo: Cantos Diagonais Arredondados 62">
            <a:extLst>
              <a:ext uri="{FF2B5EF4-FFF2-40B4-BE49-F238E27FC236}">
                <a16:creationId xmlns:a16="http://schemas.microsoft.com/office/drawing/2014/main" id="{7F894415-AC77-5D12-AB99-50CA039432F4}"/>
              </a:ext>
            </a:extLst>
          </p:cNvPr>
          <p:cNvSpPr/>
          <p:nvPr/>
        </p:nvSpPr>
        <p:spPr>
          <a:xfrm>
            <a:off x="3466936" y="3403956"/>
            <a:ext cx="3223153" cy="467069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2FACBCA5-58D1-3D15-E3F2-BA8BB2DF2CE5}"/>
              </a:ext>
            </a:extLst>
          </p:cNvPr>
          <p:cNvGrpSpPr/>
          <p:nvPr/>
        </p:nvGrpSpPr>
        <p:grpSpPr>
          <a:xfrm>
            <a:off x="3202546" y="3398792"/>
            <a:ext cx="1792876" cy="466940"/>
            <a:chOff x="3013710" y="3256610"/>
            <a:chExt cx="1792876" cy="466940"/>
          </a:xfrm>
        </p:grpSpPr>
        <p:sp>
          <p:nvSpPr>
            <p:cNvPr id="66" name="Google Shape;1567;p141">
              <a:extLst>
                <a:ext uri="{FF2B5EF4-FFF2-40B4-BE49-F238E27FC236}">
                  <a16:creationId xmlns:a16="http://schemas.microsoft.com/office/drawing/2014/main" id="{890D15DC-D60A-F1B3-2C2F-80EC7FA9A94C}"/>
                </a:ext>
              </a:extLst>
            </p:cNvPr>
            <p:cNvSpPr txBox="1"/>
            <p:nvPr/>
          </p:nvSpPr>
          <p:spPr>
            <a:xfrm>
              <a:off x="3013710" y="3291881"/>
              <a:ext cx="1560059" cy="431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74320" marR="27432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chemeClr val="bg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LEMBRETE</a:t>
              </a:r>
              <a:endParaRPr sz="20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pic>
          <p:nvPicPr>
            <p:cNvPr id="69" name="Gráfico 68" descr="Envelope estrutura de tópicos">
              <a:extLst>
                <a:ext uri="{FF2B5EF4-FFF2-40B4-BE49-F238E27FC236}">
                  <a16:creationId xmlns:a16="http://schemas.microsoft.com/office/drawing/2014/main" id="{AB7FA536-DAD1-8DD2-7169-929260F32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340952" y="3256610"/>
              <a:ext cx="465634" cy="465634"/>
            </a:xfrm>
            <a:prstGeom prst="rect">
              <a:avLst/>
            </a:prstGeom>
          </p:spPr>
        </p:pic>
      </p:grpSp>
      <p:sp>
        <p:nvSpPr>
          <p:cNvPr id="70" name="Google Shape;1567;p141">
            <a:extLst>
              <a:ext uri="{FF2B5EF4-FFF2-40B4-BE49-F238E27FC236}">
                <a16:creationId xmlns:a16="http://schemas.microsoft.com/office/drawing/2014/main" id="{9F0C85D0-B1F1-D8B3-6AE2-DF622DC9F7B4}"/>
              </a:ext>
            </a:extLst>
          </p:cNvPr>
          <p:cNvSpPr txBox="1"/>
          <p:nvPr/>
        </p:nvSpPr>
        <p:spPr>
          <a:xfrm>
            <a:off x="4723815" y="3421716"/>
            <a:ext cx="2296386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MASSA CONSTANTE</a:t>
            </a:r>
            <a:endParaRPr sz="2000" dirty="0">
              <a:solidFill>
                <a:schemeClr val="bg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" name="Google Shape;1567;p141">
            <a:extLst>
              <a:ext uri="{FF2B5EF4-FFF2-40B4-BE49-F238E27FC236}">
                <a16:creationId xmlns:a16="http://schemas.microsoft.com/office/drawing/2014/main" id="{291734E0-455E-4680-BE4B-29E9A4EE3BF8}"/>
              </a:ext>
            </a:extLst>
          </p:cNvPr>
          <p:cNvSpPr txBox="1"/>
          <p:nvPr/>
        </p:nvSpPr>
        <p:spPr>
          <a:xfrm>
            <a:off x="2833673" y="4018405"/>
            <a:ext cx="2296386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FC000"/>
                </a:solidFill>
                <a:latin typeface="Bebas Neue"/>
                <a:ea typeface="Bebas Neue"/>
                <a:cs typeface="Bebas Neue"/>
                <a:sym typeface="Bebas Neue"/>
              </a:rPr>
              <a:t>EXEMPLOS</a:t>
            </a:r>
            <a:endParaRPr sz="2000" dirty="0">
              <a:solidFill>
                <a:srgbClr val="FFC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945ABC96-4071-F5CA-6D42-7AC853AF3FAA}"/>
              </a:ext>
            </a:extLst>
          </p:cNvPr>
          <p:cNvSpPr/>
          <p:nvPr/>
        </p:nvSpPr>
        <p:spPr>
          <a:xfrm>
            <a:off x="3603043" y="4808241"/>
            <a:ext cx="854212" cy="8542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2A3C9250-181C-10DC-4529-3A842AA0A98F}"/>
              </a:ext>
            </a:extLst>
          </p:cNvPr>
          <p:cNvGrpSpPr/>
          <p:nvPr/>
        </p:nvGrpSpPr>
        <p:grpSpPr>
          <a:xfrm>
            <a:off x="4570277" y="4676328"/>
            <a:ext cx="1734661" cy="1128878"/>
            <a:chOff x="4570277" y="4676328"/>
            <a:chExt cx="1734661" cy="1128878"/>
          </a:xfrm>
        </p:grpSpPr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AE6AE0DC-93C5-7F11-00E4-FF10EBAE6DB1}"/>
                </a:ext>
              </a:extLst>
            </p:cNvPr>
            <p:cNvSpPr/>
            <p:nvPr/>
          </p:nvSpPr>
          <p:spPr>
            <a:xfrm>
              <a:off x="5044314" y="4676328"/>
              <a:ext cx="604800" cy="6048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C73DE3AE-60B7-A6C8-B7DB-46458E417194}"/>
                </a:ext>
              </a:extLst>
            </p:cNvPr>
            <p:cNvSpPr/>
            <p:nvPr/>
          </p:nvSpPr>
          <p:spPr>
            <a:xfrm>
              <a:off x="5700138" y="5200406"/>
              <a:ext cx="604800" cy="6048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Seta: para a Direita 77">
              <a:extLst>
                <a:ext uri="{FF2B5EF4-FFF2-40B4-BE49-F238E27FC236}">
                  <a16:creationId xmlns:a16="http://schemas.microsoft.com/office/drawing/2014/main" id="{469FAA4C-71E0-1F9B-BFA8-365F95E8C8AE}"/>
                </a:ext>
              </a:extLst>
            </p:cNvPr>
            <p:cNvSpPr/>
            <p:nvPr/>
          </p:nvSpPr>
          <p:spPr>
            <a:xfrm>
              <a:off x="4570277" y="5144614"/>
              <a:ext cx="341813" cy="169309"/>
            </a:xfrm>
            <a:prstGeom prst="rightArrow">
              <a:avLst>
                <a:gd name="adj1" fmla="val 50000"/>
                <a:gd name="adj2" fmla="val 83755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0BDEDD6D-E5DC-DE1F-E048-D62FB5049783}"/>
              </a:ext>
            </a:extLst>
          </p:cNvPr>
          <p:cNvGrpSpPr/>
          <p:nvPr/>
        </p:nvGrpSpPr>
        <p:grpSpPr>
          <a:xfrm>
            <a:off x="6446433" y="4612435"/>
            <a:ext cx="1629529" cy="1116112"/>
            <a:chOff x="6446433" y="4612435"/>
            <a:chExt cx="1629529" cy="1116112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36FBC15F-C88D-AD19-0ADD-D2521A53400C}"/>
                </a:ext>
              </a:extLst>
            </p:cNvPr>
            <p:cNvSpPr/>
            <p:nvPr/>
          </p:nvSpPr>
          <p:spPr>
            <a:xfrm>
              <a:off x="6885830" y="4612435"/>
              <a:ext cx="493200" cy="4932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CBD90332-3E41-A643-A017-40D56BB419B3}"/>
                </a:ext>
              </a:extLst>
            </p:cNvPr>
            <p:cNvSpPr/>
            <p:nvPr/>
          </p:nvSpPr>
          <p:spPr>
            <a:xfrm>
              <a:off x="7582762" y="4786599"/>
              <a:ext cx="493200" cy="4932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tângulo 58">
              <a:extLst>
                <a:ext uri="{FF2B5EF4-FFF2-40B4-BE49-F238E27FC236}">
                  <a16:creationId xmlns:a16="http://schemas.microsoft.com/office/drawing/2014/main" id="{7A80446C-ECD4-F219-E0B0-5A4784383652}"/>
                </a:ext>
              </a:extLst>
            </p:cNvPr>
            <p:cNvSpPr/>
            <p:nvPr/>
          </p:nvSpPr>
          <p:spPr>
            <a:xfrm>
              <a:off x="7000257" y="5235347"/>
              <a:ext cx="493200" cy="4932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Seta: para a Direita 78">
              <a:extLst>
                <a:ext uri="{FF2B5EF4-FFF2-40B4-BE49-F238E27FC236}">
                  <a16:creationId xmlns:a16="http://schemas.microsoft.com/office/drawing/2014/main" id="{37626436-5A28-27ED-C1F8-05B5B556A8A7}"/>
                </a:ext>
              </a:extLst>
            </p:cNvPr>
            <p:cNvSpPr/>
            <p:nvPr/>
          </p:nvSpPr>
          <p:spPr>
            <a:xfrm>
              <a:off x="6446433" y="5144614"/>
              <a:ext cx="341813" cy="169309"/>
            </a:xfrm>
            <a:prstGeom prst="rightArrow">
              <a:avLst>
                <a:gd name="adj1" fmla="val 50000"/>
                <a:gd name="adj2" fmla="val 83755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9F380C3D-93DC-62F5-5E55-4807C2552924}"/>
              </a:ext>
            </a:extLst>
          </p:cNvPr>
          <p:cNvGrpSpPr/>
          <p:nvPr/>
        </p:nvGrpSpPr>
        <p:grpSpPr>
          <a:xfrm>
            <a:off x="8209201" y="4670536"/>
            <a:ext cx="1372641" cy="965393"/>
            <a:chOff x="8209201" y="4670536"/>
            <a:chExt cx="1372641" cy="965393"/>
          </a:xfrm>
        </p:grpSpPr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F7E32549-649C-C4AC-5724-0665B532857B}"/>
                </a:ext>
              </a:extLst>
            </p:cNvPr>
            <p:cNvSpPr/>
            <p:nvPr/>
          </p:nvSpPr>
          <p:spPr>
            <a:xfrm>
              <a:off x="8628074" y="4675483"/>
              <a:ext cx="428400" cy="428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B8FE0AC1-8D4E-4488-B634-93DC621B21C8}"/>
                </a:ext>
              </a:extLst>
            </p:cNvPr>
            <p:cNvSpPr/>
            <p:nvPr/>
          </p:nvSpPr>
          <p:spPr>
            <a:xfrm>
              <a:off x="9153442" y="4670536"/>
              <a:ext cx="428400" cy="428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45CBD9B8-2027-C8A4-184D-033E0EBAED29}"/>
                </a:ext>
              </a:extLst>
            </p:cNvPr>
            <p:cNvSpPr/>
            <p:nvPr/>
          </p:nvSpPr>
          <p:spPr>
            <a:xfrm>
              <a:off x="8630608" y="5207529"/>
              <a:ext cx="428400" cy="428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tângulo 75">
              <a:extLst>
                <a:ext uri="{FF2B5EF4-FFF2-40B4-BE49-F238E27FC236}">
                  <a16:creationId xmlns:a16="http://schemas.microsoft.com/office/drawing/2014/main" id="{C6377405-C921-B50F-670F-6A7713FF62CB}"/>
                </a:ext>
              </a:extLst>
            </p:cNvPr>
            <p:cNvSpPr/>
            <p:nvPr/>
          </p:nvSpPr>
          <p:spPr>
            <a:xfrm>
              <a:off x="9153442" y="5207529"/>
              <a:ext cx="428400" cy="428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Seta: para a Direita 83">
              <a:extLst>
                <a:ext uri="{FF2B5EF4-FFF2-40B4-BE49-F238E27FC236}">
                  <a16:creationId xmlns:a16="http://schemas.microsoft.com/office/drawing/2014/main" id="{C4E1A134-5EEC-39F9-4281-011B5CF59BE6}"/>
                </a:ext>
              </a:extLst>
            </p:cNvPr>
            <p:cNvSpPr/>
            <p:nvPr/>
          </p:nvSpPr>
          <p:spPr>
            <a:xfrm>
              <a:off x="8209201" y="5144614"/>
              <a:ext cx="341813" cy="169309"/>
            </a:xfrm>
            <a:prstGeom prst="rightArrow">
              <a:avLst>
                <a:gd name="adj1" fmla="val 50000"/>
                <a:gd name="adj2" fmla="val 83755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F7ADCA7E-82E1-0862-9AB8-1AA70930D9D1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21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B1BA2-3E93-A36D-FBD7-6440EAAE1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m 50" descr="Forma&#10;&#10;O conteúdo gerado por IA pode estar incorreto.">
            <a:extLst>
              <a:ext uri="{FF2B5EF4-FFF2-40B4-BE49-F238E27FC236}">
                <a16:creationId xmlns:a16="http://schemas.microsoft.com/office/drawing/2014/main" id="{BD23BB68-DA1F-204F-BB4D-32AD042AE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1622FD4-7399-97C0-3F26-CE66C1AEBA68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7D7C579-7F51-C6D2-3D44-D9A20DD49EF1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F4B8A5E-28EA-3388-FE2D-47DE4198F911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CB5138C-9D71-9267-9C7E-F7294D38964D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F8BD54F-B4CE-4119-29BF-BB6A8B9EDBC4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4F4DA36-5763-CD8E-506E-952178354181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7EAA412-47C3-3218-70EC-A4E9B77B6C30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4DA966AB-65D7-3FA2-FE32-FAC1B5C30C2D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CA4E4557-288C-87B8-638C-E6C326AE1EAF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938BAD76-362A-AF70-EFFB-FB0A759ADD70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94103F16-B95F-330B-7692-08ED2BE6BD29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7E04DA8A-9359-A568-75B9-041456431BA0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206E519E-44E6-D59B-258D-0DEB23417ED8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0B90157-5AA3-7A4D-3267-7823C702091A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2837208-564A-912D-C0ED-FCA19CADB49E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1D287410-C507-0FFA-5DDC-53D0273F754B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4E52D16-6E28-8D2D-2034-A491F0D0E5FE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91FF216-1B3D-4222-8926-E3F9900C82A5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C068AC3-CA43-9F58-F82D-4C179447F677}"/>
              </a:ext>
            </a:extLst>
          </p:cNvPr>
          <p:cNvSpPr/>
          <p:nvPr/>
        </p:nvSpPr>
        <p:spPr>
          <a:xfrm>
            <a:off x="1897626" y="2767125"/>
            <a:ext cx="9399639" cy="2257160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E8C034E-5CC2-7D41-F6E4-34CB8CCEE674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2D6B947-9AEC-8671-7E00-6E46F58EE7DE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672FBE8A-DB61-F9C5-051F-161B0A696CF3}"/>
              </a:ext>
            </a:extLst>
          </p:cNvPr>
          <p:cNvSpPr/>
          <p:nvPr/>
        </p:nvSpPr>
        <p:spPr>
          <a:xfrm>
            <a:off x="1897626" y="4989855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F9E0971-BB7E-5D4A-9655-6BFEC9AD7165}"/>
              </a:ext>
            </a:extLst>
          </p:cNvPr>
          <p:cNvSpPr txBox="1"/>
          <p:nvPr/>
        </p:nvSpPr>
        <p:spPr>
          <a:xfrm>
            <a:off x="8491882" y="50830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C69BC93-C3E3-DEEE-5312-5E2012EFAB5F}"/>
              </a:ext>
            </a:extLst>
          </p:cNvPr>
          <p:cNvSpPr txBox="1"/>
          <p:nvPr/>
        </p:nvSpPr>
        <p:spPr>
          <a:xfrm>
            <a:off x="2053986" y="5083070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035FDE73-CADC-93BD-6E91-53E820D12416}"/>
              </a:ext>
            </a:extLst>
          </p:cNvPr>
          <p:cNvSpPr/>
          <p:nvPr/>
        </p:nvSpPr>
        <p:spPr>
          <a:xfrm>
            <a:off x="1897626" y="5471594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2CDCDAC7-9F09-4CDC-8BC8-000F66443D66}"/>
              </a:ext>
            </a:extLst>
          </p:cNvPr>
          <p:cNvSpPr txBox="1"/>
          <p:nvPr/>
        </p:nvSpPr>
        <p:spPr>
          <a:xfrm>
            <a:off x="8491882" y="55648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2B814E9-EBE4-A9BC-BC48-1D1FC162FCAF}"/>
              </a:ext>
            </a:extLst>
          </p:cNvPr>
          <p:cNvSpPr txBox="1"/>
          <p:nvPr/>
        </p:nvSpPr>
        <p:spPr>
          <a:xfrm>
            <a:off x="2053986" y="5635929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F9BC810-0FC6-2012-4E72-09212E135578}"/>
              </a:ext>
            </a:extLst>
          </p:cNvPr>
          <p:cNvSpPr/>
          <p:nvPr/>
        </p:nvSpPr>
        <p:spPr>
          <a:xfrm>
            <a:off x="1999837" y="1506719"/>
            <a:ext cx="9180845" cy="48239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1709;p145">
            <a:extLst>
              <a:ext uri="{FF2B5EF4-FFF2-40B4-BE49-F238E27FC236}">
                <a16:creationId xmlns:a16="http://schemas.microsoft.com/office/drawing/2014/main" id="{922F5FA1-FB7C-FDBC-8244-A3EA4FA832FA}"/>
              </a:ext>
            </a:extLst>
          </p:cNvPr>
          <p:cNvSpPr/>
          <p:nvPr/>
        </p:nvSpPr>
        <p:spPr>
          <a:xfrm>
            <a:off x="4795885" y="3429000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710;p145">
            <a:extLst>
              <a:ext uri="{FF2B5EF4-FFF2-40B4-BE49-F238E27FC236}">
                <a16:creationId xmlns:a16="http://schemas.microsoft.com/office/drawing/2014/main" id="{26F0D5A0-B12B-D6AC-8CE2-0E1B0796D499}"/>
              </a:ext>
            </a:extLst>
          </p:cNvPr>
          <p:cNvSpPr/>
          <p:nvPr/>
        </p:nvSpPr>
        <p:spPr>
          <a:xfrm>
            <a:off x="3778501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711;p145">
            <a:extLst>
              <a:ext uri="{FF2B5EF4-FFF2-40B4-BE49-F238E27FC236}">
                <a16:creationId xmlns:a16="http://schemas.microsoft.com/office/drawing/2014/main" id="{B809A62D-FA79-CD14-F88B-0C7278806AB2}"/>
              </a:ext>
            </a:extLst>
          </p:cNvPr>
          <p:cNvSpPr/>
          <p:nvPr/>
        </p:nvSpPr>
        <p:spPr>
          <a:xfrm>
            <a:off x="3714815" y="2291119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712;p145">
            <a:extLst>
              <a:ext uri="{FF2B5EF4-FFF2-40B4-BE49-F238E27FC236}">
                <a16:creationId xmlns:a16="http://schemas.microsoft.com/office/drawing/2014/main" id="{7001D0A3-03B3-89A1-7B3D-C6DA21F7C812}"/>
              </a:ext>
            </a:extLst>
          </p:cNvPr>
          <p:cNvSpPr/>
          <p:nvPr/>
        </p:nvSpPr>
        <p:spPr>
          <a:xfrm>
            <a:off x="5850043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713;p145">
            <a:extLst>
              <a:ext uri="{FF2B5EF4-FFF2-40B4-BE49-F238E27FC236}">
                <a16:creationId xmlns:a16="http://schemas.microsoft.com/office/drawing/2014/main" id="{334EB0A4-BEBF-0426-1BF6-C853C2E94E37}"/>
              </a:ext>
            </a:extLst>
          </p:cNvPr>
          <p:cNvSpPr/>
          <p:nvPr/>
        </p:nvSpPr>
        <p:spPr>
          <a:xfrm>
            <a:off x="5850043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1714;p145">
            <a:extLst>
              <a:ext uri="{FF2B5EF4-FFF2-40B4-BE49-F238E27FC236}">
                <a16:creationId xmlns:a16="http://schemas.microsoft.com/office/drawing/2014/main" id="{36D40940-FB3E-2596-BB94-A36C66EFCD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4828151" y="2291119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715;p145">
            <a:extLst>
              <a:ext uri="{FF2B5EF4-FFF2-40B4-BE49-F238E27FC236}">
                <a16:creationId xmlns:a16="http://schemas.microsoft.com/office/drawing/2014/main" id="{FAC984D1-9655-070E-5F5B-F770A3FBD58D}"/>
              </a:ext>
            </a:extLst>
          </p:cNvPr>
          <p:cNvSpPr/>
          <p:nvPr/>
        </p:nvSpPr>
        <p:spPr>
          <a:xfrm>
            <a:off x="5113358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712;p145">
            <a:extLst>
              <a:ext uri="{FF2B5EF4-FFF2-40B4-BE49-F238E27FC236}">
                <a16:creationId xmlns:a16="http://schemas.microsoft.com/office/drawing/2014/main" id="{CE678C4A-8B08-35CE-A758-44058BB71C00}"/>
              </a:ext>
            </a:extLst>
          </p:cNvPr>
          <p:cNvSpPr/>
          <p:nvPr/>
        </p:nvSpPr>
        <p:spPr>
          <a:xfrm>
            <a:off x="7924982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713;p145">
            <a:extLst>
              <a:ext uri="{FF2B5EF4-FFF2-40B4-BE49-F238E27FC236}">
                <a16:creationId xmlns:a16="http://schemas.microsoft.com/office/drawing/2014/main" id="{F68971A7-37E9-2222-D7FD-3E0222DC7F03}"/>
              </a:ext>
            </a:extLst>
          </p:cNvPr>
          <p:cNvSpPr/>
          <p:nvPr/>
        </p:nvSpPr>
        <p:spPr>
          <a:xfrm>
            <a:off x="7932655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716;p145">
            <a:extLst>
              <a:ext uri="{FF2B5EF4-FFF2-40B4-BE49-F238E27FC236}">
                <a16:creationId xmlns:a16="http://schemas.microsoft.com/office/drawing/2014/main" id="{3BE5DDCB-4A02-AA93-EB4B-0F38DC26EBB7}"/>
              </a:ext>
            </a:extLst>
          </p:cNvPr>
          <p:cNvSpPr/>
          <p:nvPr/>
        </p:nvSpPr>
        <p:spPr>
          <a:xfrm>
            <a:off x="4091466" y="1951969"/>
            <a:ext cx="736649" cy="69875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57163" dist="95250" dir="1626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1714;p145">
            <a:extLst>
              <a:ext uri="{FF2B5EF4-FFF2-40B4-BE49-F238E27FC236}">
                <a16:creationId xmlns:a16="http://schemas.microsoft.com/office/drawing/2014/main" id="{C6CBC9B7-B330-35C1-05CD-8AC0624572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6892744" y="2285284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717;p145">
            <a:extLst>
              <a:ext uri="{FF2B5EF4-FFF2-40B4-BE49-F238E27FC236}">
                <a16:creationId xmlns:a16="http://schemas.microsoft.com/office/drawing/2014/main" id="{4BA52699-EC6C-5302-FF2C-966A8AAC0586}"/>
              </a:ext>
            </a:extLst>
          </p:cNvPr>
          <p:cNvSpPr/>
          <p:nvPr/>
        </p:nvSpPr>
        <p:spPr>
          <a:xfrm>
            <a:off x="616300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715;p145">
            <a:extLst>
              <a:ext uri="{FF2B5EF4-FFF2-40B4-BE49-F238E27FC236}">
                <a16:creationId xmlns:a16="http://schemas.microsoft.com/office/drawing/2014/main" id="{B3EEF78E-5BAD-23B5-3884-7482B721BDEE}"/>
              </a:ext>
            </a:extLst>
          </p:cNvPr>
          <p:cNvSpPr/>
          <p:nvPr/>
        </p:nvSpPr>
        <p:spPr>
          <a:xfrm>
            <a:off x="721752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717;p145">
            <a:extLst>
              <a:ext uri="{FF2B5EF4-FFF2-40B4-BE49-F238E27FC236}">
                <a16:creationId xmlns:a16="http://schemas.microsoft.com/office/drawing/2014/main" id="{0C2C8472-5579-F0B6-8119-F072EA677A3B}"/>
              </a:ext>
            </a:extLst>
          </p:cNvPr>
          <p:cNvSpPr/>
          <p:nvPr/>
        </p:nvSpPr>
        <p:spPr>
          <a:xfrm>
            <a:off x="8233045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ráfico 72" descr="Piscina retangular estrutura de tópicos">
            <a:extLst>
              <a:ext uri="{FF2B5EF4-FFF2-40B4-BE49-F238E27FC236}">
                <a16:creationId xmlns:a16="http://schemas.microsoft.com/office/drawing/2014/main" id="{F8A73F5B-E940-380C-1F8C-BB38479A2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4470" y="2076028"/>
            <a:ext cx="450640" cy="450640"/>
          </a:xfrm>
          <a:prstGeom prst="rect">
            <a:avLst/>
          </a:prstGeom>
        </p:spPr>
      </p:pic>
      <p:pic>
        <p:nvPicPr>
          <p:cNvPr id="74" name="Gráfico 73" descr="Raio com preenchimento sólido">
            <a:extLst>
              <a:ext uri="{FF2B5EF4-FFF2-40B4-BE49-F238E27FC236}">
                <a16:creationId xmlns:a16="http://schemas.microsoft.com/office/drawing/2014/main" id="{4C565200-5B05-C2FE-9135-60B898BCB5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2667" y="2116670"/>
            <a:ext cx="399010" cy="399010"/>
          </a:xfrm>
          <a:prstGeom prst="rect">
            <a:avLst/>
          </a:prstGeom>
        </p:spPr>
      </p:pic>
      <p:grpSp>
        <p:nvGrpSpPr>
          <p:cNvPr id="96" name="Agrupar 95">
            <a:extLst>
              <a:ext uri="{FF2B5EF4-FFF2-40B4-BE49-F238E27FC236}">
                <a16:creationId xmlns:a16="http://schemas.microsoft.com/office/drawing/2014/main" id="{D797ABBC-902F-BC6E-854D-0A3ECA59F218}"/>
              </a:ext>
            </a:extLst>
          </p:cNvPr>
          <p:cNvGrpSpPr/>
          <p:nvPr/>
        </p:nvGrpSpPr>
        <p:grpSpPr>
          <a:xfrm>
            <a:off x="6346018" y="2127111"/>
            <a:ext cx="369825" cy="316345"/>
            <a:chOff x="5689599" y="1356993"/>
            <a:chExt cx="705649" cy="603605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1D3E784E-85BB-AC91-A3D4-4E1018D3B9CB}"/>
                </a:ext>
              </a:extLst>
            </p:cNvPr>
            <p:cNvSpPr/>
            <p:nvPr/>
          </p:nvSpPr>
          <p:spPr>
            <a:xfrm>
              <a:off x="5689599" y="1356993"/>
              <a:ext cx="701369" cy="60360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2675BFD9-0434-115A-5566-095B7CD88D60}"/>
                </a:ext>
              </a:extLst>
            </p:cNvPr>
            <p:cNvCxnSpPr>
              <a:cxnSpLocks/>
            </p:cNvCxnSpPr>
            <p:nvPr/>
          </p:nvCxnSpPr>
          <p:spPr>
            <a:xfrm>
              <a:off x="581787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D617A657-7B6A-959B-F317-8E80EE9925D0}"/>
                </a:ext>
              </a:extLst>
            </p:cNvPr>
            <p:cNvCxnSpPr>
              <a:cxnSpLocks/>
            </p:cNvCxnSpPr>
            <p:nvPr/>
          </p:nvCxnSpPr>
          <p:spPr>
            <a:xfrm>
              <a:off x="5931217" y="1359939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F0C95ABF-612B-3DB6-8794-71A00EBDE332}"/>
                </a:ext>
              </a:extLst>
            </p:cNvPr>
            <p:cNvCxnSpPr>
              <a:cxnSpLocks/>
            </p:cNvCxnSpPr>
            <p:nvPr/>
          </p:nvCxnSpPr>
          <p:spPr>
            <a:xfrm>
              <a:off x="6044564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39703A8C-9E8E-5388-FE46-72D5D9034989}"/>
                </a:ext>
              </a:extLst>
            </p:cNvPr>
            <p:cNvCxnSpPr>
              <a:cxnSpLocks/>
            </p:cNvCxnSpPr>
            <p:nvPr/>
          </p:nvCxnSpPr>
          <p:spPr>
            <a:xfrm>
              <a:off x="627126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6D4E96A6-216B-2414-E63F-347F3AD20090}"/>
                </a:ext>
              </a:extLst>
            </p:cNvPr>
            <p:cNvCxnSpPr>
              <a:cxnSpLocks/>
            </p:cNvCxnSpPr>
            <p:nvPr/>
          </p:nvCxnSpPr>
          <p:spPr>
            <a:xfrm>
              <a:off x="6157911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258711D2-0A61-98EB-6F3D-DEB9E119440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47256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C122844F-65C3-C318-61F3-6DFAF780461B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570157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72EE97E2-47EA-7F48-1D0E-FE4C5A3C6A98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667749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FD34ECBA-7017-113A-BD34-8A3A7E36E3A0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765341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3B777B26-C65C-27DB-B89B-5EB6AF3C0DDD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86293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Gráfico 97" descr="Braço musculoso estrutura de tópicos">
            <a:extLst>
              <a:ext uri="{FF2B5EF4-FFF2-40B4-BE49-F238E27FC236}">
                <a16:creationId xmlns:a16="http://schemas.microsoft.com/office/drawing/2014/main" id="{2E3322D4-3CDE-13F8-9C27-A9C55B2B59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2822" y="2063191"/>
            <a:ext cx="444186" cy="444186"/>
          </a:xfrm>
          <a:prstGeom prst="rect">
            <a:avLst/>
          </a:prstGeom>
        </p:spPr>
      </p:pic>
      <p:pic>
        <p:nvPicPr>
          <p:cNvPr id="100" name="Gráfico 99" descr="Distribuição normal com preenchimento sólido">
            <a:extLst>
              <a:ext uri="{FF2B5EF4-FFF2-40B4-BE49-F238E27FC236}">
                <a16:creationId xmlns:a16="http://schemas.microsoft.com/office/drawing/2014/main" id="{B0C6368D-23B2-7A45-9960-25C6335327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2854" y="2034990"/>
            <a:ext cx="500588" cy="500588"/>
          </a:xfrm>
          <a:prstGeom prst="rect">
            <a:avLst/>
          </a:prstGeom>
        </p:spPr>
      </p:pic>
      <p:sp>
        <p:nvSpPr>
          <p:cNvPr id="101" name="Google Shape;1567;p141">
            <a:extLst>
              <a:ext uri="{FF2B5EF4-FFF2-40B4-BE49-F238E27FC236}">
                <a16:creationId xmlns:a16="http://schemas.microsoft.com/office/drawing/2014/main" id="{734DC20E-B31C-EDFC-04DC-33862E67F59C}"/>
              </a:ext>
            </a:extLst>
          </p:cNvPr>
          <p:cNvSpPr txBox="1"/>
          <p:nvPr/>
        </p:nvSpPr>
        <p:spPr>
          <a:xfrm>
            <a:off x="3632285" y="2610522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Geométrico</a:t>
            </a:r>
            <a:endParaRPr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" name="Google Shape;1567;p141">
            <a:extLst>
              <a:ext uri="{FF2B5EF4-FFF2-40B4-BE49-F238E27FC236}">
                <a16:creationId xmlns:a16="http://schemas.microsoft.com/office/drawing/2014/main" id="{A604F0EB-3AE9-A64D-F84C-D65121B3E084}"/>
              </a:ext>
            </a:extLst>
          </p:cNvPr>
          <p:cNvSpPr txBox="1"/>
          <p:nvPr/>
        </p:nvSpPr>
        <p:spPr>
          <a:xfrm>
            <a:off x="46498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ELÉTRICO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" name="Google Shape;1567;p141">
            <a:extLst>
              <a:ext uri="{FF2B5EF4-FFF2-40B4-BE49-F238E27FC236}">
                <a16:creationId xmlns:a16="http://schemas.microsoft.com/office/drawing/2014/main" id="{310FAEF1-2511-A9FC-1F60-E4F17E7A31B2}"/>
              </a:ext>
            </a:extLst>
          </p:cNvPr>
          <p:cNvSpPr txBox="1"/>
          <p:nvPr/>
        </p:nvSpPr>
        <p:spPr>
          <a:xfrm>
            <a:off x="5420022" y="2618254"/>
            <a:ext cx="2231537" cy="38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MALHA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" name="Google Shape;1567;p141">
            <a:extLst>
              <a:ext uri="{FF2B5EF4-FFF2-40B4-BE49-F238E27FC236}">
                <a16:creationId xmlns:a16="http://schemas.microsoft.com/office/drawing/2014/main" id="{5C931457-17A2-B763-FF36-CE064B1A76AC}"/>
              </a:ext>
            </a:extLst>
          </p:cNvPr>
          <p:cNvSpPr txBox="1"/>
          <p:nvPr/>
        </p:nvSpPr>
        <p:spPr>
          <a:xfrm>
            <a:off x="67534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FORÇA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" name="Google Shape;1567;p141">
            <a:extLst>
              <a:ext uri="{FF2B5EF4-FFF2-40B4-BE49-F238E27FC236}">
                <a16:creationId xmlns:a16="http://schemas.microsoft.com/office/drawing/2014/main" id="{8DA5A450-5A43-C248-5652-0AF7515EA208}"/>
              </a:ext>
            </a:extLst>
          </p:cNvPr>
          <p:cNvSpPr txBox="1"/>
          <p:nvPr/>
        </p:nvSpPr>
        <p:spPr>
          <a:xfrm>
            <a:off x="7769894" y="2593567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ANÁLISE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1567;p141">
            <a:extLst>
              <a:ext uri="{FF2B5EF4-FFF2-40B4-BE49-F238E27FC236}">
                <a16:creationId xmlns:a16="http://schemas.microsoft.com/office/drawing/2014/main" id="{BF373505-0E55-5161-079D-B4900984F67A}"/>
              </a:ext>
            </a:extLst>
          </p:cNvPr>
          <p:cNvSpPr txBox="1"/>
          <p:nvPr/>
        </p:nvSpPr>
        <p:spPr>
          <a:xfrm>
            <a:off x="2452986" y="4623761"/>
            <a:ext cx="369447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Número de pares de patches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" name="Google Shape;1567;p141">
            <a:extLst>
              <a:ext uri="{FF2B5EF4-FFF2-40B4-BE49-F238E27FC236}">
                <a16:creationId xmlns:a16="http://schemas.microsoft.com/office/drawing/2014/main" id="{B856A2E2-F396-244A-AC2D-4DC62A44A72E}"/>
              </a:ext>
            </a:extLst>
          </p:cNvPr>
          <p:cNvSpPr txBox="1"/>
          <p:nvPr/>
        </p:nvSpPr>
        <p:spPr>
          <a:xfrm>
            <a:off x="2452986" y="3426619"/>
            <a:ext cx="346622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Dimensões da placa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1567;p141">
            <a:extLst>
              <a:ext uri="{FF2B5EF4-FFF2-40B4-BE49-F238E27FC236}">
                <a16:creationId xmlns:a16="http://schemas.microsoft.com/office/drawing/2014/main" id="{BFB3BE4A-D435-49A1-4544-DE78886C147C}"/>
              </a:ext>
            </a:extLst>
          </p:cNvPr>
          <p:cNvSpPr txBox="1"/>
          <p:nvPr/>
        </p:nvSpPr>
        <p:spPr>
          <a:xfrm>
            <a:off x="2452986" y="4025190"/>
            <a:ext cx="346622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Dimensões dos patches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" name="Google Shape;1567;p141">
            <a:extLst>
              <a:ext uri="{FF2B5EF4-FFF2-40B4-BE49-F238E27FC236}">
                <a16:creationId xmlns:a16="http://schemas.microsoft.com/office/drawing/2014/main" id="{B4B188AE-479C-FACC-68E7-8C4AA0102819}"/>
              </a:ext>
            </a:extLst>
          </p:cNvPr>
          <p:cNvSpPr txBox="1"/>
          <p:nvPr/>
        </p:nvSpPr>
        <p:spPr>
          <a:xfrm>
            <a:off x="2452986" y="5222331"/>
            <a:ext cx="3466223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Posição dos patches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8" name="Imagem 57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BA1897B2-CC11-B3AF-A85B-566222ED92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90" y="3196315"/>
            <a:ext cx="4418521" cy="2737925"/>
          </a:xfrm>
          <a:prstGeom prst="rect">
            <a:avLst/>
          </a:prstGeom>
        </p:spPr>
      </p:pic>
      <p:sp>
        <p:nvSpPr>
          <p:cNvPr id="45" name="Retângulo: Único Canto Recortado 44">
            <a:extLst>
              <a:ext uri="{FF2B5EF4-FFF2-40B4-BE49-F238E27FC236}">
                <a16:creationId xmlns:a16="http://schemas.microsoft.com/office/drawing/2014/main" id="{0B512C16-6E87-95FA-8B2B-61CB89DA5274}"/>
              </a:ext>
            </a:extLst>
          </p:cNvPr>
          <p:cNvSpPr/>
          <p:nvPr/>
        </p:nvSpPr>
        <p:spPr>
          <a:xfrm>
            <a:off x="5781670" y="4800079"/>
            <a:ext cx="380859" cy="45719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49F54A22-5B3D-5173-915F-0810F9DAD97A}"/>
              </a:ext>
            </a:extLst>
          </p:cNvPr>
          <p:cNvSpPr/>
          <p:nvPr/>
        </p:nvSpPr>
        <p:spPr>
          <a:xfrm>
            <a:off x="6163008" y="4609000"/>
            <a:ext cx="430114" cy="4301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Montserrat Black" pitchFamily="2" charset="0"/>
              </a:rPr>
              <a:t>?</a:t>
            </a:r>
            <a:endParaRPr lang="en-US" dirty="0">
              <a:solidFill>
                <a:srgbClr val="FF0000"/>
              </a:solidFill>
              <a:latin typeface="Montserrat Black" pitchFamily="2" charset="0"/>
            </a:endParaRPr>
          </a:p>
        </p:txBody>
      </p:sp>
      <p:sp>
        <p:nvSpPr>
          <p:cNvPr id="47" name="Retângulo: Único Canto Recortado 46">
            <a:extLst>
              <a:ext uri="{FF2B5EF4-FFF2-40B4-BE49-F238E27FC236}">
                <a16:creationId xmlns:a16="http://schemas.microsoft.com/office/drawing/2014/main" id="{14EC0FDB-F607-A681-D078-23F16CEC2C34}"/>
              </a:ext>
            </a:extLst>
          </p:cNvPr>
          <p:cNvSpPr/>
          <p:nvPr/>
        </p:nvSpPr>
        <p:spPr>
          <a:xfrm>
            <a:off x="4995755" y="5397546"/>
            <a:ext cx="380859" cy="45719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1B836F93-9F9D-BAD5-4F82-341F4303C625}"/>
              </a:ext>
            </a:extLst>
          </p:cNvPr>
          <p:cNvSpPr/>
          <p:nvPr/>
        </p:nvSpPr>
        <p:spPr>
          <a:xfrm>
            <a:off x="5377093" y="5206467"/>
            <a:ext cx="430114" cy="4301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Montserrat Black" pitchFamily="2" charset="0"/>
              </a:rPr>
              <a:t>?</a:t>
            </a:r>
            <a:endParaRPr lang="en-US" dirty="0">
              <a:solidFill>
                <a:srgbClr val="FF0000"/>
              </a:solidFill>
              <a:latin typeface="Montserrat Black" pitchFamily="2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2980290-DE09-3AD8-39C2-88EB4D77008C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propriedades aluminio">
            <a:extLst>
              <a:ext uri="{FF2B5EF4-FFF2-40B4-BE49-F238E27FC236}">
                <a16:creationId xmlns:a16="http://schemas.microsoft.com/office/drawing/2014/main" id="{E4768084-EA4D-31C1-BA5B-0060C222FB5E}"/>
              </a:ext>
            </a:extLst>
          </p:cNvPr>
          <p:cNvSpPr/>
          <p:nvPr/>
        </p:nvSpPr>
        <p:spPr>
          <a:xfrm>
            <a:off x="4883822" y="3405990"/>
            <a:ext cx="111933" cy="142104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>
              <a:solidFill>
                <a:srgbClr val="FFC000"/>
              </a:solidFill>
            </a:endParaRPr>
          </a:p>
        </p:txBody>
      </p:sp>
      <p:sp>
        <p:nvSpPr>
          <p:cNvPr id="53" name="propriedades aluminio">
            <a:extLst>
              <a:ext uri="{FF2B5EF4-FFF2-40B4-BE49-F238E27FC236}">
                <a16:creationId xmlns:a16="http://schemas.microsoft.com/office/drawing/2014/main" id="{431211F8-5AE9-4783-2549-920E8656D812}"/>
              </a:ext>
            </a:extLst>
          </p:cNvPr>
          <p:cNvSpPr/>
          <p:nvPr/>
        </p:nvSpPr>
        <p:spPr>
          <a:xfrm>
            <a:off x="5236700" y="4015047"/>
            <a:ext cx="111933" cy="142104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>
              <a:solidFill>
                <a:srgbClr val="FFC000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DE590D08-B214-5368-1B27-FFBC202933A9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974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D4D7E-908B-C834-549B-BC547CE76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rma&#10;&#10;Descrição gerada automaticamente com confiança média">
            <a:extLst>
              <a:ext uri="{FF2B5EF4-FFF2-40B4-BE49-F238E27FC236}">
                <a16:creationId xmlns:a16="http://schemas.microsoft.com/office/drawing/2014/main" id="{EFC9FFFB-7F24-12D2-9078-25452C6DD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EB36C03-2688-48D6-FE40-1F649DDF7EC9}"/>
              </a:ext>
            </a:extLst>
          </p:cNvPr>
          <p:cNvSpPr txBox="1"/>
          <p:nvPr/>
        </p:nvSpPr>
        <p:spPr>
          <a:xfrm>
            <a:off x="306379" y="268382"/>
            <a:ext cx="381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Montserrat Black" pitchFamily="2" charset="0"/>
              </a:rPr>
              <a:t>SUMÁRIO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2D41C6C-DCAD-1035-764A-51C7F3A37C3B}"/>
              </a:ext>
            </a:extLst>
          </p:cNvPr>
          <p:cNvGrpSpPr/>
          <p:nvPr/>
        </p:nvGrpSpPr>
        <p:grpSpPr>
          <a:xfrm>
            <a:off x="3251067" y="1199868"/>
            <a:ext cx="4432041" cy="1015663"/>
            <a:chOff x="3247052" y="1829435"/>
            <a:chExt cx="4432041" cy="1015663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2A59F91F-B9F2-9592-5FA1-A8ECB0871E01}"/>
                </a:ext>
              </a:extLst>
            </p:cNvPr>
            <p:cNvSpPr txBox="1"/>
            <p:nvPr/>
          </p:nvSpPr>
          <p:spPr>
            <a:xfrm>
              <a:off x="3247052" y="1829435"/>
              <a:ext cx="11849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0" i="0" u="none" strike="noStrike" baseline="0" dirty="0">
                  <a:solidFill>
                    <a:schemeClr val="bg1"/>
                  </a:solidFill>
                  <a:latin typeface="Montserrat Black" pitchFamily="2" charset="0"/>
                </a:rPr>
                <a:t>01</a:t>
              </a:r>
              <a:endParaRPr lang="pt-BR" sz="11500" dirty="0">
                <a:solidFill>
                  <a:schemeClr val="bg1"/>
                </a:solidFill>
                <a:latin typeface="Montserrat Black" pitchFamily="2" charset="0"/>
              </a:endParaRP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D3678AB5-8D4A-D041-4C69-AD68785F0827}"/>
                </a:ext>
              </a:extLst>
            </p:cNvPr>
            <p:cNvSpPr txBox="1"/>
            <p:nvPr/>
          </p:nvSpPr>
          <p:spPr>
            <a:xfrm>
              <a:off x="4615113" y="2075656"/>
              <a:ext cx="30639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0" i="0" u="none" strike="noStrike" baseline="0" dirty="0">
                  <a:solidFill>
                    <a:srgbClr val="30393C"/>
                  </a:solidFill>
                  <a:latin typeface="Montserrat Black" pitchFamily="2" charset="0"/>
                </a:rPr>
                <a:t>INTRODUÇÃO</a:t>
              </a:r>
              <a:endParaRPr lang="pt-BR" sz="5400" dirty="0">
                <a:solidFill>
                  <a:srgbClr val="30393C"/>
                </a:solidFill>
                <a:latin typeface="Montserrat Black" pitchFamily="2" charset="0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DE32292E-5CBC-F9CC-8689-D7B7EF3DBF61}"/>
              </a:ext>
            </a:extLst>
          </p:cNvPr>
          <p:cNvGrpSpPr/>
          <p:nvPr/>
        </p:nvGrpSpPr>
        <p:grpSpPr>
          <a:xfrm>
            <a:off x="3251067" y="2221065"/>
            <a:ext cx="4432041" cy="1015663"/>
            <a:chOff x="3247052" y="2845087"/>
            <a:chExt cx="4432041" cy="1015663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34EECDA-CCC7-9EC2-1AF6-13F1116A7928}"/>
                </a:ext>
              </a:extLst>
            </p:cNvPr>
            <p:cNvSpPr txBox="1"/>
            <p:nvPr/>
          </p:nvSpPr>
          <p:spPr>
            <a:xfrm>
              <a:off x="3247052" y="2845087"/>
              <a:ext cx="11849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0" i="0" u="none" strike="noStrike" baseline="0" dirty="0">
                  <a:solidFill>
                    <a:schemeClr val="bg1"/>
                  </a:solidFill>
                  <a:latin typeface="Montserrat Black" pitchFamily="2" charset="0"/>
                </a:rPr>
                <a:t>02</a:t>
              </a:r>
              <a:endParaRPr lang="pt-BR" sz="11500" dirty="0">
                <a:solidFill>
                  <a:schemeClr val="bg1"/>
                </a:solidFill>
                <a:latin typeface="Montserrat Black" pitchFamily="2" charset="0"/>
              </a:endParaRP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49A1B4E-A744-3A30-7DB1-FE9F03048AA9}"/>
                </a:ext>
              </a:extLst>
            </p:cNvPr>
            <p:cNvSpPr txBox="1"/>
            <p:nvPr/>
          </p:nvSpPr>
          <p:spPr>
            <a:xfrm>
              <a:off x="4615113" y="3091308"/>
              <a:ext cx="30639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0" i="0" u="none" strike="noStrike" baseline="0" dirty="0">
                  <a:solidFill>
                    <a:srgbClr val="30393C"/>
                  </a:solidFill>
                  <a:latin typeface="Montserrat Black" pitchFamily="2" charset="0"/>
                </a:rPr>
                <a:t>OBJETIVOS</a:t>
              </a:r>
              <a:endParaRPr lang="pt-BR" sz="5400" dirty="0">
                <a:solidFill>
                  <a:srgbClr val="30393C"/>
                </a:solidFill>
                <a:latin typeface="Montserrat Black" pitchFamily="2" charset="0"/>
              </a:endParaRP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F6095F8-EBAE-9DAD-AE68-1E84A89D405B}"/>
              </a:ext>
            </a:extLst>
          </p:cNvPr>
          <p:cNvGrpSpPr/>
          <p:nvPr/>
        </p:nvGrpSpPr>
        <p:grpSpPr>
          <a:xfrm>
            <a:off x="3251067" y="3242262"/>
            <a:ext cx="7371787" cy="1015663"/>
            <a:chOff x="3247052" y="3860739"/>
            <a:chExt cx="7371787" cy="1015663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0767445-0019-D06B-1326-903C6572AA15}"/>
                </a:ext>
              </a:extLst>
            </p:cNvPr>
            <p:cNvSpPr txBox="1"/>
            <p:nvPr/>
          </p:nvSpPr>
          <p:spPr>
            <a:xfrm>
              <a:off x="3247052" y="3860739"/>
              <a:ext cx="11849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0" i="0" u="none" strike="noStrike" baseline="0" dirty="0">
                  <a:solidFill>
                    <a:schemeClr val="bg1"/>
                  </a:solidFill>
                  <a:latin typeface="Montserrat Black" pitchFamily="2" charset="0"/>
                </a:rPr>
                <a:t>03</a:t>
              </a:r>
              <a:endParaRPr lang="pt-BR" sz="11500" dirty="0">
                <a:solidFill>
                  <a:schemeClr val="bg1"/>
                </a:solidFill>
                <a:latin typeface="Montserrat Black" pitchFamily="2" charset="0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13108560-1A6D-A248-5AD5-A06BFF4ACBDE}"/>
                </a:ext>
              </a:extLst>
            </p:cNvPr>
            <p:cNvSpPr txBox="1"/>
            <p:nvPr/>
          </p:nvSpPr>
          <p:spPr>
            <a:xfrm>
              <a:off x="4615112" y="4106960"/>
              <a:ext cx="60037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rgbClr val="30393C"/>
                  </a:solidFill>
                  <a:latin typeface="Montserrat Black" pitchFamily="2" charset="0"/>
                </a:rPr>
                <a:t>M</a:t>
              </a:r>
              <a:r>
                <a:rPr lang="en-US" sz="2800" dirty="0">
                  <a:solidFill>
                    <a:srgbClr val="30393C"/>
                  </a:solidFill>
                  <a:latin typeface="Montserrat Black" pitchFamily="2" charset="0"/>
                </a:rPr>
                <a:t>ODELO E IMPLEMENTAÇÃO</a:t>
              </a:r>
              <a:endParaRPr lang="pt-BR" sz="5400" dirty="0">
                <a:solidFill>
                  <a:srgbClr val="30393C"/>
                </a:solidFill>
                <a:latin typeface="Montserrat Black" pitchFamily="2" charset="0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2048168-BAC0-2681-6863-E14A7954EA00}"/>
              </a:ext>
            </a:extLst>
          </p:cNvPr>
          <p:cNvGrpSpPr/>
          <p:nvPr/>
        </p:nvGrpSpPr>
        <p:grpSpPr>
          <a:xfrm>
            <a:off x="3251067" y="4263459"/>
            <a:ext cx="7623411" cy="1015663"/>
            <a:chOff x="3172408" y="4898562"/>
            <a:chExt cx="7623411" cy="1015663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C06A506-731E-67AF-CD4B-AE6D49E02ED2}"/>
                </a:ext>
              </a:extLst>
            </p:cNvPr>
            <p:cNvSpPr txBox="1"/>
            <p:nvPr/>
          </p:nvSpPr>
          <p:spPr>
            <a:xfrm>
              <a:off x="3172408" y="4898562"/>
              <a:ext cx="125963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0" i="0" u="none" strike="noStrike" baseline="0" dirty="0">
                  <a:solidFill>
                    <a:schemeClr val="bg1"/>
                  </a:solidFill>
                  <a:latin typeface="Montserrat Black" pitchFamily="2" charset="0"/>
                </a:rPr>
                <a:t>04</a:t>
              </a:r>
              <a:endParaRPr lang="pt-BR" sz="11500" dirty="0">
                <a:solidFill>
                  <a:schemeClr val="bg1"/>
                </a:solidFill>
                <a:latin typeface="Montserrat Black" pitchFamily="2" charset="0"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97567865-D02A-BE84-495E-3CFCDEB44F03}"/>
                </a:ext>
              </a:extLst>
            </p:cNvPr>
            <p:cNvSpPr txBox="1"/>
            <p:nvPr/>
          </p:nvSpPr>
          <p:spPr>
            <a:xfrm>
              <a:off x="4615112" y="5144783"/>
              <a:ext cx="61807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rgbClr val="30393C"/>
                  </a:solidFill>
                  <a:latin typeface="Montserrat Black" pitchFamily="2" charset="0"/>
                </a:rPr>
                <a:t>RESULTADOS</a:t>
              </a:r>
              <a:endParaRPr lang="pt-BR" sz="5400" dirty="0">
                <a:solidFill>
                  <a:srgbClr val="30393C"/>
                </a:solidFill>
                <a:latin typeface="Montserrat Black" pitchFamily="2" charset="0"/>
              </a:endParaRP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4352E0A-427E-3AAC-70A4-32757090B6B3}"/>
              </a:ext>
            </a:extLst>
          </p:cNvPr>
          <p:cNvGrpSpPr/>
          <p:nvPr/>
        </p:nvGrpSpPr>
        <p:grpSpPr>
          <a:xfrm>
            <a:off x="3251067" y="5284658"/>
            <a:ext cx="7623411" cy="1015663"/>
            <a:chOff x="3172408" y="4898562"/>
            <a:chExt cx="7623411" cy="1015663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E2F420C-7BEB-09F4-119C-B397E747BB03}"/>
                </a:ext>
              </a:extLst>
            </p:cNvPr>
            <p:cNvSpPr txBox="1"/>
            <p:nvPr/>
          </p:nvSpPr>
          <p:spPr>
            <a:xfrm>
              <a:off x="3172408" y="4898562"/>
              <a:ext cx="125963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0" i="0" u="none" strike="noStrike" baseline="0" dirty="0">
                  <a:solidFill>
                    <a:schemeClr val="bg1"/>
                  </a:solidFill>
                  <a:latin typeface="Montserrat Black" pitchFamily="2" charset="0"/>
                </a:rPr>
                <a:t>05</a:t>
              </a:r>
              <a:endParaRPr lang="pt-BR" sz="11500" dirty="0">
                <a:solidFill>
                  <a:schemeClr val="bg1"/>
                </a:solidFill>
                <a:latin typeface="Montserrat Black" pitchFamily="2" charset="0"/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4FD41F3-93F9-E807-B1AF-0C694B607421}"/>
                </a:ext>
              </a:extLst>
            </p:cNvPr>
            <p:cNvSpPr txBox="1"/>
            <p:nvPr/>
          </p:nvSpPr>
          <p:spPr>
            <a:xfrm>
              <a:off x="4615112" y="5144783"/>
              <a:ext cx="61807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rgbClr val="30393C"/>
                  </a:solidFill>
                  <a:latin typeface="Montserrat Black" pitchFamily="2" charset="0"/>
                </a:rPr>
                <a:t>CONCLUSÕES</a:t>
              </a:r>
              <a:endParaRPr lang="pt-BR" sz="5400" dirty="0">
                <a:solidFill>
                  <a:srgbClr val="30393C"/>
                </a:solidFill>
                <a:latin typeface="Montserrat Black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090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E7CC2-C2B4-FC1B-D659-D77DD04F3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m 50" descr="Forma&#10;&#10;O conteúdo gerado por IA pode estar incorreto.">
            <a:extLst>
              <a:ext uri="{FF2B5EF4-FFF2-40B4-BE49-F238E27FC236}">
                <a16:creationId xmlns:a16="http://schemas.microsoft.com/office/drawing/2014/main" id="{83E0D513-7B75-A7A2-8E27-8332A2A89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DDD4827-84FA-F3B6-73AB-D2A69A59ACDD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3EDFECC-840B-7126-AAB1-9023836BC339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0623BD2-4B78-D351-4594-B2813038204E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042CA11-23B2-E430-8502-CEE6EEB0FC20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F2CB548-687A-280C-2324-2E7E3AB9F7AE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2E2901D-AC30-DD9A-BEF9-4F15448B89E7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528F477-4DBB-3185-0647-B2C13B6E3D76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F90F79EC-056A-DE2C-A363-A60044B890F7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E34B9710-BCAC-DF48-698F-166616D0579A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22A4F738-9CF5-3A11-6E62-2E9AF4D89F2B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E1A776C3-4FC7-D4D5-EEF8-32ADBFBEB7E0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FA7F7182-FCFE-3CA7-F5D2-67DCB8C08FF2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B92C02EE-6348-C601-9C87-FF22C8138F7A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2B0A68E-1B58-C26A-20C9-2111A155394F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96FF5FD-8E84-5CDD-C3F4-169BA161BB79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0F89C461-7375-A62F-2271-0B0C6729DC27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732CF91-BF0E-FCC1-0036-088DF74CDBC7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FDEAAE9-1108-4401-5ABA-69EE3F4682AE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0116AEC-D968-5D04-A19A-1D67ACF8B7A1}"/>
              </a:ext>
            </a:extLst>
          </p:cNvPr>
          <p:cNvSpPr/>
          <p:nvPr/>
        </p:nvSpPr>
        <p:spPr>
          <a:xfrm>
            <a:off x="1897626" y="2767125"/>
            <a:ext cx="9399639" cy="2257160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6BB465E-901D-27D9-9379-0F78AA6DA1A2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4DA523A-22E4-0669-425D-8E4BDE02BCA9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376CDBB-C08C-5B38-4046-00D91B3B43B8}"/>
              </a:ext>
            </a:extLst>
          </p:cNvPr>
          <p:cNvSpPr/>
          <p:nvPr/>
        </p:nvSpPr>
        <p:spPr>
          <a:xfrm>
            <a:off x="1897626" y="4989855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5415FB6-D548-4649-030C-AA2CED94E02C}"/>
              </a:ext>
            </a:extLst>
          </p:cNvPr>
          <p:cNvSpPr txBox="1"/>
          <p:nvPr/>
        </p:nvSpPr>
        <p:spPr>
          <a:xfrm>
            <a:off x="8491882" y="50830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EC9977E-107A-31FF-BDD1-81A42CC78FA2}"/>
              </a:ext>
            </a:extLst>
          </p:cNvPr>
          <p:cNvSpPr txBox="1"/>
          <p:nvPr/>
        </p:nvSpPr>
        <p:spPr>
          <a:xfrm>
            <a:off x="2053986" y="5083070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B334CAD-BE40-E138-D90C-B01F1024AD2E}"/>
              </a:ext>
            </a:extLst>
          </p:cNvPr>
          <p:cNvSpPr/>
          <p:nvPr/>
        </p:nvSpPr>
        <p:spPr>
          <a:xfrm>
            <a:off x="1897626" y="5471594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AA416A2-BEB7-6D59-7BB8-EED406B72262}"/>
              </a:ext>
            </a:extLst>
          </p:cNvPr>
          <p:cNvSpPr txBox="1"/>
          <p:nvPr/>
        </p:nvSpPr>
        <p:spPr>
          <a:xfrm>
            <a:off x="8491882" y="55648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DFAE7D7-AF7A-1C4E-20D4-33972DA41E13}"/>
              </a:ext>
            </a:extLst>
          </p:cNvPr>
          <p:cNvSpPr txBox="1"/>
          <p:nvPr/>
        </p:nvSpPr>
        <p:spPr>
          <a:xfrm>
            <a:off x="2053986" y="5635929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D55A485-0878-2718-CF71-E30E75F3EEDA}"/>
              </a:ext>
            </a:extLst>
          </p:cNvPr>
          <p:cNvSpPr/>
          <p:nvPr/>
        </p:nvSpPr>
        <p:spPr>
          <a:xfrm>
            <a:off x="1999837" y="1490827"/>
            <a:ext cx="9180845" cy="48239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1709;p145">
            <a:extLst>
              <a:ext uri="{FF2B5EF4-FFF2-40B4-BE49-F238E27FC236}">
                <a16:creationId xmlns:a16="http://schemas.microsoft.com/office/drawing/2014/main" id="{F65D115A-0D4C-1D69-E474-2E1454A0FEA7}"/>
              </a:ext>
            </a:extLst>
          </p:cNvPr>
          <p:cNvSpPr/>
          <p:nvPr/>
        </p:nvSpPr>
        <p:spPr>
          <a:xfrm>
            <a:off x="4795885" y="3429000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710;p145">
            <a:extLst>
              <a:ext uri="{FF2B5EF4-FFF2-40B4-BE49-F238E27FC236}">
                <a16:creationId xmlns:a16="http://schemas.microsoft.com/office/drawing/2014/main" id="{0AF58C3E-DB0C-03C2-B0D0-FDB5E686CD2A}"/>
              </a:ext>
            </a:extLst>
          </p:cNvPr>
          <p:cNvSpPr/>
          <p:nvPr/>
        </p:nvSpPr>
        <p:spPr>
          <a:xfrm>
            <a:off x="3778501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711;p145">
            <a:extLst>
              <a:ext uri="{FF2B5EF4-FFF2-40B4-BE49-F238E27FC236}">
                <a16:creationId xmlns:a16="http://schemas.microsoft.com/office/drawing/2014/main" id="{284F17AB-5A52-EC28-8377-E9C5F02E3320}"/>
              </a:ext>
            </a:extLst>
          </p:cNvPr>
          <p:cNvSpPr/>
          <p:nvPr/>
        </p:nvSpPr>
        <p:spPr>
          <a:xfrm>
            <a:off x="3714815" y="2291119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712;p145">
            <a:extLst>
              <a:ext uri="{FF2B5EF4-FFF2-40B4-BE49-F238E27FC236}">
                <a16:creationId xmlns:a16="http://schemas.microsoft.com/office/drawing/2014/main" id="{7EAD7F4B-3E96-B828-57ED-0429BB9BAFED}"/>
              </a:ext>
            </a:extLst>
          </p:cNvPr>
          <p:cNvSpPr/>
          <p:nvPr/>
        </p:nvSpPr>
        <p:spPr>
          <a:xfrm>
            <a:off x="5850043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713;p145">
            <a:extLst>
              <a:ext uri="{FF2B5EF4-FFF2-40B4-BE49-F238E27FC236}">
                <a16:creationId xmlns:a16="http://schemas.microsoft.com/office/drawing/2014/main" id="{537A6229-6DF8-FE19-C8AA-5A381748F08D}"/>
              </a:ext>
            </a:extLst>
          </p:cNvPr>
          <p:cNvSpPr/>
          <p:nvPr/>
        </p:nvSpPr>
        <p:spPr>
          <a:xfrm>
            <a:off x="5850043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1714;p145">
            <a:extLst>
              <a:ext uri="{FF2B5EF4-FFF2-40B4-BE49-F238E27FC236}">
                <a16:creationId xmlns:a16="http://schemas.microsoft.com/office/drawing/2014/main" id="{31633B64-3D04-11B3-FC47-E33104D06A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4828151" y="2291119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715;p145">
            <a:extLst>
              <a:ext uri="{FF2B5EF4-FFF2-40B4-BE49-F238E27FC236}">
                <a16:creationId xmlns:a16="http://schemas.microsoft.com/office/drawing/2014/main" id="{B83BDF94-2550-CEEF-1408-D9AD8774328C}"/>
              </a:ext>
            </a:extLst>
          </p:cNvPr>
          <p:cNvSpPr/>
          <p:nvPr/>
        </p:nvSpPr>
        <p:spPr>
          <a:xfrm>
            <a:off x="5113358" y="1951969"/>
            <a:ext cx="736649" cy="69875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712;p145">
            <a:extLst>
              <a:ext uri="{FF2B5EF4-FFF2-40B4-BE49-F238E27FC236}">
                <a16:creationId xmlns:a16="http://schemas.microsoft.com/office/drawing/2014/main" id="{E7769286-5895-1EF2-24D3-E7FFCC1EE608}"/>
              </a:ext>
            </a:extLst>
          </p:cNvPr>
          <p:cNvSpPr/>
          <p:nvPr/>
        </p:nvSpPr>
        <p:spPr>
          <a:xfrm>
            <a:off x="7924982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713;p145">
            <a:extLst>
              <a:ext uri="{FF2B5EF4-FFF2-40B4-BE49-F238E27FC236}">
                <a16:creationId xmlns:a16="http://schemas.microsoft.com/office/drawing/2014/main" id="{5058F31A-AED2-707E-341D-5145E6D3C2F7}"/>
              </a:ext>
            </a:extLst>
          </p:cNvPr>
          <p:cNvSpPr/>
          <p:nvPr/>
        </p:nvSpPr>
        <p:spPr>
          <a:xfrm>
            <a:off x="7932655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716;p145">
            <a:extLst>
              <a:ext uri="{FF2B5EF4-FFF2-40B4-BE49-F238E27FC236}">
                <a16:creationId xmlns:a16="http://schemas.microsoft.com/office/drawing/2014/main" id="{4C8EC8A9-8825-6E67-317A-7F66DF7B49E3}"/>
              </a:ext>
            </a:extLst>
          </p:cNvPr>
          <p:cNvSpPr/>
          <p:nvPr/>
        </p:nvSpPr>
        <p:spPr>
          <a:xfrm>
            <a:off x="4091466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6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22641"/>
              </a:solidFill>
            </a:endParaRPr>
          </a:p>
        </p:txBody>
      </p:sp>
      <p:pic>
        <p:nvPicPr>
          <p:cNvPr id="61" name="Google Shape;1714;p145">
            <a:extLst>
              <a:ext uri="{FF2B5EF4-FFF2-40B4-BE49-F238E27FC236}">
                <a16:creationId xmlns:a16="http://schemas.microsoft.com/office/drawing/2014/main" id="{B24C6AAC-604F-A396-4581-144F465226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6892744" y="2285284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717;p145">
            <a:extLst>
              <a:ext uri="{FF2B5EF4-FFF2-40B4-BE49-F238E27FC236}">
                <a16:creationId xmlns:a16="http://schemas.microsoft.com/office/drawing/2014/main" id="{C933C95B-2EDB-F6C2-52B3-D36582C824CD}"/>
              </a:ext>
            </a:extLst>
          </p:cNvPr>
          <p:cNvSpPr/>
          <p:nvPr/>
        </p:nvSpPr>
        <p:spPr>
          <a:xfrm>
            <a:off x="616300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715;p145">
            <a:extLst>
              <a:ext uri="{FF2B5EF4-FFF2-40B4-BE49-F238E27FC236}">
                <a16:creationId xmlns:a16="http://schemas.microsoft.com/office/drawing/2014/main" id="{9E7099BF-8904-AF05-D130-FE6A79F866C7}"/>
              </a:ext>
            </a:extLst>
          </p:cNvPr>
          <p:cNvSpPr/>
          <p:nvPr/>
        </p:nvSpPr>
        <p:spPr>
          <a:xfrm>
            <a:off x="721752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717;p145">
            <a:extLst>
              <a:ext uri="{FF2B5EF4-FFF2-40B4-BE49-F238E27FC236}">
                <a16:creationId xmlns:a16="http://schemas.microsoft.com/office/drawing/2014/main" id="{10FF3098-1FB5-24E3-AB9C-C9B5B5F75999}"/>
              </a:ext>
            </a:extLst>
          </p:cNvPr>
          <p:cNvSpPr/>
          <p:nvPr/>
        </p:nvSpPr>
        <p:spPr>
          <a:xfrm>
            <a:off x="8233045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ráfico 72" descr="Piscina retangular estrutura de tópicos">
            <a:extLst>
              <a:ext uri="{FF2B5EF4-FFF2-40B4-BE49-F238E27FC236}">
                <a16:creationId xmlns:a16="http://schemas.microsoft.com/office/drawing/2014/main" id="{56B066AB-E9FC-BBCE-51BD-9FCACD5E2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4470" y="2076028"/>
            <a:ext cx="450640" cy="450640"/>
          </a:xfrm>
          <a:prstGeom prst="rect">
            <a:avLst/>
          </a:prstGeom>
        </p:spPr>
      </p:pic>
      <p:pic>
        <p:nvPicPr>
          <p:cNvPr id="74" name="Gráfico 73" descr="Raio com preenchimento sólido">
            <a:extLst>
              <a:ext uri="{FF2B5EF4-FFF2-40B4-BE49-F238E27FC236}">
                <a16:creationId xmlns:a16="http://schemas.microsoft.com/office/drawing/2014/main" id="{3FF2CFF7-ADEA-AE50-80FB-42F8FD71F9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2667" y="2116670"/>
            <a:ext cx="399010" cy="399010"/>
          </a:xfrm>
          <a:prstGeom prst="rect">
            <a:avLst/>
          </a:prstGeom>
        </p:spPr>
      </p:pic>
      <p:grpSp>
        <p:nvGrpSpPr>
          <p:cNvPr id="96" name="Agrupar 95">
            <a:extLst>
              <a:ext uri="{FF2B5EF4-FFF2-40B4-BE49-F238E27FC236}">
                <a16:creationId xmlns:a16="http://schemas.microsoft.com/office/drawing/2014/main" id="{E97210E1-0676-AFD2-EF2B-F13610448787}"/>
              </a:ext>
            </a:extLst>
          </p:cNvPr>
          <p:cNvGrpSpPr/>
          <p:nvPr/>
        </p:nvGrpSpPr>
        <p:grpSpPr>
          <a:xfrm>
            <a:off x="6346018" y="2127111"/>
            <a:ext cx="369825" cy="316345"/>
            <a:chOff x="5689599" y="1356993"/>
            <a:chExt cx="705649" cy="603605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D42C77BA-ECDF-5957-9186-03A1A1ECE5C9}"/>
                </a:ext>
              </a:extLst>
            </p:cNvPr>
            <p:cNvSpPr/>
            <p:nvPr/>
          </p:nvSpPr>
          <p:spPr>
            <a:xfrm>
              <a:off x="5689599" y="1356993"/>
              <a:ext cx="701369" cy="60360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4F452F52-5AB8-47FB-0425-D22EDBE48DA8}"/>
                </a:ext>
              </a:extLst>
            </p:cNvPr>
            <p:cNvCxnSpPr>
              <a:cxnSpLocks/>
            </p:cNvCxnSpPr>
            <p:nvPr/>
          </p:nvCxnSpPr>
          <p:spPr>
            <a:xfrm>
              <a:off x="581787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99EFB24A-91A4-B35F-827F-11F7F2FAEB58}"/>
                </a:ext>
              </a:extLst>
            </p:cNvPr>
            <p:cNvCxnSpPr>
              <a:cxnSpLocks/>
            </p:cNvCxnSpPr>
            <p:nvPr/>
          </p:nvCxnSpPr>
          <p:spPr>
            <a:xfrm>
              <a:off x="5931217" y="1359939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4C220CE2-35D4-C2C2-DE30-F53299E7A7B9}"/>
                </a:ext>
              </a:extLst>
            </p:cNvPr>
            <p:cNvCxnSpPr>
              <a:cxnSpLocks/>
            </p:cNvCxnSpPr>
            <p:nvPr/>
          </p:nvCxnSpPr>
          <p:spPr>
            <a:xfrm>
              <a:off x="6044564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3565C65E-5A9A-A408-C4D3-F0A1C51DAD98}"/>
                </a:ext>
              </a:extLst>
            </p:cNvPr>
            <p:cNvCxnSpPr>
              <a:cxnSpLocks/>
            </p:cNvCxnSpPr>
            <p:nvPr/>
          </p:nvCxnSpPr>
          <p:spPr>
            <a:xfrm>
              <a:off x="627126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A3D1CB87-23C0-C984-AA17-70EB6371AEF7}"/>
                </a:ext>
              </a:extLst>
            </p:cNvPr>
            <p:cNvCxnSpPr>
              <a:cxnSpLocks/>
            </p:cNvCxnSpPr>
            <p:nvPr/>
          </p:nvCxnSpPr>
          <p:spPr>
            <a:xfrm>
              <a:off x="6157911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6457853E-7851-07E4-67FB-E5821A6F93A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47256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59F1FC8C-BCAA-4AEB-0C9C-A17DA6B058AA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570157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DD82DB40-6C15-D224-FAF9-A68313BA994B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667749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49F2C2F2-77E4-1A27-FA7D-CB147C8401A6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765341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B374A982-EF6E-B7F4-6951-9F1640D4270E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86293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Gráfico 97" descr="Braço musculoso estrutura de tópicos">
            <a:extLst>
              <a:ext uri="{FF2B5EF4-FFF2-40B4-BE49-F238E27FC236}">
                <a16:creationId xmlns:a16="http://schemas.microsoft.com/office/drawing/2014/main" id="{40416205-CC37-009A-5034-F9BC839F9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2822" y="2063191"/>
            <a:ext cx="444186" cy="444186"/>
          </a:xfrm>
          <a:prstGeom prst="rect">
            <a:avLst/>
          </a:prstGeom>
        </p:spPr>
      </p:pic>
      <p:pic>
        <p:nvPicPr>
          <p:cNvPr id="100" name="Gráfico 99" descr="Distribuição normal com preenchimento sólido">
            <a:extLst>
              <a:ext uri="{FF2B5EF4-FFF2-40B4-BE49-F238E27FC236}">
                <a16:creationId xmlns:a16="http://schemas.microsoft.com/office/drawing/2014/main" id="{DD38667C-815D-9FB0-6519-5C19D8AD9A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2854" y="2034990"/>
            <a:ext cx="500588" cy="500588"/>
          </a:xfrm>
          <a:prstGeom prst="rect">
            <a:avLst/>
          </a:prstGeom>
        </p:spPr>
      </p:pic>
      <p:sp>
        <p:nvSpPr>
          <p:cNvPr id="101" name="Google Shape;1567;p141">
            <a:extLst>
              <a:ext uri="{FF2B5EF4-FFF2-40B4-BE49-F238E27FC236}">
                <a16:creationId xmlns:a16="http://schemas.microsoft.com/office/drawing/2014/main" id="{D7D62AFB-7FB5-CAC2-902D-8E6E0637D487}"/>
              </a:ext>
            </a:extLst>
          </p:cNvPr>
          <p:cNvSpPr txBox="1"/>
          <p:nvPr/>
        </p:nvSpPr>
        <p:spPr>
          <a:xfrm>
            <a:off x="3632285" y="2610522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Geométrico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" name="Google Shape;1567;p141">
            <a:extLst>
              <a:ext uri="{FF2B5EF4-FFF2-40B4-BE49-F238E27FC236}">
                <a16:creationId xmlns:a16="http://schemas.microsoft.com/office/drawing/2014/main" id="{46827DCD-6C6D-71E2-61D9-B1350AC6E087}"/>
              </a:ext>
            </a:extLst>
          </p:cNvPr>
          <p:cNvSpPr txBox="1"/>
          <p:nvPr/>
        </p:nvSpPr>
        <p:spPr>
          <a:xfrm>
            <a:off x="46498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ELÉTRICO</a:t>
            </a:r>
            <a:endParaRPr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" name="Google Shape;1567;p141">
            <a:extLst>
              <a:ext uri="{FF2B5EF4-FFF2-40B4-BE49-F238E27FC236}">
                <a16:creationId xmlns:a16="http://schemas.microsoft.com/office/drawing/2014/main" id="{FBA0775D-8E8D-B968-1D51-2BC60600C768}"/>
              </a:ext>
            </a:extLst>
          </p:cNvPr>
          <p:cNvSpPr txBox="1"/>
          <p:nvPr/>
        </p:nvSpPr>
        <p:spPr>
          <a:xfrm>
            <a:off x="5420022" y="2618254"/>
            <a:ext cx="2231537" cy="38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MALHA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" name="Google Shape;1567;p141">
            <a:extLst>
              <a:ext uri="{FF2B5EF4-FFF2-40B4-BE49-F238E27FC236}">
                <a16:creationId xmlns:a16="http://schemas.microsoft.com/office/drawing/2014/main" id="{0C8CB6C5-B569-5746-7DAA-78D5999369BD}"/>
              </a:ext>
            </a:extLst>
          </p:cNvPr>
          <p:cNvSpPr txBox="1"/>
          <p:nvPr/>
        </p:nvSpPr>
        <p:spPr>
          <a:xfrm>
            <a:off x="67534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FORÇA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" name="Google Shape;1567;p141">
            <a:extLst>
              <a:ext uri="{FF2B5EF4-FFF2-40B4-BE49-F238E27FC236}">
                <a16:creationId xmlns:a16="http://schemas.microsoft.com/office/drawing/2014/main" id="{09E1F2F6-4A48-0420-3209-37795F935B04}"/>
              </a:ext>
            </a:extLst>
          </p:cNvPr>
          <p:cNvSpPr txBox="1"/>
          <p:nvPr/>
        </p:nvSpPr>
        <p:spPr>
          <a:xfrm>
            <a:off x="7769894" y="2593567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ANÁLISE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1567;p141">
            <a:extLst>
              <a:ext uri="{FF2B5EF4-FFF2-40B4-BE49-F238E27FC236}">
                <a16:creationId xmlns:a16="http://schemas.microsoft.com/office/drawing/2014/main" id="{2F2C90A5-4537-8DFD-70CD-F6A02C2B2B40}"/>
              </a:ext>
            </a:extLst>
          </p:cNvPr>
          <p:cNvSpPr txBox="1"/>
          <p:nvPr/>
        </p:nvSpPr>
        <p:spPr>
          <a:xfrm>
            <a:off x="2452986" y="3426619"/>
            <a:ext cx="508573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Tipo de Conexão entre os pares de patches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1567;p141">
            <a:extLst>
              <a:ext uri="{FF2B5EF4-FFF2-40B4-BE49-F238E27FC236}">
                <a16:creationId xmlns:a16="http://schemas.microsoft.com/office/drawing/2014/main" id="{5D2E4EFB-FB57-6EF6-AA62-1998CAFEF48D}"/>
              </a:ext>
            </a:extLst>
          </p:cNvPr>
          <p:cNvSpPr txBox="1"/>
          <p:nvPr/>
        </p:nvSpPr>
        <p:spPr>
          <a:xfrm>
            <a:off x="2452986" y="4027009"/>
            <a:ext cx="430045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Valores de resistência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6" name="Google Shape;1567;p141">
            <a:extLst>
              <a:ext uri="{FF2B5EF4-FFF2-40B4-BE49-F238E27FC236}">
                <a16:creationId xmlns:a16="http://schemas.microsoft.com/office/drawing/2014/main" id="{A0D9425A-C0DB-C613-ECB3-83E10BF50D15}"/>
              </a:ext>
            </a:extLst>
          </p:cNvPr>
          <p:cNvSpPr txBox="1"/>
          <p:nvPr/>
        </p:nvSpPr>
        <p:spPr>
          <a:xfrm>
            <a:off x="2452986" y="4627399"/>
            <a:ext cx="430045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Valores de Indutância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" name="Google Shape;1567;p141">
            <a:extLst>
              <a:ext uri="{FF2B5EF4-FFF2-40B4-BE49-F238E27FC236}">
                <a16:creationId xmlns:a16="http://schemas.microsoft.com/office/drawing/2014/main" id="{BFFB1C57-B886-B7F4-E237-6988FE9773B7}"/>
              </a:ext>
            </a:extLst>
          </p:cNvPr>
          <p:cNvSpPr txBox="1"/>
          <p:nvPr/>
        </p:nvSpPr>
        <p:spPr>
          <a:xfrm>
            <a:off x="2452986" y="5227790"/>
            <a:ext cx="4896967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Informação sobre sinal da carga modal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6A8CC705-6203-D00C-A367-CCA42597EE86}"/>
              </a:ext>
            </a:extLst>
          </p:cNvPr>
          <p:cNvSpPr/>
          <p:nvPr/>
        </p:nvSpPr>
        <p:spPr>
          <a:xfrm>
            <a:off x="7324251" y="3603410"/>
            <a:ext cx="38085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F4C48DE4-4C5F-A891-19A2-4DDF96A5E7B3}"/>
              </a:ext>
            </a:extLst>
          </p:cNvPr>
          <p:cNvSpPr/>
          <p:nvPr/>
        </p:nvSpPr>
        <p:spPr>
          <a:xfrm>
            <a:off x="7659391" y="3333258"/>
            <a:ext cx="66761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B925E7E3-461E-E024-64CD-04C0872167AB}"/>
              </a:ext>
            </a:extLst>
          </p:cNvPr>
          <p:cNvSpPr/>
          <p:nvPr/>
        </p:nvSpPr>
        <p:spPr>
          <a:xfrm>
            <a:off x="7659391" y="3873562"/>
            <a:ext cx="667618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53D47D07-C646-FBCC-7053-1637E4587E2A}"/>
              </a:ext>
            </a:extLst>
          </p:cNvPr>
          <p:cNvSpPr/>
          <p:nvPr/>
        </p:nvSpPr>
        <p:spPr>
          <a:xfrm>
            <a:off x="7659391" y="3332887"/>
            <a:ext cx="45719" cy="5863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Google Shape;1567;p141">
            <a:extLst>
              <a:ext uri="{FF2B5EF4-FFF2-40B4-BE49-F238E27FC236}">
                <a16:creationId xmlns:a16="http://schemas.microsoft.com/office/drawing/2014/main" id="{B66C81E5-BBA2-F236-98A7-0D8391E48F10}"/>
              </a:ext>
            </a:extLst>
          </p:cNvPr>
          <p:cNvSpPr txBox="1"/>
          <p:nvPr/>
        </p:nvSpPr>
        <p:spPr>
          <a:xfrm>
            <a:off x="8100533" y="3140673"/>
            <a:ext cx="2134875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Single shunt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0" name="Google Shape;1567;p141">
            <a:extLst>
              <a:ext uri="{FF2B5EF4-FFF2-40B4-BE49-F238E27FC236}">
                <a16:creationId xmlns:a16="http://schemas.microsoft.com/office/drawing/2014/main" id="{9EF283EF-FFDB-A5B8-58C0-BEC61998DD34}"/>
              </a:ext>
            </a:extLst>
          </p:cNvPr>
          <p:cNvSpPr txBox="1"/>
          <p:nvPr/>
        </p:nvSpPr>
        <p:spPr>
          <a:xfrm>
            <a:off x="8104957" y="3684587"/>
            <a:ext cx="1976469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Multi shunt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2060C4C7-FC86-AB50-E7C4-9A185256648B}"/>
              </a:ext>
            </a:extLst>
          </p:cNvPr>
          <p:cNvSpPr/>
          <p:nvPr/>
        </p:nvSpPr>
        <p:spPr>
          <a:xfrm>
            <a:off x="7022227" y="5399193"/>
            <a:ext cx="38085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2B7FF9C9-D0A1-EBD0-5AFD-3B365EBD8258}"/>
              </a:ext>
            </a:extLst>
          </p:cNvPr>
          <p:cNvSpPr/>
          <p:nvPr/>
        </p:nvSpPr>
        <p:spPr>
          <a:xfrm>
            <a:off x="7392512" y="5012911"/>
            <a:ext cx="3260534" cy="8060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Google Shape;1567;p141">
            <a:extLst>
              <a:ext uri="{FF2B5EF4-FFF2-40B4-BE49-F238E27FC236}">
                <a16:creationId xmlns:a16="http://schemas.microsoft.com/office/drawing/2014/main" id="{87BE5599-6566-3B7D-7278-B87B927173A9}"/>
              </a:ext>
            </a:extLst>
          </p:cNvPr>
          <p:cNvSpPr txBox="1"/>
          <p:nvPr/>
        </p:nvSpPr>
        <p:spPr>
          <a:xfrm>
            <a:off x="7444016" y="5227790"/>
            <a:ext cx="317073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Importante para o caso de single shunt</a:t>
            </a:r>
            <a:endParaRPr sz="2000" dirty="0">
              <a:solidFill>
                <a:srgbClr val="FF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E4FA775-CEB9-622B-FFAF-C7CFE7B48BB3}"/>
              </a:ext>
            </a:extLst>
          </p:cNvPr>
          <p:cNvSpPr/>
          <p:nvPr/>
        </p:nvSpPr>
        <p:spPr>
          <a:xfrm>
            <a:off x="5408023" y="4189657"/>
            <a:ext cx="38085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34226002-18D3-94BD-41DF-6B8A52B0BFC5}"/>
              </a:ext>
            </a:extLst>
          </p:cNvPr>
          <p:cNvSpPr/>
          <p:nvPr/>
        </p:nvSpPr>
        <p:spPr>
          <a:xfrm>
            <a:off x="5408022" y="4803600"/>
            <a:ext cx="38085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5EAE9EF-BF2E-9FEE-DA6C-1836606BC8F6}"/>
              </a:ext>
            </a:extLst>
          </p:cNvPr>
          <p:cNvSpPr/>
          <p:nvPr/>
        </p:nvSpPr>
        <p:spPr>
          <a:xfrm>
            <a:off x="5789361" y="3998578"/>
            <a:ext cx="430114" cy="4301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Montserrat Black" pitchFamily="2" charset="0"/>
              </a:rPr>
              <a:t>?</a:t>
            </a:r>
            <a:endParaRPr lang="en-US" dirty="0">
              <a:solidFill>
                <a:srgbClr val="FF0000"/>
              </a:solidFill>
              <a:latin typeface="Montserrat Black" pitchFamily="2" charset="0"/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700B74FE-BBD9-0E3A-C02B-CDB92E9BF760}"/>
              </a:ext>
            </a:extLst>
          </p:cNvPr>
          <p:cNvSpPr/>
          <p:nvPr/>
        </p:nvSpPr>
        <p:spPr>
          <a:xfrm>
            <a:off x="5786915" y="4611402"/>
            <a:ext cx="430114" cy="4301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FF0000"/>
                </a:solidFill>
                <a:latin typeface="Montserrat Black" pitchFamily="2" charset="0"/>
              </a:rPr>
              <a:t>?</a:t>
            </a:r>
            <a:endParaRPr lang="en-US" dirty="0">
              <a:solidFill>
                <a:srgbClr val="FF0000"/>
              </a:solidFill>
              <a:latin typeface="Montserrat Black" pitchFamily="2" charset="0"/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1564F535-0978-3B23-9CC6-8E89A6D6A9D9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160528B-8644-6BB0-BAB6-6DF7C78FF7C3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193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0FA8B-AA15-C3D6-E639-A2322B843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 descr="Forma&#10;&#10;O conteúdo gerado por IA pode estar incorreto.">
            <a:extLst>
              <a:ext uri="{FF2B5EF4-FFF2-40B4-BE49-F238E27FC236}">
                <a16:creationId xmlns:a16="http://schemas.microsoft.com/office/drawing/2014/main" id="{DE08C9DE-BEF6-76B2-8E49-39EE30BB0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3CF75A1-0313-B8AA-CEB8-928E6D897666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FDC5883-3964-CED9-A2B3-4252FEBF5F44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7E51941-6000-C7B8-399E-03174C824964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D61A76B-1BE1-03A1-142A-4EAD0E72FDE7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C075E68-24E2-05B5-2DC6-DB70D7581FEF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F3481C4-3CA7-C7D3-EF72-B5F15219813A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F394C77-F75E-933B-E9A4-FD015B2BFDB8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CAC4955C-AF4A-6754-A447-F234A864C291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C240638E-9FE2-A9E5-98B2-3AFF2370F5AA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A5025B4E-509F-9006-CB46-FE3031B4F6E1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40AD32E3-FA7C-A97E-9FA9-8BA0B63D69BF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7AEAE5B6-FD47-CA41-0EB2-BF64F3DB4808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B53C24CB-E71A-1DE6-93CA-FFF3A27DB4ED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12F635C-93B6-95BC-BCD7-B187153F7DAA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60E71E9-AF1D-9E07-E7D0-D51783F550B8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A8ACABF8-7502-EE0E-6083-AA582D6FE7B8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FCB243A-3204-E6D3-3D7C-FB26844E3681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78C06D3-CE7B-EE4A-1DD8-AB6DD079B092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496F86A7-8500-AA4C-ACE4-DE0B20A348D2}"/>
              </a:ext>
            </a:extLst>
          </p:cNvPr>
          <p:cNvSpPr/>
          <p:nvPr/>
        </p:nvSpPr>
        <p:spPr>
          <a:xfrm>
            <a:off x="1897626" y="2767125"/>
            <a:ext cx="9399639" cy="2257160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3FEFC18-B37A-1446-1EEE-7A918F2ABD85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9F26E70-415B-21F0-BC3F-19FC90CC70D6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023E2DDA-D61D-045D-28E4-76A2A99F495E}"/>
              </a:ext>
            </a:extLst>
          </p:cNvPr>
          <p:cNvSpPr/>
          <p:nvPr/>
        </p:nvSpPr>
        <p:spPr>
          <a:xfrm>
            <a:off x="1897626" y="4989855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4D6C27E-01B5-7014-86BA-E9994B9CB2E5}"/>
              </a:ext>
            </a:extLst>
          </p:cNvPr>
          <p:cNvSpPr txBox="1"/>
          <p:nvPr/>
        </p:nvSpPr>
        <p:spPr>
          <a:xfrm>
            <a:off x="8491882" y="50830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0D20E24-35C8-67C2-67CC-4D34F4ADC37E}"/>
              </a:ext>
            </a:extLst>
          </p:cNvPr>
          <p:cNvSpPr txBox="1"/>
          <p:nvPr/>
        </p:nvSpPr>
        <p:spPr>
          <a:xfrm>
            <a:off x="2053986" y="5083070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0EA4F0B5-5A02-E753-500C-D0A14EAFD757}"/>
              </a:ext>
            </a:extLst>
          </p:cNvPr>
          <p:cNvSpPr/>
          <p:nvPr/>
        </p:nvSpPr>
        <p:spPr>
          <a:xfrm>
            <a:off x="1897626" y="5471594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5979BE8-5183-813D-F765-35817F3EF245}"/>
              </a:ext>
            </a:extLst>
          </p:cNvPr>
          <p:cNvSpPr txBox="1"/>
          <p:nvPr/>
        </p:nvSpPr>
        <p:spPr>
          <a:xfrm>
            <a:off x="8491882" y="55648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30F654-A802-12DA-E8B5-40FF441DFB19}"/>
              </a:ext>
            </a:extLst>
          </p:cNvPr>
          <p:cNvSpPr txBox="1"/>
          <p:nvPr/>
        </p:nvSpPr>
        <p:spPr>
          <a:xfrm>
            <a:off x="2053986" y="5635929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04CE8D7-87D0-2433-1D6A-78F279EED0A1}"/>
              </a:ext>
            </a:extLst>
          </p:cNvPr>
          <p:cNvSpPr/>
          <p:nvPr/>
        </p:nvSpPr>
        <p:spPr>
          <a:xfrm>
            <a:off x="1999837" y="1506719"/>
            <a:ext cx="9180845" cy="48239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1709;p145">
            <a:extLst>
              <a:ext uri="{FF2B5EF4-FFF2-40B4-BE49-F238E27FC236}">
                <a16:creationId xmlns:a16="http://schemas.microsoft.com/office/drawing/2014/main" id="{E15C29B6-0C98-FD0E-2733-EE01F334DCC9}"/>
              </a:ext>
            </a:extLst>
          </p:cNvPr>
          <p:cNvSpPr/>
          <p:nvPr/>
        </p:nvSpPr>
        <p:spPr>
          <a:xfrm>
            <a:off x="4795885" y="3429000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710;p145">
            <a:extLst>
              <a:ext uri="{FF2B5EF4-FFF2-40B4-BE49-F238E27FC236}">
                <a16:creationId xmlns:a16="http://schemas.microsoft.com/office/drawing/2014/main" id="{0691E63F-0463-60D1-0615-BFBE91A51669}"/>
              </a:ext>
            </a:extLst>
          </p:cNvPr>
          <p:cNvSpPr/>
          <p:nvPr/>
        </p:nvSpPr>
        <p:spPr>
          <a:xfrm>
            <a:off x="3778501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711;p145">
            <a:extLst>
              <a:ext uri="{FF2B5EF4-FFF2-40B4-BE49-F238E27FC236}">
                <a16:creationId xmlns:a16="http://schemas.microsoft.com/office/drawing/2014/main" id="{3820CD4D-0A0C-BFA3-A5C0-6FEE6EFFDF29}"/>
              </a:ext>
            </a:extLst>
          </p:cNvPr>
          <p:cNvSpPr/>
          <p:nvPr/>
        </p:nvSpPr>
        <p:spPr>
          <a:xfrm>
            <a:off x="3714815" y="2291119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712;p145">
            <a:extLst>
              <a:ext uri="{FF2B5EF4-FFF2-40B4-BE49-F238E27FC236}">
                <a16:creationId xmlns:a16="http://schemas.microsoft.com/office/drawing/2014/main" id="{3E060B26-F0B9-DD5E-D5CE-E0B283527A50}"/>
              </a:ext>
            </a:extLst>
          </p:cNvPr>
          <p:cNvSpPr/>
          <p:nvPr/>
        </p:nvSpPr>
        <p:spPr>
          <a:xfrm>
            <a:off x="5850043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713;p145">
            <a:extLst>
              <a:ext uri="{FF2B5EF4-FFF2-40B4-BE49-F238E27FC236}">
                <a16:creationId xmlns:a16="http://schemas.microsoft.com/office/drawing/2014/main" id="{9B0B26FE-FB78-7BD4-D4C9-C5B82EDBB20D}"/>
              </a:ext>
            </a:extLst>
          </p:cNvPr>
          <p:cNvSpPr/>
          <p:nvPr/>
        </p:nvSpPr>
        <p:spPr>
          <a:xfrm>
            <a:off x="5850043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1714;p145">
            <a:extLst>
              <a:ext uri="{FF2B5EF4-FFF2-40B4-BE49-F238E27FC236}">
                <a16:creationId xmlns:a16="http://schemas.microsoft.com/office/drawing/2014/main" id="{E2E94482-4E2E-1A91-FCF4-469A303849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4828151" y="2291119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715;p145">
            <a:extLst>
              <a:ext uri="{FF2B5EF4-FFF2-40B4-BE49-F238E27FC236}">
                <a16:creationId xmlns:a16="http://schemas.microsoft.com/office/drawing/2014/main" id="{E0496B8C-C33F-8B39-7FE3-C67BF482AD2A}"/>
              </a:ext>
            </a:extLst>
          </p:cNvPr>
          <p:cNvSpPr/>
          <p:nvPr/>
        </p:nvSpPr>
        <p:spPr>
          <a:xfrm>
            <a:off x="5113358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712;p145">
            <a:extLst>
              <a:ext uri="{FF2B5EF4-FFF2-40B4-BE49-F238E27FC236}">
                <a16:creationId xmlns:a16="http://schemas.microsoft.com/office/drawing/2014/main" id="{CE16278C-38B2-DC82-0A77-CAA17FABF2F5}"/>
              </a:ext>
            </a:extLst>
          </p:cNvPr>
          <p:cNvSpPr/>
          <p:nvPr/>
        </p:nvSpPr>
        <p:spPr>
          <a:xfrm>
            <a:off x="7924982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713;p145">
            <a:extLst>
              <a:ext uri="{FF2B5EF4-FFF2-40B4-BE49-F238E27FC236}">
                <a16:creationId xmlns:a16="http://schemas.microsoft.com/office/drawing/2014/main" id="{2429EBD4-18C1-55FC-3D55-9AC5E9EFBAD9}"/>
              </a:ext>
            </a:extLst>
          </p:cNvPr>
          <p:cNvSpPr/>
          <p:nvPr/>
        </p:nvSpPr>
        <p:spPr>
          <a:xfrm>
            <a:off x="7932655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716;p145">
            <a:extLst>
              <a:ext uri="{FF2B5EF4-FFF2-40B4-BE49-F238E27FC236}">
                <a16:creationId xmlns:a16="http://schemas.microsoft.com/office/drawing/2014/main" id="{99AAABD6-183F-2D80-212A-1634FF6F4BB4}"/>
              </a:ext>
            </a:extLst>
          </p:cNvPr>
          <p:cNvSpPr/>
          <p:nvPr/>
        </p:nvSpPr>
        <p:spPr>
          <a:xfrm>
            <a:off x="4091466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6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22641"/>
              </a:solidFill>
            </a:endParaRPr>
          </a:p>
        </p:txBody>
      </p:sp>
      <p:pic>
        <p:nvPicPr>
          <p:cNvPr id="61" name="Google Shape;1714;p145">
            <a:extLst>
              <a:ext uri="{FF2B5EF4-FFF2-40B4-BE49-F238E27FC236}">
                <a16:creationId xmlns:a16="http://schemas.microsoft.com/office/drawing/2014/main" id="{99341D58-AFD7-5576-BDAC-706342D23F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6892744" y="2285284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717;p145">
            <a:extLst>
              <a:ext uri="{FF2B5EF4-FFF2-40B4-BE49-F238E27FC236}">
                <a16:creationId xmlns:a16="http://schemas.microsoft.com/office/drawing/2014/main" id="{D0F54E0A-CA9C-FB3A-B57E-DB0F2B9BA663}"/>
              </a:ext>
            </a:extLst>
          </p:cNvPr>
          <p:cNvSpPr/>
          <p:nvPr/>
        </p:nvSpPr>
        <p:spPr>
          <a:xfrm>
            <a:off x="6163009" y="1951969"/>
            <a:ext cx="736649" cy="69875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715;p145">
            <a:extLst>
              <a:ext uri="{FF2B5EF4-FFF2-40B4-BE49-F238E27FC236}">
                <a16:creationId xmlns:a16="http://schemas.microsoft.com/office/drawing/2014/main" id="{11759177-A1B1-F58E-D39A-7F464B647525}"/>
              </a:ext>
            </a:extLst>
          </p:cNvPr>
          <p:cNvSpPr/>
          <p:nvPr/>
        </p:nvSpPr>
        <p:spPr>
          <a:xfrm>
            <a:off x="721752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717;p145">
            <a:extLst>
              <a:ext uri="{FF2B5EF4-FFF2-40B4-BE49-F238E27FC236}">
                <a16:creationId xmlns:a16="http://schemas.microsoft.com/office/drawing/2014/main" id="{AE7F8398-FABA-9A06-06B5-1573FD405578}"/>
              </a:ext>
            </a:extLst>
          </p:cNvPr>
          <p:cNvSpPr/>
          <p:nvPr/>
        </p:nvSpPr>
        <p:spPr>
          <a:xfrm>
            <a:off x="8233045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ráfico 72" descr="Piscina retangular estrutura de tópicos">
            <a:extLst>
              <a:ext uri="{FF2B5EF4-FFF2-40B4-BE49-F238E27FC236}">
                <a16:creationId xmlns:a16="http://schemas.microsoft.com/office/drawing/2014/main" id="{808D848D-F1B0-0702-949E-57C6DD76C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4470" y="2076028"/>
            <a:ext cx="450640" cy="450640"/>
          </a:xfrm>
          <a:prstGeom prst="rect">
            <a:avLst/>
          </a:prstGeom>
        </p:spPr>
      </p:pic>
      <p:pic>
        <p:nvPicPr>
          <p:cNvPr id="74" name="Gráfico 73" descr="Raio com preenchimento sólido">
            <a:extLst>
              <a:ext uri="{FF2B5EF4-FFF2-40B4-BE49-F238E27FC236}">
                <a16:creationId xmlns:a16="http://schemas.microsoft.com/office/drawing/2014/main" id="{DD22AA80-1896-A4B6-5D78-CC991165ED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2667" y="2116670"/>
            <a:ext cx="399010" cy="399010"/>
          </a:xfrm>
          <a:prstGeom prst="rect">
            <a:avLst/>
          </a:prstGeom>
        </p:spPr>
      </p:pic>
      <p:grpSp>
        <p:nvGrpSpPr>
          <p:cNvPr id="96" name="Agrupar 95">
            <a:extLst>
              <a:ext uri="{FF2B5EF4-FFF2-40B4-BE49-F238E27FC236}">
                <a16:creationId xmlns:a16="http://schemas.microsoft.com/office/drawing/2014/main" id="{2BD6E3D0-5E7A-D28E-980E-3900EB42678D}"/>
              </a:ext>
            </a:extLst>
          </p:cNvPr>
          <p:cNvGrpSpPr/>
          <p:nvPr/>
        </p:nvGrpSpPr>
        <p:grpSpPr>
          <a:xfrm>
            <a:off x="6346018" y="2127111"/>
            <a:ext cx="369825" cy="316345"/>
            <a:chOff x="5689599" y="1356993"/>
            <a:chExt cx="705649" cy="603605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AF4CAB10-EE6C-9354-3897-A5BE212B877C}"/>
                </a:ext>
              </a:extLst>
            </p:cNvPr>
            <p:cNvSpPr/>
            <p:nvPr/>
          </p:nvSpPr>
          <p:spPr>
            <a:xfrm>
              <a:off x="5689599" y="1356993"/>
              <a:ext cx="701369" cy="60360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2B0A9DC3-6FDF-5F3C-FB81-B6048DE12E73}"/>
                </a:ext>
              </a:extLst>
            </p:cNvPr>
            <p:cNvCxnSpPr>
              <a:cxnSpLocks/>
            </p:cNvCxnSpPr>
            <p:nvPr/>
          </p:nvCxnSpPr>
          <p:spPr>
            <a:xfrm>
              <a:off x="581787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DBDCDAFD-E12D-48B6-E36F-1D0F31DF15E2}"/>
                </a:ext>
              </a:extLst>
            </p:cNvPr>
            <p:cNvCxnSpPr>
              <a:cxnSpLocks/>
            </p:cNvCxnSpPr>
            <p:nvPr/>
          </p:nvCxnSpPr>
          <p:spPr>
            <a:xfrm>
              <a:off x="5931217" y="1359939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6A8502D0-9E10-0FFF-5642-2AAD8375A976}"/>
                </a:ext>
              </a:extLst>
            </p:cNvPr>
            <p:cNvCxnSpPr>
              <a:cxnSpLocks/>
            </p:cNvCxnSpPr>
            <p:nvPr/>
          </p:nvCxnSpPr>
          <p:spPr>
            <a:xfrm>
              <a:off x="6044564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B53EF232-4C00-AD77-7972-785A2B6A7CBC}"/>
                </a:ext>
              </a:extLst>
            </p:cNvPr>
            <p:cNvCxnSpPr>
              <a:cxnSpLocks/>
            </p:cNvCxnSpPr>
            <p:nvPr/>
          </p:nvCxnSpPr>
          <p:spPr>
            <a:xfrm>
              <a:off x="627126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8B32028C-507A-568E-0107-7E927A305E13}"/>
                </a:ext>
              </a:extLst>
            </p:cNvPr>
            <p:cNvCxnSpPr>
              <a:cxnSpLocks/>
            </p:cNvCxnSpPr>
            <p:nvPr/>
          </p:nvCxnSpPr>
          <p:spPr>
            <a:xfrm>
              <a:off x="6157911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1B9F8B9F-D2A5-72DE-24AF-E7B8581EB52A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47256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CDA7698E-E296-0DE6-3314-1FAC5ED010B1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570157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A1B26F1C-73B3-390C-59D0-B71A7BA49821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667749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FE2B090F-4A5F-C772-DD2F-ED540C97F92A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765341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C2C88F29-30E5-D4BE-7F35-0D121544A3A8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86293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Gráfico 97" descr="Braço musculoso estrutura de tópicos">
            <a:extLst>
              <a:ext uri="{FF2B5EF4-FFF2-40B4-BE49-F238E27FC236}">
                <a16:creationId xmlns:a16="http://schemas.microsoft.com/office/drawing/2014/main" id="{81D738D6-984D-DED9-BA90-3C41F1AB7D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2822" y="2063191"/>
            <a:ext cx="444186" cy="444186"/>
          </a:xfrm>
          <a:prstGeom prst="rect">
            <a:avLst/>
          </a:prstGeom>
        </p:spPr>
      </p:pic>
      <p:pic>
        <p:nvPicPr>
          <p:cNvPr id="100" name="Gráfico 99" descr="Distribuição normal com preenchimento sólido">
            <a:extLst>
              <a:ext uri="{FF2B5EF4-FFF2-40B4-BE49-F238E27FC236}">
                <a16:creationId xmlns:a16="http://schemas.microsoft.com/office/drawing/2014/main" id="{F058EB1B-E42A-FD68-35C3-E2A1835A43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2854" y="2034990"/>
            <a:ext cx="500588" cy="500588"/>
          </a:xfrm>
          <a:prstGeom prst="rect">
            <a:avLst/>
          </a:prstGeom>
        </p:spPr>
      </p:pic>
      <p:sp>
        <p:nvSpPr>
          <p:cNvPr id="101" name="Google Shape;1567;p141">
            <a:extLst>
              <a:ext uri="{FF2B5EF4-FFF2-40B4-BE49-F238E27FC236}">
                <a16:creationId xmlns:a16="http://schemas.microsoft.com/office/drawing/2014/main" id="{BB25E7FC-7F58-3676-1A84-5EE50D24D593}"/>
              </a:ext>
            </a:extLst>
          </p:cNvPr>
          <p:cNvSpPr txBox="1"/>
          <p:nvPr/>
        </p:nvSpPr>
        <p:spPr>
          <a:xfrm>
            <a:off x="3632285" y="2610522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Geométrico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" name="Google Shape;1567;p141">
            <a:extLst>
              <a:ext uri="{FF2B5EF4-FFF2-40B4-BE49-F238E27FC236}">
                <a16:creationId xmlns:a16="http://schemas.microsoft.com/office/drawing/2014/main" id="{42AC962A-16A1-3ADA-FC53-4FB15A4C9240}"/>
              </a:ext>
            </a:extLst>
          </p:cNvPr>
          <p:cNvSpPr txBox="1"/>
          <p:nvPr/>
        </p:nvSpPr>
        <p:spPr>
          <a:xfrm>
            <a:off x="46498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ELÉTRICO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" name="Google Shape;1567;p141">
            <a:extLst>
              <a:ext uri="{FF2B5EF4-FFF2-40B4-BE49-F238E27FC236}">
                <a16:creationId xmlns:a16="http://schemas.microsoft.com/office/drawing/2014/main" id="{04B2FFC4-3E28-8B6C-A624-6499FE81BF78}"/>
              </a:ext>
            </a:extLst>
          </p:cNvPr>
          <p:cNvSpPr txBox="1"/>
          <p:nvPr/>
        </p:nvSpPr>
        <p:spPr>
          <a:xfrm>
            <a:off x="5420022" y="2618254"/>
            <a:ext cx="2231537" cy="38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MALHA</a:t>
            </a:r>
            <a:endParaRPr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" name="Google Shape;1567;p141">
            <a:extLst>
              <a:ext uri="{FF2B5EF4-FFF2-40B4-BE49-F238E27FC236}">
                <a16:creationId xmlns:a16="http://schemas.microsoft.com/office/drawing/2014/main" id="{077AC0D3-DE15-ADBB-2E3D-BFCEBEC91BD7}"/>
              </a:ext>
            </a:extLst>
          </p:cNvPr>
          <p:cNvSpPr txBox="1"/>
          <p:nvPr/>
        </p:nvSpPr>
        <p:spPr>
          <a:xfrm>
            <a:off x="67534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FORÇA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" name="Google Shape;1567;p141">
            <a:extLst>
              <a:ext uri="{FF2B5EF4-FFF2-40B4-BE49-F238E27FC236}">
                <a16:creationId xmlns:a16="http://schemas.microsoft.com/office/drawing/2014/main" id="{09373535-E390-CA50-EA18-5B8BF5D9A6E8}"/>
              </a:ext>
            </a:extLst>
          </p:cNvPr>
          <p:cNvSpPr txBox="1"/>
          <p:nvPr/>
        </p:nvSpPr>
        <p:spPr>
          <a:xfrm>
            <a:off x="7769894" y="2593567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ANÁLISE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" name="Google Shape;1567;p141">
            <a:extLst>
              <a:ext uri="{FF2B5EF4-FFF2-40B4-BE49-F238E27FC236}">
                <a16:creationId xmlns:a16="http://schemas.microsoft.com/office/drawing/2014/main" id="{C42FBAB8-C1AF-E56C-D663-B326FC7E14CA}"/>
              </a:ext>
            </a:extLst>
          </p:cNvPr>
          <p:cNvSpPr txBox="1"/>
          <p:nvPr/>
        </p:nvSpPr>
        <p:spPr>
          <a:xfrm>
            <a:off x="2452986" y="3886832"/>
            <a:ext cx="508573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PROPRIEDADES DOS MATERIAIS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" name="Google Shape;1567;p141">
            <a:extLst>
              <a:ext uri="{FF2B5EF4-FFF2-40B4-BE49-F238E27FC236}">
                <a16:creationId xmlns:a16="http://schemas.microsoft.com/office/drawing/2014/main" id="{3C923A8D-D8A4-67B5-4B58-CF4EF8B12D63}"/>
              </a:ext>
            </a:extLst>
          </p:cNvPr>
          <p:cNvSpPr txBox="1"/>
          <p:nvPr/>
        </p:nvSpPr>
        <p:spPr>
          <a:xfrm>
            <a:off x="2452986" y="5648841"/>
            <a:ext cx="430045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TAMANHO DOS ELEMENTOS DA MALHA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B4AD735B-488B-731A-0B61-55E86163DA63}"/>
              </a:ext>
            </a:extLst>
          </p:cNvPr>
          <p:cNvGrpSpPr/>
          <p:nvPr/>
        </p:nvGrpSpPr>
        <p:grpSpPr>
          <a:xfrm>
            <a:off x="5346890" y="3058478"/>
            <a:ext cx="3751390" cy="2091758"/>
            <a:chOff x="5664137" y="2855455"/>
            <a:chExt cx="5753456" cy="3208100"/>
          </a:xfrm>
        </p:grpSpPr>
        <p:sp>
          <p:nvSpPr>
            <p:cNvPr id="47" name="Google Shape;1644;p144">
              <a:extLst>
                <a:ext uri="{FF2B5EF4-FFF2-40B4-BE49-F238E27FC236}">
                  <a16:creationId xmlns:a16="http://schemas.microsoft.com/office/drawing/2014/main" id="{7868D2A4-3256-F3F3-BA11-625C01BE07AA}"/>
                </a:ext>
              </a:extLst>
            </p:cNvPr>
            <p:cNvSpPr/>
            <p:nvPr/>
          </p:nvSpPr>
          <p:spPr>
            <a:xfrm>
              <a:off x="6033837" y="3212618"/>
              <a:ext cx="1041225" cy="364350"/>
            </a:xfrm>
            <a:custGeom>
              <a:avLst/>
              <a:gdLst/>
              <a:ahLst/>
              <a:cxnLst/>
              <a:rect l="l" t="t" r="r" b="b"/>
              <a:pathLst>
                <a:path w="41649" h="14574" extrusionOk="0">
                  <a:moveTo>
                    <a:pt x="14014" y="1"/>
                  </a:moveTo>
                  <a:lnTo>
                    <a:pt x="0" y="14050"/>
                  </a:lnTo>
                  <a:lnTo>
                    <a:pt x="536" y="14574"/>
                  </a:lnTo>
                  <a:lnTo>
                    <a:pt x="14323" y="739"/>
                  </a:lnTo>
                  <a:lnTo>
                    <a:pt x="41648" y="739"/>
                  </a:lnTo>
                  <a:lnTo>
                    <a:pt x="41648" y="1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45;p144">
              <a:extLst>
                <a:ext uri="{FF2B5EF4-FFF2-40B4-BE49-F238E27FC236}">
                  <a16:creationId xmlns:a16="http://schemas.microsoft.com/office/drawing/2014/main" id="{88E380B8-A599-F517-E150-18B7381F859D}"/>
                </a:ext>
              </a:extLst>
            </p:cNvPr>
            <p:cNvSpPr/>
            <p:nvPr/>
          </p:nvSpPr>
          <p:spPr>
            <a:xfrm>
              <a:off x="5664137" y="3442418"/>
              <a:ext cx="712925" cy="369700"/>
            </a:xfrm>
            <a:custGeom>
              <a:avLst/>
              <a:gdLst/>
              <a:ahLst/>
              <a:cxnLst/>
              <a:rect l="l" t="t" r="r" b="b"/>
              <a:pathLst>
                <a:path w="28517" h="14788" extrusionOk="0">
                  <a:moveTo>
                    <a:pt x="20170" y="5394"/>
                  </a:moveTo>
                  <a:cubicBezTo>
                    <a:pt x="17146" y="3644"/>
                    <a:pt x="13883" y="2286"/>
                    <a:pt x="10442" y="1358"/>
                  </a:cubicBezTo>
                  <a:cubicBezTo>
                    <a:pt x="7109" y="476"/>
                    <a:pt x="3608" y="0"/>
                    <a:pt x="1" y="0"/>
                  </a:cubicBezTo>
                  <a:lnTo>
                    <a:pt x="1" y="4215"/>
                  </a:lnTo>
                  <a:cubicBezTo>
                    <a:pt x="3227" y="4215"/>
                    <a:pt x="6359" y="4644"/>
                    <a:pt x="9347" y="5441"/>
                  </a:cubicBezTo>
                  <a:cubicBezTo>
                    <a:pt x="12431" y="6263"/>
                    <a:pt x="15360" y="7489"/>
                    <a:pt x="18062" y="9049"/>
                  </a:cubicBezTo>
                  <a:cubicBezTo>
                    <a:pt x="20801" y="10632"/>
                    <a:pt x="23313" y="12573"/>
                    <a:pt x="25540" y="14788"/>
                  </a:cubicBezTo>
                  <a:lnTo>
                    <a:pt x="28516" y="11811"/>
                  </a:lnTo>
                  <a:cubicBezTo>
                    <a:pt x="26040" y="9323"/>
                    <a:pt x="23230" y="7168"/>
                    <a:pt x="20170" y="5394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46;p144">
              <a:extLst>
                <a:ext uri="{FF2B5EF4-FFF2-40B4-BE49-F238E27FC236}">
                  <a16:creationId xmlns:a16="http://schemas.microsoft.com/office/drawing/2014/main" id="{CD4A3B82-F74C-6254-2ACA-828DC598AA6A}"/>
                </a:ext>
              </a:extLst>
            </p:cNvPr>
            <p:cNvSpPr/>
            <p:nvPr/>
          </p:nvSpPr>
          <p:spPr>
            <a:xfrm>
              <a:off x="5937087" y="3462068"/>
              <a:ext cx="213750" cy="214025"/>
            </a:xfrm>
            <a:custGeom>
              <a:avLst/>
              <a:gdLst/>
              <a:ahLst/>
              <a:cxnLst/>
              <a:rect l="l" t="t" r="r" b="b"/>
              <a:pathLst>
                <a:path w="8550" h="8561" extrusionOk="0">
                  <a:moveTo>
                    <a:pt x="4275" y="0"/>
                  </a:moveTo>
                  <a:cubicBezTo>
                    <a:pt x="1906" y="0"/>
                    <a:pt x="1" y="1917"/>
                    <a:pt x="1" y="4274"/>
                  </a:cubicBezTo>
                  <a:cubicBezTo>
                    <a:pt x="1" y="6644"/>
                    <a:pt x="1906" y="8561"/>
                    <a:pt x="4275" y="8561"/>
                  </a:cubicBezTo>
                  <a:cubicBezTo>
                    <a:pt x="6632" y="8561"/>
                    <a:pt x="8549" y="6644"/>
                    <a:pt x="8549" y="4274"/>
                  </a:cubicBezTo>
                  <a:cubicBezTo>
                    <a:pt x="8549" y="1917"/>
                    <a:pt x="6632" y="0"/>
                    <a:pt x="4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47;p144">
              <a:extLst>
                <a:ext uri="{FF2B5EF4-FFF2-40B4-BE49-F238E27FC236}">
                  <a16:creationId xmlns:a16="http://schemas.microsoft.com/office/drawing/2014/main" id="{C5C44833-1431-94CE-0287-B26C9A02470F}"/>
                </a:ext>
              </a:extLst>
            </p:cNvPr>
            <p:cNvSpPr/>
            <p:nvPr/>
          </p:nvSpPr>
          <p:spPr>
            <a:xfrm>
              <a:off x="7485487" y="2855455"/>
              <a:ext cx="735250" cy="735225"/>
            </a:xfrm>
            <a:custGeom>
              <a:avLst/>
              <a:gdLst/>
              <a:ahLst/>
              <a:cxnLst/>
              <a:rect l="l" t="t" r="r" b="b"/>
              <a:pathLst>
                <a:path w="29410" h="29409" extrusionOk="0">
                  <a:moveTo>
                    <a:pt x="14705" y="0"/>
                  </a:moveTo>
                  <a:cubicBezTo>
                    <a:pt x="6585" y="0"/>
                    <a:pt x="1" y="6584"/>
                    <a:pt x="1" y="14704"/>
                  </a:cubicBezTo>
                  <a:cubicBezTo>
                    <a:pt x="1" y="22824"/>
                    <a:pt x="6585" y="29409"/>
                    <a:pt x="14705" y="29409"/>
                  </a:cubicBezTo>
                  <a:cubicBezTo>
                    <a:pt x="22825" y="29409"/>
                    <a:pt x="29409" y="22824"/>
                    <a:pt x="29409" y="14704"/>
                  </a:cubicBezTo>
                  <a:cubicBezTo>
                    <a:pt x="29409" y="6584"/>
                    <a:pt x="22825" y="0"/>
                    <a:pt x="147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48;p144">
              <a:extLst>
                <a:ext uri="{FF2B5EF4-FFF2-40B4-BE49-F238E27FC236}">
                  <a16:creationId xmlns:a16="http://schemas.microsoft.com/office/drawing/2014/main" id="{C0A8C8CB-9B8C-9DE7-17E8-BD83055DBBD0}"/>
                </a:ext>
              </a:extLst>
            </p:cNvPr>
            <p:cNvSpPr/>
            <p:nvPr/>
          </p:nvSpPr>
          <p:spPr>
            <a:xfrm>
              <a:off x="7520612" y="2890430"/>
              <a:ext cx="665000" cy="665275"/>
            </a:xfrm>
            <a:custGeom>
              <a:avLst/>
              <a:gdLst/>
              <a:ahLst/>
              <a:cxnLst/>
              <a:rect l="l" t="t" r="r" b="b"/>
              <a:pathLst>
                <a:path w="26600" h="26611" extrusionOk="0">
                  <a:moveTo>
                    <a:pt x="13300" y="26610"/>
                  </a:moveTo>
                  <a:cubicBezTo>
                    <a:pt x="5966" y="26610"/>
                    <a:pt x="1" y="20634"/>
                    <a:pt x="1" y="13299"/>
                  </a:cubicBezTo>
                  <a:cubicBezTo>
                    <a:pt x="1" y="5965"/>
                    <a:pt x="5966" y="0"/>
                    <a:pt x="13300" y="0"/>
                  </a:cubicBezTo>
                  <a:cubicBezTo>
                    <a:pt x="20634" y="0"/>
                    <a:pt x="26599" y="5965"/>
                    <a:pt x="26599" y="13299"/>
                  </a:cubicBezTo>
                  <a:cubicBezTo>
                    <a:pt x="26599" y="20634"/>
                    <a:pt x="20634" y="26610"/>
                    <a:pt x="13300" y="26610"/>
                  </a:cubicBezTo>
                  <a:close/>
                  <a:moveTo>
                    <a:pt x="13300" y="453"/>
                  </a:moveTo>
                  <a:cubicBezTo>
                    <a:pt x="6216" y="453"/>
                    <a:pt x="453" y="6215"/>
                    <a:pt x="453" y="13299"/>
                  </a:cubicBezTo>
                  <a:cubicBezTo>
                    <a:pt x="453" y="20384"/>
                    <a:pt x="6216" y="26146"/>
                    <a:pt x="13300" y="26146"/>
                  </a:cubicBezTo>
                  <a:cubicBezTo>
                    <a:pt x="20384" y="26146"/>
                    <a:pt x="26147" y="20384"/>
                    <a:pt x="26147" y="13299"/>
                  </a:cubicBezTo>
                  <a:cubicBezTo>
                    <a:pt x="26147" y="6215"/>
                    <a:pt x="20384" y="453"/>
                    <a:pt x="13300" y="453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49;p144">
              <a:extLst>
                <a:ext uri="{FF2B5EF4-FFF2-40B4-BE49-F238E27FC236}">
                  <a16:creationId xmlns:a16="http://schemas.microsoft.com/office/drawing/2014/main" id="{23028E3D-3818-D17B-DA04-47106EC25283}"/>
                </a:ext>
              </a:extLst>
            </p:cNvPr>
            <p:cNvSpPr/>
            <p:nvPr/>
          </p:nvSpPr>
          <p:spPr>
            <a:xfrm>
              <a:off x="7227437" y="2930168"/>
              <a:ext cx="927525" cy="585800"/>
            </a:xfrm>
            <a:custGeom>
              <a:avLst/>
              <a:gdLst/>
              <a:ahLst/>
              <a:cxnLst/>
              <a:rect l="l" t="t" r="r" b="b"/>
              <a:pathLst>
                <a:path w="37101" h="23432" extrusionOk="0">
                  <a:moveTo>
                    <a:pt x="25539" y="251"/>
                  </a:moveTo>
                  <a:cubicBezTo>
                    <a:pt x="19872" y="1"/>
                    <a:pt x="15050" y="3846"/>
                    <a:pt x="13764" y="9073"/>
                  </a:cubicBezTo>
                  <a:cubicBezTo>
                    <a:pt x="13597" y="9740"/>
                    <a:pt x="12978" y="10216"/>
                    <a:pt x="12288" y="10216"/>
                  </a:cubicBezTo>
                  <a:lnTo>
                    <a:pt x="6263" y="10216"/>
                  </a:lnTo>
                  <a:cubicBezTo>
                    <a:pt x="5811" y="10216"/>
                    <a:pt x="5453" y="9847"/>
                    <a:pt x="5453" y="9406"/>
                  </a:cubicBezTo>
                  <a:lnTo>
                    <a:pt x="5453" y="6870"/>
                  </a:lnTo>
                  <a:cubicBezTo>
                    <a:pt x="5453" y="6561"/>
                    <a:pt x="5084" y="6406"/>
                    <a:pt x="4858" y="6620"/>
                  </a:cubicBezTo>
                  <a:lnTo>
                    <a:pt x="441" y="11050"/>
                  </a:lnTo>
                  <a:cubicBezTo>
                    <a:pt x="0" y="11490"/>
                    <a:pt x="0" y="12193"/>
                    <a:pt x="441" y="12621"/>
                  </a:cubicBezTo>
                  <a:lnTo>
                    <a:pt x="4858" y="17050"/>
                  </a:lnTo>
                  <a:cubicBezTo>
                    <a:pt x="5084" y="17265"/>
                    <a:pt x="5453" y="17110"/>
                    <a:pt x="5453" y="16800"/>
                  </a:cubicBezTo>
                  <a:lnTo>
                    <a:pt x="5453" y="14276"/>
                  </a:lnTo>
                  <a:cubicBezTo>
                    <a:pt x="5453" y="13824"/>
                    <a:pt x="5811" y="13466"/>
                    <a:pt x="6263" y="13466"/>
                  </a:cubicBezTo>
                  <a:lnTo>
                    <a:pt x="12288" y="13466"/>
                  </a:lnTo>
                  <a:cubicBezTo>
                    <a:pt x="13002" y="13466"/>
                    <a:pt x="13609" y="13955"/>
                    <a:pt x="13776" y="14645"/>
                  </a:cubicBezTo>
                  <a:cubicBezTo>
                    <a:pt x="15026" y="19693"/>
                    <a:pt x="19586" y="23432"/>
                    <a:pt x="25027" y="23432"/>
                  </a:cubicBezTo>
                  <a:cubicBezTo>
                    <a:pt x="31730" y="23432"/>
                    <a:pt x="37100" y="17753"/>
                    <a:pt x="36588" y="10954"/>
                  </a:cubicBezTo>
                  <a:cubicBezTo>
                    <a:pt x="36160" y="5144"/>
                    <a:pt x="31373" y="501"/>
                    <a:pt x="25539" y="251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50;p144">
              <a:extLst>
                <a:ext uri="{FF2B5EF4-FFF2-40B4-BE49-F238E27FC236}">
                  <a16:creationId xmlns:a16="http://schemas.microsoft.com/office/drawing/2014/main" id="{069836FC-E187-DA6F-8573-3B5986B14B75}"/>
                </a:ext>
              </a:extLst>
            </p:cNvPr>
            <p:cNvSpPr/>
            <p:nvPr/>
          </p:nvSpPr>
          <p:spPr>
            <a:xfrm>
              <a:off x="8067712" y="2948318"/>
              <a:ext cx="3349881" cy="549500"/>
            </a:xfrm>
            <a:custGeom>
              <a:avLst/>
              <a:gdLst/>
              <a:ahLst/>
              <a:cxnLst/>
              <a:rect l="l" t="t" r="r" b="b"/>
              <a:pathLst>
                <a:path w="67176" h="21980" extrusionOk="0">
                  <a:moveTo>
                    <a:pt x="8799" y="1"/>
                  </a:moveTo>
                  <a:cubicBezTo>
                    <a:pt x="7942" y="1"/>
                    <a:pt x="7144" y="418"/>
                    <a:pt x="6644" y="1120"/>
                  </a:cubicBezTo>
                  <a:lnTo>
                    <a:pt x="608" y="9562"/>
                  </a:lnTo>
                  <a:cubicBezTo>
                    <a:pt x="1" y="10419"/>
                    <a:pt x="1" y="11562"/>
                    <a:pt x="608" y="12419"/>
                  </a:cubicBezTo>
                  <a:lnTo>
                    <a:pt x="6644" y="20861"/>
                  </a:lnTo>
                  <a:cubicBezTo>
                    <a:pt x="7144" y="21563"/>
                    <a:pt x="7942" y="21980"/>
                    <a:pt x="8799" y="21980"/>
                  </a:cubicBezTo>
                  <a:lnTo>
                    <a:pt x="56198" y="21980"/>
                  </a:lnTo>
                  <a:cubicBezTo>
                    <a:pt x="62258" y="21980"/>
                    <a:pt x="67176" y="17051"/>
                    <a:pt x="67176" y="10990"/>
                  </a:cubicBezTo>
                  <a:cubicBezTo>
                    <a:pt x="67176" y="4918"/>
                    <a:pt x="62258" y="1"/>
                    <a:pt x="56198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Módulo de elasticidade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0" name="Google Shape;1657;p144">
              <a:extLst>
                <a:ext uri="{FF2B5EF4-FFF2-40B4-BE49-F238E27FC236}">
                  <a16:creationId xmlns:a16="http://schemas.microsoft.com/office/drawing/2014/main" id="{AEBC9F3E-2AE3-0E46-1F0B-2E7D2BF2065B}"/>
                </a:ext>
              </a:extLst>
            </p:cNvPr>
            <p:cNvSpPr/>
            <p:nvPr/>
          </p:nvSpPr>
          <p:spPr>
            <a:xfrm>
              <a:off x="5987087" y="3512368"/>
              <a:ext cx="113750" cy="113425"/>
            </a:xfrm>
            <a:custGeom>
              <a:avLst/>
              <a:gdLst/>
              <a:ahLst/>
              <a:cxnLst/>
              <a:rect l="l" t="t" r="r" b="b"/>
              <a:pathLst>
                <a:path w="4550" h="4537" extrusionOk="0">
                  <a:moveTo>
                    <a:pt x="4549" y="2262"/>
                  </a:moveTo>
                  <a:cubicBezTo>
                    <a:pt x="4549" y="3524"/>
                    <a:pt x="3525" y="4536"/>
                    <a:pt x="2275" y="4536"/>
                  </a:cubicBezTo>
                  <a:cubicBezTo>
                    <a:pt x="1025" y="4536"/>
                    <a:pt x="1" y="3524"/>
                    <a:pt x="1" y="2262"/>
                  </a:cubicBezTo>
                  <a:cubicBezTo>
                    <a:pt x="1" y="1012"/>
                    <a:pt x="1025" y="0"/>
                    <a:pt x="2275" y="0"/>
                  </a:cubicBezTo>
                  <a:cubicBezTo>
                    <a:pt x="3525" y="0"/>
                    <a:pt x="4549" y="1012"/>
                    <a:pt x="4549" y="2262"/>
                  </a:cubicBezTo>
                  <a:close/>
                </a:path>
              </a:pathLst>
            </a:custGeom>
            <a:solidFill>
              <a:srgbClr val="C9DA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58;p144">
              <a:extLst>
                <a:ext uri="{FF2B5EF4-FFF2-40B4-BE49-F238E27FC236}">
                  <a16:creationId xmlns:a16="http://schemas.microsoft.com/office/drawing/2014/main" id="{E07F5175-EF14-9542-A0E8-1A680C9D8819}"/>
                </a:ext>
              </a:extLst>
            </p:cNvPr>
            <p:cNvSpPr/>
            <p:nvPr/>
          </p:nvSpPr>
          <p:spPr>
            <a:xfrm>
              <a:off x="6565437" y="4789293"/>
              <a:ext cx="531050" cy="97675"/>
            </a:xfrm>
            <a:custGeom>
              <a:avLst/>
              <a:gdLst/>
              <a:ahLst/>
              <a:cxnLst/>
              <a:rect l="l" t="t" r="r" b="b"/>
              <a:pathLst>
                <a:path w="21242" h="3907" extrusionOk="0">
                  <a:moveTo>
                    <a:pt x="239" y="1"/>
                  </a:moveTo>
                  <a:lnTo>
                    <a:pt x="1" y="703"/>
                  </a:lnTo>
                  <a:lnTo>
                    <a:pt x="9061" y="3906"/>
                  </a:lnTo>
                  <a:lnTo>
                    <a:pt x="21242" y="3906"/>
                  </a:lnTo>
                  <a:lnTo>
                    <a:pt x="21242" y="3168"/>
                  </a:lnTo>
                  <a:lnTo>
                    <a:pt x="9192" y="3168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59;p144">
              <a:extLst>
                <a:ext uri="{FF2B5EF4-FFF2-40B4-BE49-F238E27FC236}">
                  <a16:creationId xmlns:a16="http://schemas.microsoft.com/office/drawing/2014/main" id="{C0C8433A-B271-496A-22D7-A83254081FE7}"/>
                </a:ext>
              </a:extLst>
            </p:cNvPr>
            <p:cNvSpPr/>
            <p:nvPr/>
          </p:nvSpPr>
          <p:spPr>
            <a:xfrm>
              <a:off x="6302612" y="4450868"/>
              <a:ext cx="370000" cy="713200"/>
            </a:xfrm>
            <a:custGeom>
              <a:avLst/>
              <a:gdLst/>
              <a:ahLst/>
              <a:cxnLst/>
              <a:rect l="l" t="t" r="r" b="b"/>
              <a:pathLst>
                <a:path w="14800" h="28528" extrusionOk="0">
                  <a:moveTo>
                    <a:pt x="10573" y="0"/>
                  </a:moveTo>
                  <a:cubicBezTo>
                    <a:pt x="10573" y="3227"/>
                    <a:pt x="10157" y="6370"/>
                    <a:pt x="9359" y="9347"/>
                  </a:cubicBezTo>
                  <a:cubicBezTo>
                    <a:pt x="8525" y="12431"/>
                    <a:pt x="7311" y="15360"/>
                    <a:pt x="5739" y="18062"/>
                  </a:cubicBezTo>
                  <a:cubicBezTo>
                    <a:pt x="4156" y="20801"/>
                    <a:pt x="2227" y="23313"/>
                    <a:pt x="1" y="25539"/>
                  </a:cubicBezTo>
                  <a:lnTo>
                    <a:pt x="2977" y="28528"/>
                  </a:lnTo>
                  <a:cubicBezTo>
                    <a:pt x="5466" y="26039"/>
                    <a:pt x="7621" y="23230"/>
                    <a:pt x="9395" y="20170"/>
                  </a:cubicBezTo>
                  <a:cubicBezTo>
                    <a:pt x="11145" y="17157"/>
                    <a:pt x="12514" y="13883"/>
                    <a:pt x="13431" y="10442"/>
                  </a:cubicBezTo>
                  <a:cubicBezTo>
                    <a:pt x="14324" y="7109"/>
                    <a:pt x="14800" y="3608"/>
                    <a:pt x="14800" y="0"/>
                  </a:cubicBezTo>
                  <a:lnTo>
                    <a:pt x="10573" y="0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60;p144">
              <a:extLst>
                <a:ext uri="{FF2B5EF4-FFF2-40B4-BE49-F238E27FC236}">
                  <a16:creationId xmlns:a16="http://schemas.microsoft.com/office/drawing/2014/main" id="{A149822F-B9C8-0718-5153-0D3F3A70E87F}"/>
                </a:ext>
              </a:extLst>
            </p:cNvPr>
            <p:cNvSpPr/>
            <p:nvPr/>
          </p:nvSpPr>
          <p:spPr>
            <a:xfrm>
              <a:off x="6451137" y="4697618"/>
              <a:ext cx="214050" cy="214050"/>
            </a:xfrm>
            <a:custGeom>
              <a:avLst/>
              <a:gdLst/>
              <a:ahLst/>
              <a:cxnLst/>
              <a:rect l="l" t="t" r="r" b="b"/>
              <a:pathLst>
                <a:path w="8562" h="8562" extrusionOk="0">
                  <a:moveTo>
                    <a:pt x="4287" y="1"/>
                  </a:moveTo>
                  <a:cubicBezTo>
                    <a:pt x="1918" y="1"/>
                    <a:pt x="1" y="1918"/>
                    <a:pt x="1" y="4275"/>
                  </a:cubicBezTo>
                  <a:cubicBezTo>
                    <a:pt x="1" y="6644"/>
                    <a:pt x="1918" y="8561"/>
                    <a:pt x="4287" y="8561"/>
                  </a:cubicBezTo>
                  <a:cubicBezTo>
                    <a:pt x="6644" y="8561"/>
                    <a:pt x="8561" y="6644"/>
                    <a:pt x="8561" y="4275"/>
                  </a:cubicBezTo>
                  <a:cubicBezTo>
                    <a:pt x="8561" y="1918"/>
                    <a:pt x="6644" y="1"/>
                    <a:pt x="4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61;p144">
              <a:extLst>
                <a:ext uri="{FF2B5EF4-FFF2-40B4-BE49-F238E27FC236}">
                  <a16:creationId xmlns:a16="http://schemas.microsoft.com/office/drawing/2014/main" id="{177F2599-5946-A511-97E9-97A5FA61F334}"/>
                </a:ext>
              </a:extLst>
            </p:cNvPr>
            <p:cNvSpPr/>
            <p:nvPr/>
          </p:nvSpPr>
          <p:spPr>
            <a:xfrm>
              <a:off x="6501437" y="4747918"/>
              <a:ext cx="113450" cy="113450"/>
            </a:xfrm>
            <a:custGeom>
              <a:avLst/>
              <a:gdLst/>
              <a:ahLst/>
              <a:cxnLst/>
              <a:rect l="l" t="t" r="r" b="b"/>
              <a:pathLst>
                <a:path w="4538" h="4538" extrusionOk="0">
                  <a:moveTo>
                    <a:pt x="4537" y="2263"/>
                  </a:moveTo>
                  <a:cubicBezTo>
                    <a:pt x="4537" y="3525"/>
                    <a:pt x="3525" y="4537"/>
                    <a:pt x="2275" y="4537"/>
                  </a:cubicBezTo>
                  <a:cubicBezTo>
                    <a:pt x="1013" y="4537"/>
                    <a:pt x="1" y="3525"/>
                    <a:pt x="1" y="2263"/>
                  </a:cubicBezTo>
                  <a:cubicBezTo>
                    <a:pt x="1" y="1013"/>
                    <a:pt x="1013" y="1"/>
                    <a:pt x="2275" y="1"/>
                  </a:cubicBezTo>
                  <a:cubicBezTo>
                    <a:pt x="3525" y="1"/>
                    <a:pt x="4537" y="1013"/>
                    <a:pt x="4537" y="2263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662;p144">
              <a:extLst>
                <a:ext uri="{FF2B5EF4-FFF2-40B4-BE49-F238E27FC236}">
                  <a16:creationId xmlns:a16="http://schemas.microsoft.com/office/drawing/2014/main" id="{1BE2BA74-AC0E-3657-172A-7E9575CF7F97}"/>
                </a:ext>
              </a:extLst>
            </p:cNvPr>
            <p:cNvSpPr/>
            <p:nvPr/>
          </p:nvSpPr>
          <p:spPr>
            <a:xfrm>
              <a:off x="7485487" y="4509805"/>
              <a:ext cx="735250" cy="735250"/>
            </a:xfrm>
            <a:custGeom>
              <a:avLst/>
              <a:gdLst/>
              <a:ahLst/>
              <a:cxnLst/>
              <a:rect l="l" t="t" r="r" b="b"/>
              <a:pathLst>
                <a:path w="29410" h="29410" extrusionOk="0">
                  <a:moveTo>
                    <a:pt x="14705" y="1"/>
                  </a:moveTo>
                  <a:cubicBezTo>
                    <a:pt x="6585" y="1"/>
                    <a:pt x="1" y="6585"/>
                    <a:pt x="1" y="14705"/>
                  </a:cubicBezTo>
                  <a:cubicBezTo>
                    <a:pt x="1" y="22825"/>
                    <a:pt x="6585" y="29409"/>
                    <a:pt x="14705" y="29409"/>
                  </a:cubicBezTo>
                  <a:cubicBezTo>
                    <a:pt x="22825" y="29409"/>
                    <a:pt x="29409" y="22825"/>
                    <a:pt x="29409" y="14705"/>
                  </a:cubicBezTo>
                  <a:cubicBezTo>
                    <a:pt x="29409" y="6585"/>
                    <a:pt x="22825" y="1"/>
                    <a:pt x="147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63;p144">
              <a:extLst>
                <a:ext uri="{FF2B5EF4-FFF2-40B4-BE49-F238E27FC236}">
                  <a16:creationId xmlns:a16="http://schemas.microsoft.com/office/drawing/2014/main" id="{A5DB1959-A882-5287-85BB-770642B76B48}"/>
                </a:ext>
              </a:extLst>
            </p:cNvPr>
            <p:cNvSpPr/>
            <p:nvPr/>
          </p:nvSpPr>
          <p:spPr>
            <a:xfrm>
              <a:off x="7520612" y="4544780"/>
              <a:ext cx="665000" cy="665300"/>
            </a:xfrm>
            <a:custGeom>
              <a:avLst/>
              <a:gdLst/>
              <a:ahLst/>
              <a:cxnLst/>
              <a:rect l="l" t="t" r="r" b="b"/>
              <a:pathLst>
                <a:path w="26600" h="26612" extrusionOk="0">
                  <a:moveTo>
                    <a:pt x="13300" y="26611"/>
                  </a:moveTo>
                  <a:cubicBezTo>
                    <a:pt x="5966" y="26611"/>
                    <a:pt x="1" y="20646"/>
                    <a:pt x="1" y="13312"/>
                  </a:cubicBezTo>
                  <a:cubicBezTo>
                    <a:pt x="1" y="5978"/>
                    <a:pt x="5966" y="1"/>
                    <a:pt x="13300" y="1"/>
                  </a:cubicBezTo>
                  <a:cubicBezTo>
                    <a:pt x="20634" y="1"/>
                    <a:pt x="26599" y="5978"/>
                    <a:pt x="26599" y="13312"/>
                  </a:cubicBezTo>
                  <a:cubicBezTo>
                    <a:pt x="26599" y="20646"/>
                    <a:pt x="20634" y="26611"/>
                    <a:pt x="13300" y="26611"/>
                  </a:cubicBezTo>
                  <a:close/>
                  <a:moveTo>
                    <a:pt x="13300" y="465"/>
                  </a:moveTo>
                  <a:cubicBezTo>
                    <a:pt x="6216" y="465"/>
                    <a:pt x="453" y="6228"/>
                    <a:pt x="453" y="13312"/>
                  </a:cubicBezTo>
                  <a:cubicBezTo>
                    <a:pt x="453" y="20396"/>
                    <a:pt x="6216" y="26159"/>
                    <a:pt x="13300" y="26159"/>
                  </a:cubicBezTo>
                  <a:cubicBezTo>
                    <a:pt x="20384" y="26159"/>
                    <a:pt x="26147" y="20396"/>
                    <a:pt x="26147" y="13312"/>
                  </a:cubicBezTo>
                  <a:cubicBezTo>
                    <a:pt x="26147" y="6228"/>
                    <a:pt x="20384" y="465"/>
                    <a:pt x="13300" y="465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64;p144">
              <a:extLst>
                <a:ext uri="{FF2B5EF4-FFF2-40B4-BE49-F238E27FC236}">
                  <a16:creationId xmlns:a16="http://schemas.microsoft.com/office/drawing/2014/main" id="{089F2BDB-02F0-7C5C-F3E8-8D369D65CA3B}"/>
                </a:ext>
              </a:extLst>
            </p:cNvPr>
            <p:cNvSpPr/>
            <p:nvPr/>
          </p:nvSpPr>
          <p:spPr>
            <a:xfrm>
              <a:off x="7227437" y="4584530"/>
              <a:ext cx="927525" cy="585800"/>
            </a:xfrm>
            <a:custGeom>
              <a:avLst/>
              <a:gdLst/>
              <a:ahLst/>
              <a:cxnLst/>
              <a:rect l="l" t="t" r="r" b="b"/>
              <a:pathLst>
                <a:path w="37101" h="23432" extrusionOk="0">
                  <a:moveTo>
                    <a:pt x="25539" y="250"/>
                  </a:moveTo>
                  <a:cubicBezTo>
                    <a:pt x="19872" y="0"/>
                    <a:pt x="15050" y="3834"/>
                    <a:pt x="13764" y="9061"/>
                  </a:cubicBezTo>
                  <a:cubicBezTo>
                    <a:pt x="13597" y="9739"/>
                    <a:pt x="12978" y="10204"/>
                    <a:pt x="12288" y="10204"/>
                  </a:cubicBezTo>
                  <a:lnTo>
                    <a:pt x="6263" y="10204"/>
                  </a:lnTo>
                  <a:cubicBezTo>
                    <a:pt x="5811" y="10204"/>
                    <a:pt x="5453" y="9846"/>
                    <a:pt x="5453" y="9406"/>
                  </a:cubicBezTo>
                  <a:lnTo>
                    <a:pt x="5453" y="6870"/>
                  </a:lnTo>
                  <a:cubicBezTo>
                    <a:pt x="5453" y="6560"/>
                    <a:pt x="5084" y="6406"/>
                    <a:pt x="4858" y="6620"/>
                  </a:cubicBezTo>
                  <a:lnTo>
                    <a:pt x="441" y="11049"/>
                  </a:lnTo>
                  <a:cubicBezTo>
                    <a:pt x="0" y="11478"/>
                    <a:pt x="0" y="12180"/>
                    <a:pt x="441" y="12621"/>
                  </a:cubicBezTo>
                  <a:lnTo>
                    <a:pt x="4858" y="17050"/>
                  </a:lnTo>
                  <a:cubicBezTo>
                    <a:pt x="5084" y="17264"/>
                    <a:pt x="5453" y="17109"/>
                    <a:pt x="5453" y="16800"/>
                  </a:cubicBezTo>
                  <a:lnTo>
                    <a:pt x="5453" y="14264"/>
                  </a:lnTo>
                  <a:cubicBezTo>
                    <a:pt x="5453" y="13823"/>
                    <a:pt x="5811" y="13466"/>
                    <a:pt x="6263" y="13466"/>
                  </a:cubicBezTo>
                  <a:lnTo>
                    <a:pt x="12288" y="13466"/>
                  </a:lnTo>
                  <a:cubicBezTo>
                    <a:pt x="13002" y="13466"/>
                    <a:pt x="13609" y="13954"/>
                    <a:pt x="13776" y="14633"/>
                  </a:cubicBezTo>
                  <a:cubicBezTo>
                    <a:pt x="15026" y="19693"/>
                    <a:pt x="19586" y="23431"/>
                    <a:pt x="25027" y="23431"/>
                  </a:cubicBezTo>
                  <a:cubicBezTo>
                    <a:pt x="31730" y="23431"/>
                    <a:pt x="37100" y="17752"/>
                    <a:pt x="36588" y="10942"/>
                  </a:cubicBezTo>
                  <a:cubicBezTo>
                    <a:pt x="36160" y="5132"/>
                    <a:pt x="31373" y="500"/>
                    <a:pt x="25539" y="250"/>
                  </a:cubicBez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65;p144">
              <a:extLst>
                <a:ext uri="{FF2B5EF4-FFF2-40B4-BE49-F238E27FC236}">
                  <a16:creationId xmlns:a16="http://schemas.microsoft.com/office/drawing/2014/main" id="{B1FFC0FB-451D-83A2-5A58-992F409FC1CF}"/>
                </a:ext>
              </a:extLst>
            </p:cNvPr>
            <p:cNvSpPr/>
            <p:nvPr/>
          </p:nvSpPr>
          <p:spPr>
            <a:xfrm>
              <a:off x="8067712" y="4602829"/>
              <a:ext cx="3349881" cy="549201"/>
            </a:xfrm>
            <a:custGeom>
              <a:avLst/>
              <a:gdLst/>
              <a:ahLst/>
              <a:cxnLst/>
              <a:rect l="l" t="t" r="r" b="b"/>
              <a:pathLst>
                <a:path w="67176" h="21968" extrusionOk="0">
                  <a:moveTo>
                    <a:pt x="8799" y="0"/>
                  </a:moveTo>
                  <a:cubicBezTo>
                    <a:pt x="7942" y="0"/>
                    <a:pt x="7144" y="417"/>
                    <a:pt x="6644" y="1108"/>
                  </a:cubicBezTo>
                  <a:lnTo>
                    <a:pt x="608" y="9549"/>
                  </a:lnTo>
                  <a:cubicBezTo>
                    <a:pt x="1" y="10406"/>
                    <a:pt x="1" y="11561"/>
                    <a:pt x="608" y="12419"/>
                  </a:cubicBezTo>
                  <a:lnTo>
                    <a:pt x="6644" y="20860"/>
                  </a:lnTo>
                  <a:cubicBezTo>
                    <a:pt x="7144" y="21551"/>
                    <a:pt x="7942" y="21967"/>
                    <a:pt x="8799" y="21967"/>
                  </a:cubicBezTo>
                  <a:lnTo>
                    <a:pt x="56198" y="21967"/>
                  </a:lnTo>
                  <a:cubicBezTo>
                    <a:pt x="62258" y="21967"/>
                    <a:pt x="67176" y="17050"/>
                    <a:pt x="67176" y="10978"/>
                  </a:cubicBezTo>
                  <a:cubicBezTo>
                    <a:pt x="67176" y="4918"/>
                    <a:pt x="62258" y="0"/>
                    <a:pt x="56198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Densidades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1672;p144">
              <a:extLst>
                <a:ext uri="{FF2B5EF4-FFF2-40B4-BE49-F238E27FC236}">
                  <a16:creationId xmlns:a16="http://schemas.microsoft.com/office/drawing/2014/main" id="{ACECA43D-EFA4-E1CC-2C87-ABA248A3C073}"/>
                </a:ext>
              </a:extLst>
            </p:cNvPr>
            <p:cNvSpPr/>
            <p:nvPr/>
          </p:nvSpPr>
          <p:spPr>
            <a:xfrm>
              <a:off x="6033837" y="5340568"/>
              <a:ext cx="1067125" cy="364650"/>
            </a:xfrm>
            <a:custGeom>
              <a:avLst/>
              <a:gdLst/>
              <a:ahLst/>
              <a:cxnLst/>
              <a:rect l="l" t="t" r="r" b="b"/>
              <a:pathLst>
                <a:path w="42685" h="14586" extrusionOk="0">
                  <a:moveTo>
                    <a:pt x="536" y="0"/>
                  </a:moveTo>
                  <a:lnTo>
                    <a:pt x="0" y="524"/>
                  </a:lnTo>
                  <a:lnTo>
                    <a:pt x="14014" y="14585"/>
                  </a:lnTo>
                  <a:lnTo>
                    <a:pt x="42684" y="14585"/>
                  </a:lnTo>
                  <a:lnTo>
                    <a:pt x="42684" y="13835"/>
                  </a:lnTo>
                  <a:lnTo>
                    <a:pt x="14323" y="13835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73;p144">
              <a:extLst>
                <a:ext uri="{FF2B5EF4-FFF2-40B4-BE49-F238E27FC236}">
                  <a16:creationId xmlns:a16="http://schemas.microsoft.com/office/drawing/2014/main" id="{E75B3866-6E22-6D96-AD3A-FA410877F30E}"/>
                </a:ext>
              </a:extLst>
            </p:cNvPr>
            <p:cNvSpPr/>
            <p:nvPr/>
          </p:nvSpPr>
          <p:spPr>
            <a:xfrm>
              <a:off x="5664137" y="5089343"/>
              <a:ext cx="712925" cy="370000"/>
            </a:xfrm>
            <a:custGeom>
              <a:avLst/>
              <a:gdLst/>
              <a:ahLst/>
              <a:cxnLst/>
              <a:rect l="l" t="t" r="r" b="b"/>
              <a:pathLst>
                <a:path w="28517" h="14800" extrusionOk="0">
                  <a:moveTo>
                    <a:pt x="25540" y="0"/>
                  </a:moveTo>
                  <a:cubicBezTo>
                    <a:pt x="23313" y="2227"/>
                    <a:pt x="20801" y="4156"/>
                    <a:pt x="18062" y="5751"/>
                  </a:cubicBezTo>
                  <a:cubicBezTo>
                    <a:pt x="15360" y="7311"/>
                    <a:pt x="12431" y="8525"/>
                    <a:pt x="9347" y="9359"/>
                  </a:cubicBezTo>
                  <a:cubicBezTo>
                    <a:pt x="6359" y="10156"/>
                    <a:pt x="3227" y="10585"/>
                    <a:pt x="1" y="10585"/>
                  </a:cubicBezTo>
                  <a:lnTo>
                    <a:pt x="1" y="14800"/>
                  </a:lnTo>
                  <a:cubicBezTo>
                    <a:pt x="3608" y="14800"/>
                    <a:pt x="7109" y="14324"/>
                    <a:pt x="10442" y="13431"/>
                  </a:cubicBezTo>
                  <a:cubicBezTo>
                    <a:pt x="13883" y="12514"/>
                    <a:pt x="17146" y="11145"/>
                    <a:pt x="20170" y="9394"/>
                  </a:cubicBezTo>
                  <a:cubicBezTo>
                    <a:pt x="23230" y="7632"/>
                    <a:pt x="26040" y="5465"/>
                    <a:pt x="28516" y="2989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74;p144">
              <a:extLst>
                <a:ext uri="{FF2B5EF4-FFF2-40B4-BE49-F238E27FC236}">
                  <a16:creationId xmlns:a16="http://schemas.microsoft.com/office/drawing/2014/main" id="{1C974B99-C4C3-A99B-B150-CE7F83295F95}"/>
                </a:ext>
              </a:extLst>
            </p:cNvPr>
            <p:cNvSpPr/>
            <p:nvPr/>
          </p:nvSpPr>
          <p:spPr>
            <a:xfrm>
              <a:off x="5937087" y="5226568"/>
              <a:ext cx="213750" cy="214025"/>
            </a:xfrm>
            <a:custGeom>
              <a:avLst/>
              <a:gdLst/>
              <a:ahLst/>
              <a:cxnLst/>
              <a:rect l="l" t="t" r="r" b="b"/>
              <a:pathLst>
                <a:path w="8550" h="8561" extrusionOk="0">
                  <a:moveTo>
                    <a:pt x="4275" y="0"/>
                  </a:moveTo>
                  <a:cubicBezTo>
                    <a:pt x="1906" y="0"/>
                    <a:pt x="1" y="1917"/>
                    <a:pt x="1" y="4286"/>
                  </a:cubicBezTo>
                  <a:cubicBezTo>
                    <a:pt x="1" y="6644"/>
                    <a:pt x="1906" y="8561"/>
                    <a:pt x="4275" y="8561"/>
                  </a:cubicBezTo>
                  <a:cubicBezTo>
                    <a:pt x="6632" y="8561"/>
                    <a:pt x="8549" y="6644"/>
                    <a:pt x="8549" y="4286"/>
                  </a:cubicBezTo>
                  <a:cubicBezTo>
                    <a:pt x="8549" y="1917"/>
                    <a:pt x="6632" y="0"/>
                    <a:pt x="4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75;p144">
              <a:extLst>
                <a:ext uri="{FF2B5EF4-FFF2-40B4-BE49-F238E27FC236}">
                  <a16:creationId xmlns:a16="http://schemas.microsoft.com/office/drawing/2014/main" id="{FDAB9E0F-6E39-AD79-E7B0-4A307117B29E}"/>
                </a:ext>
              </a:extLst>
            </p:cNvPr>
            <p:cNvSpPr/>
            <p:nvPr/>
          </p:nvSpPr>
          <p:spPr>
            <a:xfrm>
              <a:off x="5987087" y="5276868"/>
              <a:ext cx="113750" cy="113425"/>
            </a:xfrm>
            <a:custGeom>
              <a:avLst/>
              <a:gdLst/>
              <a:ahLst/>
              <a:cxnLst/>
              <a:rect l="l" t="t" r="r" b="b"/>
              <a:pathLst>
                <a:path w="4550" h="4537" extrusionOk="0">
                  <a:moveTo>
                    <a:pt x="4549" y="2274"/>
                  </a:moveTo>
                  <a:cubicBezTo>
                    <a:pt x="4549" y="3525"/>
                    <a:pt x="3525" y="4537"/>
                    <a:pt x="2275" y="4537"/>
                  </a:cubicBezTo>
                  <a:cubicBezTo>
                    <a:pt x="1025" y="4537"/>
                    <a:pt x="1" y="3525"/>
                    <a:pt x="1" y="2274"/>
                  </a:cubicBezTo>
                  <a:cubicBezTo>
                    <a:pt x="1" y="1012"/>
                    <a:pt x="1025" y="0"/>
                    <a:pt x="2275" y="0"/>
                  </a:cubicBezTo>
                  <a:cubicBezTo>
                    <a:pt x="3525" y="0"/>
                    <a:pt x="4549" y="1012"/>
                    <a:pt x="4549" y="2274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76;p144">
              <a:extLst>
                <a:ext uri="{FF2B5EF4-FFF2-40B4-BE49-F238E27FC236}">
                  <a16:creationId xmlns:a16="http://schemas.microsoft.com/office/drawing/2014/main" id="{1F57E621-F325-D4FA-D96F-5DB342C723B2}"/>
                </a:ext>
              </a:extLst>
            </p:cNvPr>
            <p:cNvSpPr/>
            <p:nvPr/>
          </p:nvSpPr>
          <p:spPr>
            <a:xfrm>
              <a:off x="7485487" y="5328330"/>
              <a:ext cx="735250" cy="735225"/>
            </a:xfrm>
            <a:custGeom>
              <a:avLst/>
              <a:gdLst/>
              <a:ahLst/>
              <a:cxnLst/>
              <a:rect l="l" t="t" r="r" b="b"/>
              <a:pathLst>
                <a:path w="29410" h="29409" extrusionOk="0">
                  <a:moveTo>
                    <a:pt x="14705" y="1"/>
                  </a:moveTo>
                  <a:cubicBezTo>
                    <a:pt x="6585" y="1"/>
                    <a:pt x="1" y="6585"/>
                    <a:pt x="1" y="14705"/>
                  </a:cubicBezTo>
                  <a:cubicBezTo>
                    <a:pt x="1" y="22825"/>
                    <a:pt x="6585" y="29409"/>
                    <a:pt x="14705" y="29409"/>
                  </a:cubicBezTo>
                  <a:cubicBezTo>
                    <a:pt x="22825" y="29409"/>
                    <a:pt x="29409" y="22825"/>
                    <a:pt x="29409" y="14705"/>
                  </a:cubicBezTo>
                  <a:cubicBezTo>
                    <a:pt x="29409" y="6585"/>
                    <a:pt x="22825" y="1"/>
                    <a:pt x="147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77;p144">
              <a:extLst>
                <a:ext uri="{FF2B5EF4-FFF2-40B4-BE49-F238E27FC236}">
                  <a16:creationId xmlns:a16="http://schemas.microsoft.com/office/drawing/2014/main" id="{E7B72FDB-829B-C5C6-E49C-13FBE77B3D46}"/>
                </a:ext>
              </a:extLst>
            </p:cNvPr>
            <p:cNvSpPr/>
            <p:nvPr/>
          </p:nvSpPr>
          <p:spPr>
            <a:xfrm>
              <a:off x="7520612" y="5363305"/>
              <a:ext cx="665000" cy="665275"/>
            </a:xfrm>
            <a:custGeom>
              <a:avLst/>
              <a:gdLst/>
              <a:ahLst/>
              <a:cxnLst/>
              <a:rect l="l" t="t" r="r" b="b"/>
              <a:pathLst>
                <a:path w="26600" h="26611" extrusionOk="0">
                  <a:moveTo>
                    <a:pt x="13300" y="26611"/>
                  </a:moveTo>
                  <a:cubicBezTo>
                    <a:pt x="5966" y="26611"/>
                    <a:pt x="1" y="20646"/>
                    <a:pt x="1" y="13312"/>
                  </a:cubicBezTo>
                  <a:cubicBezTo>
                    <a:pt x="1" y="5977"/>
                    <a:pt x="5966" y="1"/>
                    <a:pt x="13300" y="1"/>
                  </a:cubicBezTo>
                  <a:cubicBezTo>
                    <a:pt x="20634" y="1"/>
                    <a:pt x="26599" y="5977"/>
                    <a:pt x="26599" y="13312"/>
                  </a:cubicBezTo>
                  <a:cubicBezTo>
                    <a:pt x="26599" y="20646"/>
                    <a:pt x="20634" y="26611"/>
                    <a:pt x="13300" y="26611"/>
                  </a:cubicBezTo>
                  <a:close/>
                  <a:moveTo>
                    <a:pt x="13300" y="465"/>
                  </a:moveTo>
                  <a:cubicBezTo>
                    <a:pt x="6216" y="465"/>
                    <a:pt x="453" y="6227"/>
                    <a:pt x="453" y="13312"/>
                  </a:cubicBezTo>
                  <a:cubicBezTo>
                    <a:pt x="453" y="20396"/>
                    <a:pt x="6216" y="26159"/>
                    <a:pt x="13300" y="26159"/>
                  </a:cubicBezTo>
                  <a:cubicBezTo>
                    <a:pt x="20384" y="26159"/>
                    <a:pt x="26147" y="20396"/>
                    <a:pt x="26147" y="13312"/>
                  </a:cubicBezTo>
                  <a:cubicBezTo>
                    <a:pt x="26147" y="6227"/>
                    <a:pt x="20384" y="465"/>
                    <a:pt x="13300" y="465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78;p144">
              <a:extLst>
                <a:ext uri="{FF2B5EF4-FFF2-40B4-BE49-F238E27FC236}">
                  <a16:creationId xmlns:a16="http://schemas.microsoft.com/office/drawing/2014/main" id="{B9FC531E-20AA-AF94-4C1B-DA1B15017ECB}"/>
                </a:ext>
              </a:extLst>
            </p:cNvPr>
            <p:cNvSpPr/>
            <p:nvPr/>
          </p:nvSpPr>
          <p:spPr>
            <a:xfrm>
              <a:off x="7227437" y="5403030"/>
              <a:ext cx="927525" cy="585825"/>
            </a:xfrm>
            <a:custGeom>
              <a:avLst/>
              <a:gdLst/>
              <a:ahLst/>
              <a:cxnLst/>
              <a:rect l="l" t="t" r="r" b="b"/>
              <a:pathLst>
                <a:path w="37101" h="23433" extrusionOk="0">
                  <a:moveTo>
                    <a:pt x="25539" y="251"/>
                  </a:moveTo>
                  <a:cubicBezTo>
                    <a:pt x="19872" y="1"/>
                    <a:pt x="15050" y="3835"/>
                    <a:pt x="13764" y="9062"/>
                  </a:cubicBezTo>
                  <a:cubicBezTo>
                    <a:pt x="13597" y="9740"/>
                    <a:pt x="12978" y="10205"/>
                    <a:pt x="12288" y="10205"/>
                  </a:cubicBezTo>
                  <a:lnTo>
                    <a:pt x="6263" y="10205"/>
                  </a:lnTo>
                  <a:cubicBezTo>
                    <a:pt x="5811" y="10205"/>
                    <a:pt x="5453" y="9847"/>
                    <a:pt x="5453" y="9395"/>
                  </a:cubicBezTo>
                  <a:lnTo>
                    <a:pt x="5453" y="6871"/>
                  </a:lnTo>
                  <a:cubicBezTo>
                    <a:pt x="5453" y="6561"/>
                    <a:pt x="5084" y="6406"/>
                    <a:pt x="4858" y="6621"/>
                  </a:cubicBezTo>
                  <a:lnTo>
                    <a:pt x="441" y="11050"/>
                  </a:lnTo>
                  <a:cubicBezTo>
                    <a:pt x="0" y="11479"/>
                    <a:pt x="0" y="12181"/>
                    <a:pt x="441" y="12622"/>
                  </a:cubicBezTo>
                  <a:lnTo>
                    <a:pt x="4858" y="17051"/>
                  </a:lnTo>
                  <a:cubicBezTo>
                    <a:pt x="5084" y="17265"/>
                    <a:pt x="5453" y="17110"/>
                    <a:pt x="5453" y="16801"/>
                  </a:cubicBezTo>
                  <a:lnTo>
                    <a:pt x="5453" y="14265"/>
                  </a:lnTo>
                  <a:cubicBezTo>
                    <a:pt x="5453" y="13824"/>
                    <a:pt x="5811" y="13455"/>
                    <a:pt x="6263" y="13455"/>
                  </a:cubicBezTo>
                  <a:lnTo>
                    <a:pt x="12288" y="13455"/>
                  </a:lnTo>
                  <a:cubicBezTo>
                    <a:pt x="13002" y="13455"/>
                    <a:pt x="13609" y="13955"/>
                    <a:pt x="13776" y="14634"/>
                  </a:cubicBezTo>
                  <a:cubicBezTo>
                    <a:pt x="15026" y="19694"/>
                    <a:pt x="19586" y="23432"/>
                    <a:pt x="25027" y="23432"/>
                  </a:cubicBezTo>
                  <a:cubicBezTo>
                    <a:pt x="31730" y="23432"/>
                    <a:pt x="37100" y="17753"/>
                    <a:pt x="36588" y="10943"/>
                  </a:cubicBezTo>
                  <a:cubicBezTo>
                    <a:pt x="36160" y="5132"/>
                    <a:pt x="31373" y="501"/>
                    <a:pt x="25539" y="251"/>
                  </a:cubicBez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79;p144">
              <a:extLst>
                <a:ext uri="{FF2B5EF4-FFF2-40B4-BE49-F238E27FC236}">
                  <a16:creationId xmlns:a16="http://schemas.microsoft.com/office/drawing/2014/main" id="{3848F11A-C6E4-66BC-48F8-395096027CD2}"/>
                </a:ext>
              </a:extLst>
            </p:cNvPr>
            <p:cNvSpPr/>
            <p:nvPr/>
          </p:nvSpPr>
          <p:spPr>
            <a:xfrm>
              <a:off x="8067712" y="5421342"/>
              <a:ext cx="3349881" cy="549201"/>
            </a:xfrm>
            <a:custGeom>
              <a:avLst/>
              <a:gdLst/>
              <a:ahLst/>
              <a:cxnLst/>
              <a:rect l="l" t="t" r="r" b="b"/>
              <a:pathLst>
                <a:path w="67176" h="21968" extrusionOk="0">
                  <a:moveTo>
                    <a:pt x="8799" y="0"/>
                  </a:moveTo>
                  <a:cubicBezTo>
                    <a:pt x="7942" y="0"/>
                    <a:pt x="7144" y="417"/>
                    <a:pt x="6644" y="1108"/>
                  </a:cubicBezTo>
                  <a:lnTo>
                    <a:pt x="608" y="9549"/>
                  </a:lnTo>
                  <a:cubicBezTo>
                    <a:pt x="1" y="10406"/>
                    <a:pt x="1" y="11561"/>
                    <a:pt x="608" y="12418"/>
                  </a:cubicBezTo>
                  <a:lnTo>
                    <a:pt x="6644" y="20860"/>
                  </a:lnTo>
                  <a:cubicBezTo>
                    <a:pt x="7144" y="21551"/>
                    <a:pt x="7942" y="21967"/>
                    <a:pt x="8799" y="21967"/>
                  </a:cubicBezTo>
                  <a:lnTo>
                    <a:pt x="56198" y="21967"/>
                  </a:lnTo>
                  <a:cubicBezTo>
                    <a:pt x="62258" y="21967"/>
                    <a:pt x="67176" y="17050"/>
                    <a:pt x="67176" y="10978"/>
                  </a:cubicBezTo>
                  <a:cubicBezTo>
                    <a:pt x="67176" y="4918"/>
                    <a:pt x="62258" y="0"/>
                    <a:pt x="56198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Relações piezoeléctricas</a:t>
              </a:r>
              <a:endParaRPr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684;p144">
              <a:extLst>
                <a:ext uri="{FF2B5EF4-FFF2-40B4-BE49-F238E27FC236}">
                  <a16:creationId xmlns:a16="http://schemas.microsoft.com/office/drawing/2014/main" id="{338D41BD-7227-9F42-E2EA-311048F0BE23}"/>
                </a:ext>
              </a:extLst>
            </p:cNvPr>
            <p:cNvSpPr/>
            <p:nvPr/>
          </p:nvSpPr>
          <p:spPr>
            <a:xfrm>
              <a:off x="6565437" y="4040093"/>
              <a:ext cx="531050" cy="97975"/>
            </a:xfrm>
            <a:custGeom>
              <a:avLst/>
              <a:gdLst/>
              <a:ahLst/>
              <a:cxnLst/>
              <a:rect l="l" t="t" r="r" b="b"/>
              <a:pathLst>
                <a:path w="21242" h="3919" extrusionOk="0">
                  <a:moveTo>
                    <a:pt x="9061" y="1"/>
                  </a:moveTo>
                  <a:lnTo>
                    <a:pt x="1" y="3216"/>
                  </a:lnTo>
                  <a:lnTo>
                    <a:pt x="239" y="3918"/>
                  </a:lnTo>
                  <a:lnTo>
                    <a:pt x="9192" y="751"/>
                  </a:lnTo>
                  <a:lnTo>
                    <a:pt x="21242" y="751"/>
                  </a:lnTo>
                  <a:lnTo>
                    <a:pt x="21242" y="1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85;p144">
              <a:extLst>
                <a:ext uri="{FF2B5EF4-FFF2-40B4-BE49-F238E27FC236}">
                  <a16:creationId xmlns:a16="http://schemas.microsoft.com/office/drawing/2014/main" id="{AE10F776-9C79-B0E8-FE6B-74D3F8ED8A77}"/>
                </a:ext>
              </a:extLst>
            </p:cNvPr>
            <p:cNvSpPr/>
            <p:nvPr/>
          </p:nvSpPr>
          <p:spPr>
            <a:xfrm>
              <a:off x="6302612" y="3737693"/>
              <a:ext cx="370000" cy="713200"/>
            </a:xfrm>
            <a:custGeom>
              <a:avLst/>
              <a:gdLst/>
              <a:ahLst/>
              <a:cxnLst/>
              <a:rect l="l" t="t" r="r" b="b"/>
              <a:pathLst>
                <a:path w="14800" h="28528" extrusionOk="0">
                  <a:moveTo>
                    <a:pt x="13431" y="18086"/>
                  </a:moveTo>
                  <a:cubicBezTo>
                    <a:pt x="12514" y="14633"/>
                    <a:pt x="11145" y="11371"/>
                    <a:pt x="9395" y="8346"/>
                  </a:cubicBezTo>
                  <a:cubicBezTo>
                    <a:pt x="7621" y="5287"/>
                    <a:pt x="5466" y="2489"/>
                    <a:pt x="2977" y="0"/>
                  </a:cubicBezTo>
                  <a:lnTo>
                    <a:pt x="1" y="2977"/>
                  </a:lnTo>
                  <a:cubicBezTo>
                    <a:pt x="2227" y="5203"/>
                    <a:pt x="4156" y="7715"/>
                    <a:pt x="5739" y="10466"/>
                  </a:cubicBezTo>
                  <a:cubicBezTo>
                    <a:pt x="7311" y="13168"/>
                    <a:pt x="8525" y="16085"/>
                    <a:pt x="9359" y="19169"/>
                  </a:cubicBezTo>
                  <a:cubicBezTo>
                    <a:pt x="10157" y="22158"/>
                    <a:pt x="10573" y="25289"/>
                    <a:pt x="10573" y="28527"/>
                  </a:cubicBezTo>
                  <a:lnTo>
                    <a:pt x="14800" y="28527"/>
                  </a:lnTo>
                  <a:cubicBezTo>
                    <a:pt x="14800" y="24908"/>
                    <a:pt x="14324" y="21408"/>
                    <a:pt x="13431" y="18086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86;p144">
              <a:extLst>
                <a:ext uri="{FF2B5EF4-FFF2-40B4-BE49-F238E27FC236}">
                  <a16:creationId xmlns:a16="http://schemas.microsoft.com/office/drawing/2014/main" id="{741B4DAE-13EF-BAC4-C30B-B3F34F8B01C5}"/>
                </a:ext>
              </a:extLst>
            </p:cNvPr>
            <p:cNvSpPr/>
            <p:nvPr/>
          </p:nvSpPr>
          <p:spPr>
            <a:xfrm>
              <a:off x="6460362" y="4008243"/>
              <a:ext cx="213750" cy="213750"/>
            </a:xfrm>
            <a:custGeom>
              <a:avLst/>
              <a:gdLst/>
              <a:ahLst/>
              <a:cxnLst/>
              <a:rect l="l" t="t" r="r" b="b"/>
              <a:pathLst>
                <a:path w="8550" h="8550" extrusionOk="0">
                  <a:moveTo>
                    <a:pt x="4275" y="1"/>
                  </a:moveTo>
                  <a:cubicBezTo>
                    <a:pt x="1918" y="1"/>
                    <a:pt x="1" y="1918"/>
                    <a:pt x="1" y="4275"/>
                  </a:cubicBezTo>
                  <a:cubicBezTo>
                    <a:pt x="1" y="6633"/>
                    <a:pt x="1918" y="8550"/>
                    <a:pt x="4275" y="8550"/>
                  </a:cubicBezTo>
                  <a:cubicBezTo>
                    <a:pt x="6645" y="8550"/>
                    <a:pt x="8550" y="6633"/>
                    <a:pt x="8550" y="4275"/>
                  </a:cubicBezTo>
                  <a:cubicBezTo>
                    <a:pt x="8550" y="1918"/>
                    <a:pt x="6645" y="1"/>
                    <a:pt x="4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87;p144">
              <a:extLst>
                <a:ext uri="{FF2B5EF4-FFF2-40B4-BE49-F238E27FC236}">
                  <a16:creationId xmlns:a16="http://schemas.microsoft.com/office/drawing/2014/main" id="{AB22E601-0B44-7FE0-D923-C090839E70C7}"/>
                </a:ext>
              </a:extLst>
            </p:cNvPr>
            <p:cNvSpPr/>
            <p:nvPr/>
          </p:nvSpPr>
          <p:spPr>
            <a:xfrm>
              <a:off x="6510387" y="4058268"/>
              <a:ext cx="113725" cy="113725"/>
            </a:xfrm>
            <a:custGeom>
              <a:avLst/>
              <a:gdLst/>
              <a:ahLst/>
              <a:cxnLst/>
              <a:rect l="l" t="t" r="r" b="b"/>
              <a:pathLst>
                <a:path w="4549" h="4549" extrusionOk="0">
                  <a:moveTo>
                    <a:pt x="4548" y="2274"/>
                  </a:moveTo>
                  <a:cubicBezTo>
                    <a:pt x="4548" y="3524"/>
                    <a:pt x="3524" y="4548"/>
                    <a:pt x="2274" y="4548"/>
                  </a:cubicBezTo>
                  <a:cubicBezTo>
                    <a:pt x="1024" y="4548"/>
                    <a:pt x="0" y="3524"/>
                    <a:pt x="0" y="2274"/>
                  </a:cubicBezTo>
                  <a:cubicBezTo>
                    <a:pt x="0" y="1024"/>
                    <a:pt x="1024" y="0"/>
                    <a:pt x="2274" y="0"/>
                  </a:cubicBezTo>
                  <a:cubicBezTo>
                    <a:pt x="3524" y="0"/>
                    <a:pt x="4548" y="1024"/>
                    <a:pt x="4548" y="2274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88;p144">
              <a:extLst>
                <a:ext uri="{FF2B5EF4-FFF2-40B4-BE49-F238E27FC236}">
                  <a16:creationId xmlns:a16="http://schemas.microsoft.com/office/drawing/2014/main" id="{28A5713D-505F-69AB-E283-69B9B141C2C2}"/>
                </a:ext>
              </a:extLst>
            </p:cNvPr>
            <p:cNvSpPr/>
            <p:nvPr/>
          </p:nvSpPr>
          <p:spPr>
            <a:xfrm>
              <a:off x="7485487" y="3682618"/>
              <a:ext cx="735250" cy="735225"/>
            </a:xfrm>
            <a:custGeom>
              <a:avLst/>
              <a:gdLst/>
              <a:ahLst/>
              <a:cxnLst/>
              <a:rect l="l" t="t" r="r" b="b"/>
              <a:pathLst>
                <a:path w="29410" h="29409" extrusionOk="0">
                  <a:moveTo>
                    <a:pt x="14705" y="0"/>
                  </a:moveTo>
                  <a:cubicBezTo>
                    <a:pt x="6585" y="0"/>
                    <a:pt x="1" y="6585"/>
                    <a:pt x="1" y="14705"/>
                  </a:cubicBezTo>
                  <a:cubicBezTo>
                    <a:pt x="1" y="22825"/>
                    <a:pt x="6585" y="29409"/>
                    <a:pt x="14705" y="29409"/>
                  </a:cubicBezTo>
                  <a:cubicBezTo>
                    <a:pt x="22825" y="29409"/>
                    <a:pt x="29409" y="22825"/>
                    <a:pt x="29409" y="14705"/>
                  </a:cubicBezTo>
                  <a:cubicBezTo>
                    <a:pt x="29409" y="6585"/>
                    <a:pt x="22825" y="0"/>
                    <a:pt x="147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89;p144">
              <a:extLst>
                <a:ext uri="{FF2B5EF4-FFF2-40B4-BE49-F238E27FC236}">
                  <a16:creationId xmlns:a16="http://schemas.microsoft.com/office/drawing/2014/main" id="{D7022518-61CC-03C5-AFAB-B39C41F1C9F6}"/>
                </a:ext>
              </a:extLst>
            </p:cNvPr>
            <p:cNvSpPr/>
            <p:nvPr/>
          </p:nvSpPr>
          <p:spPr>
            <a:xfrm>
              <a:off x="7520612" y="3717593"/>
              <a:ext cx="665000" cy="665275"/>
            </a:xfrm>
            <a:custGeom>
              <a:avLst/>
              <a:gdLst/>
              <a:ahLst/>
              <a:cxnLst/>
              <a:rect l="l" t="t" r="r" b="b"/>
              <a:pathLst>
                <a:path w="26600" h="26611" extrusionOk="0">
                  <a:moveTo>
                    <a:pt x="13300" y="26611"/>
                  </a:moveTo>
                  <a:cubicBezTo>
                    <a:pt x="5966" y="26611"/>
                    <a:pt x="1" y="20646"/>
                    <a:pt x="1" y="13312"/>
                  </a:cubicBezTo>
                  <a:cubicBezTo>
                    <a:pt x="1" y="5966"/>
                    <a:pt x="5966" y="1"/>
                    <a:pt x="13300" y="1"/>
                  </a:cubicBezTo>
                  <a:cubicBezTo>
                    <a:pt x="20634" y="1"/>
                    <a:pt x="26599" y="5966"/>
                    <a:pt x="26599" y="13312"/>
                  </a:cubicBezTo>
                  <a:cubicBezTo>
                    <a:pt x="26599" y="20646"/>
                    <a:pt x="20634" y="26611"/>
                    <a:pt x="13300" y="26611"/>
                  </a:cubicBezTo>
                  <a:close/>
                  <a:moveTo>
                    <a:pt x="13300" y="453"/>
                  </a:moveTo>
                  <a:cubicBezTo>
                    <a:pt x="6216" y="453"/>
                    <a:pt x="453" y="6227"/>
                    <a:pt x="453" y="13312"/>
                  </a:cubicBezTo>
                  <a:cubicBezTo>
                    <a:pt x="453" y="20396"/>
                    <a:pt x="6216" y="26159"/>
                    <a:pt x="13300" y="26159"/>
                  </a:cubicBezTo>
                  <a:cubicBezTo>
                    <a:pt x="20384" y="26159"/>
                    <a:pt x="26147" y="20396"/>
                    <a:pt x="26147" y="13312"/>
                  </a:cubicBezTo>
                  <a:cubicBezTo>
                    <a:pt x="26147" y="6227"/>
                    <a:pt x="20384" y="453"/>
                    <a:pt x="13300" y="453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91;p144">
              <a:extLst>
                <a:ext uri="{FF2B5EF4-FFF2-40B4-BE49-F238E27FC236}">
                  <a16:creationId xmlns:a16="http://schemas.microsoft.com/office/drawing/2014/main" id="{3390B78E-7D48-F252-E02E-D67C5C3F9B1F}"/>
                </a:ext>
              </a:extLst>
            </p:cNvPr>
            <p:cNvSpPr/>
            <p:nvPr/>
          </p:nvSpPr>
          <p:spPr>
            <a:xfrm>
              <a:off x="7227437" y="3757318"/>
              <a:ext cx="927525" cy="585825"/>
            </a:xfrm>
            <a:custGeom>
              <a:avLst/>
              <a:gdLst/>
              <a:ahLst/>
              <a:cxnLst/>
              <a:rect l="l" t="t" r="r" b="b"/>
              <a:pathLst>
                <a:path w="37101" h="23433" extrusionOk="0">
                  <a:moveTo>
                    <a:pt x="25539" y="251"/>
                  </a:moveTo>
                  <a:cubicBezTo>
                    <a:pt x="19872" y="1"/>
                    <a:pt x="15050" y="3835"/>
                    <a:pt x="13764" y="9062"/>
                  </a:cubicBezTo>
                  <a:cubicBezTo>
                    <a:pt x="13597" y="9740"/>
                    <a:pt x="12978" y="10205"/>
                    <a:pt x="12288" y="10205"/>
                  </a:cubicBezTo>
                  <a:lnTo>
                    <a:pt x="6263" y="10205"/>
                  </a:lnTo>
                  <a:cubicBezTo>
                    <a:pt x="5811" y="10205"/>
                    <a:pt x="5453" y="9847"/>
                    <a:pt x="5453" y="9395"/>
                  </a:cubicBezTo>
                  <a:lnTo>
                    <a:pt x="5453" y="6871"/>
                  </a:lnTo>
                  <a:cubicBezTo>
                    <a:pt x="5453" y="6561"/>
                    <a:pt x="5084" y="6395"/>
                    <a:pt x="4858" y="6621"/>
                  </a:cubicBezTo>
                  <a:lnTo>
                    <a:pt x="441" y="11038"/>
                  </a:lnTo>
                  <a:cubicBezTo>
                    <a:pt x="0" y="11478"/>
                    <a:pt x="0" y="12181"/>
                    <a:pt x="441" y="12621"/>
                  </a:cubicBezTo>
                  <a:lnTo>
                    <a:pt x="4858" y="17039"/>
                  </a:lnTo>
                  <a:cubicBezTo>
                    <a:pt x="5084" y="17265"/>
                    <a:pt x="5453" y="17110"/>
                    <a:pt x="5453" y="16801"/>
                  </a:cubicBezTo>
                  <a:lnTo>
                    <a:pt x="5453" y="14265"/>
                  </a:lnTo>
                  <a:cubicBezTo>
                    <a:pt x="5453" y="13824"/>
                    <a:pt x="5811" y="13455"/>
                    <a:pt x="6263" y="13455"/>
                  </a:cubicBezTo>
                  <a:lnTo>
                    <a:pt x="12288" y="13455"/>
                  </a:lnTo>
                  <a:cubicBezTo>
                    <a:pt x="13002" y="13455"/>
                    <a:pt x="13609" y="13943"/>
                    <a:pt x="13776" y="14634"/>
                  </a:cubicBezTo>
                  <a:cubicBezTo>
                    <a:pt x="15026" y="19682"/>
                    <a:pt x="19586" y="23432"/>
                    <a:pt x="25027" y="23432"/>
                  </a:cubicBezTo>
                  <a:cubicBezTo>
                    <a:pt x="31730" y="23432"/>
                    <a:pt x="37100" y="17753"/>
                    <a:pt x="36588" y="10943"/>
                  </a:cubicBezTo>
                  <a:cubicBezTo>
                    <a:pt x="36160" y="5132"/>
                    <a:pt x="31373" y="501"/>
                    <a:pt x="25539" y="251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92;p144">
              <a:extLst>
                <a:ext uri="{FF2B5EF4-FFF2-40B4-BE49-F238E27FC236}">
                  <a16:creationId xmlns:a16="http://schemas.microsoft.com/office/drawing/2014/main" id="{D69EF941-A763-B327-5F2E-3CC04520A26F}"/>
                </a:ext>
              </a:extLst>
            </p:cNvPr>
            <p:cNvSpPr/>
            <p:nvPr/>
          </p:nvSpPr>
          <p:spPr>
            <a:xfrm>
              <a:off x="8067712" y="3775630"/>
              <a:ext cx="3349881" cy="549201"/>
            </a:xfrm>
            <a:custGeom>
              <a:avLst/>
              <a:gdLst/>
              <a:ahLst/>
              <a:cxnLst/>
              <a:rect l="l" t="t" r="r" b="b"/>
              <a:pathLst>
                <a:path w="67176" h="21968" extrusionOk="0">
                  <a:moveTo>
                    <a:pt x="8799" y="0"/>
                  </a:moveTo>
                  <a:cubicBezTo>
                    <a:pt x="7942" y="0"/>
                    <a:pt x="7144" y="405"/>
                    <a:pt x="6644" y="1108"/>
                  </a:cubicBezTo>
                  <a:lnTo>
                    <a:pt x="608" y="9549"/>
                  </a:lnTo>
                  <a:cubicBezTo>
                    <a:pt x="1" y="10406"/>
                    <a:pt x="1" y="11549"/>
                    <a:pt x="608" y="12407"/>
                  </a:cubicBezTo>
                  <a:lnTo>
                    <a:pt x="6644" y="20848"/>
                  </a:lnTo>
                  <a:cubicBezTo>
                    <a:pt x="7144" y="21551"/>
                    <a:pt x="7942" y="21967"/>
                    <a:pt x="8799" y="21967"/>
                  </a:cubicBezTo>
                  <a:lnTo>
                    <a:pt x="56198" y="21967"/>
                  </a:lnTo>
                  <a:cubicBezTo>
                    <a:pt x="62258" y="21967"/>
                    <a:pt x="67176" y="17050"/>
                    <a:pt x="67176" y="10978"/>
                  </a:cubicBezTo>
                  <a:cubicBezTo>
                    <a:pt x="67176" y="4918"/>
                    <a:pt x="62258" y="0"/>
                    <a:pt x="56198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182875" tIns="91425" rIns="18287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Coeficiente de Poisson</a:t>
              </a:r>
              <a:endParaRPr sz="1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" name="Google Shape;1567;p141">
            <a:extLst>
              <a:ext uri="{FF2B5EF4-FFF2-40B4-BE49-F238E27FC236}">
                <a16:creationId xmlns:a16="http://schemas.microsoft.com/office/drawing/2014/main" id="{D98AF143-AD69-8EDD-B0D1-F741C931825D}"/>
              </a:ext>
            </a:extLst>
          </p:cNvPr>
          <p:cNvSpPr txBox="1"/>
          <p:nvPr/>
        </p:nvSpPr>
        <p:spPr>
          <a:xfrm>
            <a:off x="2452986" y="5226815"/>
            <a:ext cx="508573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Tipo de elemento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B9B27C5C-5112-2CA5-DBD7-2A73DE7F54FC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A7AD75E-FDE6-3044-64F8-25D1E6AD9BB2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725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C5CCD-F4EC-2060-EABB-14C287BED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 descr="Forma&#10;&#10;O conteúdo gerado por IA pode estar incorreto.">
            <a:extLst>
              <a:ext uri="{FF2B5EF4-FFF2-40B4-BE49-F238E27FC236}">
                <a16:creationId xmlns:a16="http://schemas.microsoft.com/office/drawing/2014/main" id="{820F29C0-FBB7-8740-7033-75EFFEEDB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A613964-6E5F-D142-231B-41ED4CA3B834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4CC590D-03B8-89BF-9571-F560A6881B6A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540BC21-B2AA-30D6-7641-C0AC3849D456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79CFC75-FD0E-E71F-A3F9-083FFC94839E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BBE4ECF-EE2A-F72C-D4DF-FC7650CE95A0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9CB9E3-968E-2EE9-A197-8C0A247157BA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81D787C-B417-76ED-D640-636A1F283A41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C43100AB-768B-ADE6-F5A6-8293AF031D68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CEA20CC1-4292-BF7E-A24F-280C36C85612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5C9B7AB7-9C99-54AE-93E8-8C14A9D6DCB8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7842D55B-9B41-26DC-030E-8FA76FF9A7E4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D94D9CFE-05A3-5273-9AD5-A57777850D5A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FB299A49-9942-232A-F353-639A45AC8B67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B607B46-C764-CA7F-9052-C4E34DFE6EBA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4E542B19-2D7D-496C-395E-D9F0B8F92324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361A2BF4-E4FC-71AB-335E-113290A985B3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7A9D290-47C5-F684-EC41-A3CDFE8FFC70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24DA38A-7209-E680-6662-17973AD8AA51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BE06FB0-B59E-22C3-5C3C-26AED5095E38}"/>
              </a:ext>
            </a:extLst>
          </p:cNvPr>
          <p:cNvSpPr/>
          <p:nvPr/>
        </p:nvSpPr>
        <p:spPr>
          <a:xfrm>
            <a:off x="1897626" y="2767125"/>
            <a:ext cx="9399639" cy="2257160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7107EA3-BECD-AAFB-FCE7-EA90303B72FF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F4718B4-73A2-41EA-E084-37DD40724EB2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0A2D33DB-10EF-138F-DE92-33CFF861B497}"/>
              </a:ext>
            </a:extLst>
          </p:cNvPr>
          <p:cNvSpPr/>
          <p:nvPr/>
        </p:nvSpPr>
        <p:spPr>
          <a:xfrm>
            <a:off x="1897626" y="4989855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7AD6759-A10D-057B-B2F2-CA81E83EAF84}"/>
              </a:ext>
            </a:extLst>
          </p:cNvPr>
          <p:cNvSpPr txBox="1"/>
          <p:nvPr/>
        </p:nvSpPr>
        <p:spPr>
          <a:xfrm>
            <a:off x="8491882" y="50830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BC346FB-5B66-7A86-1E4E-12D1E390E3E5}"/>
              </a:ext>
            </a:extLst>
          </p:cNvPr>
          <p:cNvSpPr txBox="1"/>
          <p:nvPr/>
        </p:nvSpPr>
        <p:spPr>
          <a:xfrm>
            <a:off x="2053986" y="5083070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A58A79B4-8506-CBEB-81E8-15857EA31547}"/>
              </a:ext>
            </a:extLst>
          </p:cNvPr>
          <p:cNvSpPr/>
          <p:nvPr/>
        </p:nvSpPr>
        <p:spPr>
          <a:xfrm>
            <a:off x="1897626" y="5471594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4D63A98-5B4A-D35B-FFF7-D61066732F3C}"/>
              </a:ext>
            </a:extLst>
          </p:cNvPr>
          <p:cNvSpPr txBox="1"/>
          <p:nvPr/>
        </p:nvSpPr>
        <p:spPr>
          <a:xfrm>
            <a:off x="8491882" y="55648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7CB6A9A-78E5-0A58-C84E-1C9BF9EF1242}"/>
              </a:ext>
            </a:extLst>
          </p:cNvPr>
          <p:cNvSpPr txBox="1"/>
          <p:nvPr/>
        </p:nvSpPr>
        <p:spPr>
          <a:xfrm>
            <a:off x="2053986" y="5635929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6700D54-EE40-F81E-1573-934C93B64720}"/>
              </a:ext>
            </a:extLst>
          </p:cNvPr>
          <p:cNvSpPr/>
          <p:nvPr/>
        </p:nvSpPr>
        <p:spPr>
          <a:xfrm>
            <a:off x="1999837" y="1506719"/>
            <a:ext cx="9180845" cy="48239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1709;p145">
            <a:extLst>
              <a:ext uri="{FF2B5EF4-FFF2-40B4-BE49-F238E27FC236}">
                <a16:creationId xmlns:a16="http://schemas.microsoft.com/office/drawing/2014/main" id="{D2185361-A389-483C-232E-B8729BE5F346}"/>
              </a:ext>
            </a:extLst>
          </p:cNvPr>
          <p:cNvSpPr/>
          <p:nvPr/>
        </p:nvSpPr>
        <p:spPr>
          <a:xfrm>
            <a:off x="4795885" y="3429000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431588F6-9A63-3D82-D463-9C3002C044ED}"/>
              </a:ext>
            </a:extLst>
          </p:cNvPr>
          <p:cNvSpPr/>
          <p:nvPr/>
        </p:nvSpPr>
        <p:spPr>
          <a:xfrm>
            <a:off x="2497393" y="3112116"/>
            <a:ext cx="8101781" cy="2543478"/>
          </a:xfrm>
          <a:prstGeom prst="rect">
            <a:avLst/>
          </a:prstGeom>
          <a:solidFill>
            <a:srgbClr val="E0E0E0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Google Shape;1710;p145">
            <a:extLst>
              <a:ext uri="{FF2B5EF4-FFF2-40B4-BE49-F238E27FC236}">
                <a16:creationId xmlns:a16="http://schemas.microsoft.com/office/drawing/2014/main" id="{1CBDD48C-14FC-99B6-4AB5-A1AF3E9B0C5E}"/>
              </a:ext>
            </a:extLst>
          </p:cNvPr>
          <p:cNvSpPr/>
          <p:nvPr/>
        </p:nvSpPr>
        <p:spPr>
          <a:xfrm>
            <a:off x="3778501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711;p145">
            <a:extLst>
              <a:ext uri="{FF2B5EF4-FFF2-40B4-BE49-F238E27FC236}">
                <a16:creationId xmlns:a16="http://schemas.microsoft.com/office/drawing/2014/main" id="{9B216198-FA4D-DD47-4F8C-415EA2DA4674}"/>
              </a:ext>
            </a:extLst>
          </p:cNvPr>
          <p:cNvSpPr/>
          <p:nvPr/>
        </p:nvSpPr>
        <p:spPr>
          <a:xfrm>
            <a:off x="3714815" y="2291119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712;p145">
            <a:extLst>
              <a:ext uri="{FF2B5EF4-FFF2-40B4-BE49-F238E27FC236}">
                <a16:creationId xmlns:a16="http://schemas.microsoft.com/office/drawing/2014/main" id="{939BC41D-76B7-A3DC-08C2-4B8E7B6DA3AF}"/>
              </a:ext>
            </a:extLst>
          </p:cNvPr>
          <p:cNvSpPr/>
          <p:nvPr/>
        </p:nvSpPr>
        <p:spPr>
          <a:xfrm>
            <a:off x="5850043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713;p145">
            <a:extLst>
              <a:ext uri="{FF2B5EF4-FFF2-40B4-BE49-F238E27FC236}">
                <a16:creationId xmlns:a16="http://schemas.microsoft.com/office/drawing/2014/main" id="{8B2DA300-1428-B7D5-9805-EDA36D8DA68B}"/>
              </a:ext>
            </a:extLst>
          </p:cNvPr>
          <p:cNvSpPr/>
          <p:nvPr/>
        </p:nvSpPr>
        <p:spPr>
          <a:xfrm>
            <a:off x="5850043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1714;p145">
            <a:extLst>
              <a:ext uri="{FF2B5EF4-FFF2-40B4-BE49-F238E27FC236}">
                <a16:creationId xmlns:a16="http://schemas.microsoft.com/office/drawing/2014/main" id="{8AAD53AC-751D-DC7B-D905-267468A570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4828151" y="2291119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715;p145">
            <a:extLst>
              <a:ext uri="{FF2B5EF4-FFF2-40B4-BE49-F238E27FC236}">
                <a16:creationId xmlns:a16="http://schemas.microsoft.com/office/drawing/2014/main" id="{F63B7BAE-AEF3-107F-43C4-B9A176E17F31}"/>
              </a:ext>
            </a:extLst>
          </p:cNvPr>
          <p:cNvSpPr/>
          <p:nvPr/>
        </p:nvSpPr>
        <p:spPr>
          <a:xfrm>
            <a:off x="5113358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712;p145">
            <a:extLst>
              <a:ext uri="{FF2B5EF4-FFF2-40B4-BE49-F238E27FC236}">
                <a16:creationId xmlns:a16="http://schemas.microsoft.com/office/drawing/2014/main" id="{896F78A4-7D1E-D6C1-BC05-8183AFC4B0E8}"/>
              </a:ext>
            </a:extLst>
          </p:cNvPr>
          <p:cNvSpPr/>
          <p:nvPr/>
        </p:nvSpPr>
        <p:spPr>
          <a:xfrm>
            <a:off x="7924982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713;p145">
            <a:extLst>
              <a:ext uri="{FF2B5EF4-FFF2-40B4-BE49-F238E27FC236}">
                <a16:creationId xmlns:a16="http://schemas.microsoft.com/office/drawing/2014/main" id="{56922D01-A7C7-254F-3223-A12FA4BF3ECD}"/>
              </a:ext>
            </a:extLst>
          </p:cNvPr>
          <p:cNvSpPr/>
          <p:nvPr/>
        </p:nvSpPr>
        <p:spPr>
          <a:xfrm>
            <a:off x="7932655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716;p145">
            <a:extLst>
              <a:ext uri="{FF2B5EF4-FFF2-40B4-BE49-F238E27FC236}">
                <a16:creationId xmlns:a16="http://schemas.microsoft.com/office/drawing/2014/main" id="{A7010E6A-7765-C4D7-DAC2-24FF5A361D58}"/>
              </a:ext>
            </a:extLst>
          </p:cNvPr>
          <p:cNvSpPr/>
          <p:nvPr/>
        </p:nvSpPr>
        <p:spPr>
          <a:xfrm>
            <a:off x="4091466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6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22641"/>
              </a:solidFill>
            </a:endParaRPr>
          </a:p>
        </p:txBody>
      </p:sp>
      <p:pic>
        <p:nvPicPr>
          <p:cNvPr id="61" name="Google Shape;1714;p145">
            <a:extLst>
              <a:ext uri="{FF2B5EF4-FFF2-40B4-BE49-F238E27FC236}">
                <a16:creationId xmlns:a16="http://schemas.microsoft.com/office/drawing/2014/main" id="{38677025-CD84-A350-7C32-202822DDB4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6892744" y="2285284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717;p145">
            <a:extLst>
              <a:ext uri="{FF2B5EF4-FFF2-40B4-BE49-F238E27FC236}">
                <a16:creationId xmlns:a16="http://schemas.microsoft.com/office/drawing/2014/main" id="{18D42C8A-82CC-9567-5C00-2A09D9ABEADA}"/>
              </a:ext>
            </a:extLst>
          </p:cNvPr>
          <p:cNvSpPr/>
          <p:nvPr/>
        </p:nvSpPr>
        <p:spPr>
          <a:xfrm>
            <a:off x="6163009" y="1951969"/>
            <a:ext cx="736649" cy="69875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715;p145">
            <a:extLst>
              <a:ext uri="{FF2B5EF4-FFF2-40B4-BE49-F238E27FC236}">
                <a16:creationId xmlns:a16="http://schemas.microsoft.com/office/drawing/2014/main" id="{C7700B8E-F263-5550-7BCF-76EA3D5983BC}"/>
              </a:ext>
            </a:extLst>
          </p:cNvPr>
          <p:cNvSpPr/>
          <p:nvPr/>
        </p:nvSpPr>
        <p:spPr>
          <a:xfrm>
            <a:off x="721752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717;p145">
            <a:extLst>
              <a:ext uri="{FF2B5EF4-FFF2-40B4-BE49-F238E27FC236}">
                <a16:creationId xmlns:a16="http://schemas.microsoft.com/office/drawing/2014/main" id="{6C35ADFB-748C-CBC6-D3B1-8C041E8F6505}"/>
              </a:ext>
            </a:extLst>
          </p:cNvPr>
          <p:cNvSpPr/>
          <p:nvPr/>
        </p:nvSpPr>
        <p:spPr>
          <a:xfrm>
            <a:off x="8233045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ráfico 72" descr="Piscina retangular estrutura de tópicos">
            <a:extLst>
              <a:ext uri="{FF2B5EF4-FFF2-40B4-BE49-F238E27FC236}">
                <a16:creationId xmlns:a16="http://schemas.microsoft.com/office/drawing/2014/main" id="{2625B66E-AC84-AAC4-4CA3-C73E0603C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4470" y="2076028"/>
            <a:ext cx="450640" cy="450640"/>
          </a:xfrm>
          <a:prstGeom prst="rect">
            <a:avLst/>
          </a:prstGeom>
        </p:spPr>
      </p:pic>
      <p:pic>
        <p:nvPicPr>
          <p:cNvPr id="74" name="Gráfico 73" descr="Raio com preenchimento sólido">
            <a:extLst>
              <a:ext uri="{FF2B5EF4-FFF2-40B4-BE49-F238E27FC236}">
                <a16:creationId xmlns:a16="http://schemas.microsoft.com/office/drawing/2014/main" id="{7E101879-985C-2000-2AFE-260D1148DE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2667" y="2116670"/>
            <a:ext cx="399010" cy="399010"/>
          </a:xfrm>
          <a:prstGeom prst="rect">
            <a:avLst/>
          </a:prstGeom>
        </p:spPr>
      </p:pic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F30CEBD-8903-C4E1-5F64-C9EB09E9B9C9}"/>
              </a:ext>
            </a:extLst>
          </p:cNvPr>
          <p:cNvGrpSpPr/>
          <p:nvPr/>
        </p:nvGrpSpPr>
        <p:grpSpPr>
          <a:xfrm>
            <a:off x="6346018" y="2127111"/>
            <a:ext cx="369825" cy="316345"/>
            <a:chOff x="5689599" y="1356993"/>
            <a:chExt cx="705649" cy="603605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060F1E9A-3540-DE24-5192-088E567C8F07}"/>
                </a:ext>
              </a:extLst>
            </p:cNvPr>
            <p:cNvSpPr/>
            <p:nvPr/>
          </p:nvSpPr>
          <p:spPr>
            <a:xfrm>
              <a:off x="5689599" y="1356993"/>
              <a:ext cx="701369" cy="60360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C99A319A-A371-DAAE-3198-84DBBC299942}"/>
                </a:ext>
              </a:extLst>
            </p:cNvPr>
            <p:cNvCxnSpPr>
              <a:cxnSpLocks/>
            </p:cNvCxnSpPr>
            <p:nvPr/>
          </p:nvCxnSpPr>
          <p:spPr>
            <a:xfrm>
              <a:off x="581787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7C321074-591F-2124-88D2-E61A9AD5ACF9}"/>
                </a:ext>
              </a:extLst>
            </p:cNvPr>
            <p:cNvCxnSpPr>
              <a:cxnSpLocks/>
            </p:cNvCxnSpPr>
            <p:nvPr/>
          </p:nvCxnSpPr>
          <p:spPr>
            <a:xfrm>
              <a:off x="5931217" y="1359939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BF1D624E-8E58-13C9-B697-BBDD13AC9BC4}"/>
                </a:ext>
              </a:extLst>
            </p:cNvPr>
            <p:cNvCxnSpPr>
              <a:cxnSpLocks/>
            </p:cNvCxnSpPr>
            <p:nvPr/>
          </p:nvCxnSpPr>
          <p:spPr>
            <a:xfrm>
              <a:off x="6044564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2B015C2F-914A-AC7B-6405-2D7EF243E659}"/>
                </a:ext>
              </a:extLst>
            </p:cNvPr>
            <p:cNvCxnSpPr>
              <a:cxnSpLocks/>
            </p:cNvCxnSpPr>
            <p:nvPr/>
          </p:nvCxnSpPr>
          <p:spPr>
            <a:xfrm>
              <a:off x="627126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56EEBD7B-D6F1-749A-04C8-2B920EE5AFFB}"/>
                </a:ext>
              </a:extLst>
            </p:cNvPr>
            <p:cNvCxnSpPr>
              <a:cxnSpLocks/>
            </p:cNvCxnSpPr>
            <p:nvPr/>
          </p:nvCxnSpPr>
          <p:spPr>
            <a:xfrm>
              <a:off x="6157911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4394BBED-7F7B-1FFF-EB99-6C14699AF09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47256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9F8074D3-49A2-433A-C270-4C74CB0B4D78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570157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DF5F1766-E5A9-37AB-2D07-5D0FA2209784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667749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A1930F76-4172-AE75-0D14-1596987036A3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765341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CB005CEC-1AEC-55FC-54B9-9CF9369E6233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86293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Gráfico 97" descr="Braço musculoso estrutura de tópicos">
            <a:extLst>
              <a:ext uri="{FF2B5EF4-FFF2-40B4-BE49-F238E27FC236}">
                <a16:creationId xmlns:a16="http://schemas.microsoft.com/office/drawing/2014/main" id="{6EC75E43-D5BC-5104-49A1-8607B960CF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2822" y="2063191"/>
            <a:ext cx="444186" cy="444186"/>
          </a:xfrm>
          <a:prstGeom prst="rect">
            <a:avLst/>
          </a:prstGeom>
        </p:spPr>
      </p:pic>
      <p:pic>
        <p:nvPicPr>
          <p:cNvPr id="100" name="Gráfico 99" descr="Distribuição normal com preenchimento sólido">
            <a:extLst>
              <a:ext uri="{FF2B5EF4-FFF2-40B4-BE49-F238E27FC236}">
                <a16:creationId xmlns:a16="http://schemas.microsoft.com/office/drawing/2014/main" id="{97022995-AB7A-71BC-3314-ABEDD668A7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2854" y="2034990"/>
            <a:ext cx="500588" cy="500588"/>
          </a:xfrm>
          <a:prstGeom prst="rect">
            <a:avLst/>
          </a:prstGeom>
        </p:spPr>
      </p:pic>
      <p:sp>
        <p:nvSpPr>
          <p:cNvPr id="101" name="Google Shape;1567;p141">
            <a:extLst>
              <a:ext uri="{FF2B5EF4-FFF2-40B4-BE49-F238E27FC236}">
                <a16:creationId xmlns:a16="http://schemas.microsoft.com/office/drawing/2014/main" id="{0D906F29-9952-AAA9-7EA7-9DCAE63F2006}"/>
              </a:ext>
            </a:extLst>
          </p:cNvPr>
          <p:cNvSpPr txBox="1"/>
          <p:nvPr/>
        </p:nvSpPr>
        <p:spPr>
          <a:xfrm>
            <a:off x="3632285" y="2610522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Geométrico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" name="Google Shape;1567;p141">
            <a:extLst>
              <a:ext uri="{FF2B5EF4-FFF2-40B4-BE49-F238E27FC236}">
                <a16:creationId xmlns:a16="http://schemas.microsoft.com/office/drawing/2014/main" id="{366DBEA1-6BB8-CBFA-355A-838AF98A72CE}"/>
              </a:ext>
            </a:extLst>
          </p:cNvPr>
          <p:cNvSpPr txBox="1"/>
          <p:nvPr/>
        </p:nvSpPr>
        <p:spPr>
          <a:xfrm>
            <a:off x="46498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ELÉTRICO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" name="Google Shape;1567;p141">
            <a:extLst>
              <a:ext uri="{FF2B5EF4-FFF2-40B4-BE49-F238E27FC236}">
                <a16:creationId xmlns:a16="http://schemas.microsoft.com/office/drawing/2014/main" id="{B0006609-F01D-0BFC-FEA6-4372EFB949C1}"/>
              </a:ext>
            </a:extLst>
          </p:cNvPr>
          <p:cNvSpPr txBox="1"/>
          <p:nvPr/>
        </p:nvSpPr>
        <p:spPr>
          <a:xfrm>
            <a:off x="5420022" y="2618254"/>
            <a:ext cx="2231537" cy="38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MALHA</a:t>
            </a:r>
            <a:endParaRPr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" name="Google Shape;1567;p141">
            <a:extLst>
              <a:ext uri="{FF2B5EF4-FFF2-40B4-BE49-F238E27FC236}">
                <a16:creationId xmlns:a16="http://schemas.microsoft.com/office/drawing/2014/main" id="{72BA8CD0-10B9-8494-AAD0-CD3BF2317902}"/>
              </a:ext>
            </a:extLst>
          </p:cNvPr>
          <p:cNvSpPr txBox="1"/>
          <p:nvPr/>
        </p:nvSpPr>
        <p:spPr>
          <a:xfrm>
            <a:off x="67534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FORÇA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" name="Google Shape;1567;p141">
            <a:extLst>
              <a:ext uri="{FF2B5EF4-FFF2-40B4-BE49-F238E27FC236}">
                <a16:creationId xmlns:a16="http://schemas.microsoft.com/office/drawing/2014/main" id="{FCF16394-FAA8-54B9-B03C-AB2D281F5942}"/>
              </a:ext>
            </a:extLst>
          </p:cNvPr>
          <p:cNvSpPr txBox="1"/>
          <p:nvPr/>
        </p:nvSpPr>
        <p:spPr>
          <a:xfrm>
            <a:off x="7769894" y="2593567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ANÁLISE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3C831D86-DBBF-3AEB-34FA-D534EB7CB038}"/>
              </a:ext>
            </a:extLst>
          </p:cNvPr>
          <p:cNvCxnSpPr>
            <a:cxnSpLocks/>
          </p:cNvCxnSpPr>
          <p:nvPr/>
        </p:nvCxnSpPr>
        <p:spPr>
          <a:xfrm flipV="1">
            <a:off x="2586943" y="4486776"/>
            <a:ext cx="7920000" cy="1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Google Shape;1567;p141">
            <a:extLst>
              <a:ext uri="{FF2B5EF4-FFF2-40B4-BE49-F238E27FC236}">
                <a16:creationId xmlns:a16="http://schemas.microsoft.com/office/drawing/2014/main" id="{4C3D506D-8561-76DD-22D8-7AF78436324F}"/>
              </a:ext>
            </a:extLst>
          </p:cNvPr>
          <p:cNvSpPr txBox="1"/>
          <p:nvPr/>
        </p:nvSpPr>
        <p:spPr>
          <a:xfrm>
            <a:off x="2150777" y="5044000"/>
            <a:ext cx="3601799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TAMANHO Do elemento </a:t>
            </a:r>
            <a:r>
              <a:rPr lang="pt-BR" sz="1600" dirty="0">
                <a:solidFill>
                  <a:srgbClr val="122641"/>
                </a:solidFill>
                <a:latin typeface="+mj-lt"/>
                <a:ea typeface="Bebas Neue"/>
                <a:cs typeface="Bebas Neue"/>
                <a:sym typeface="Bebas Neue"/>
              </a:rPr>
              <a:t>[mm]</a:t>
            </a:r>
            <a:endParaRPr sz="2000" dirty="0">
              <a:solidFill>
                <a:srgbClr val="122641"/>
              </a:solidFill>
              <a:latin typeface="+mj-lt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1567;p141">
            <a:extLst>
              <a:ext uri="{FF2B5EF4-FFF2-40B4-BE49-F238E27FC236}">
                <a16:creationId xmlns:a16="http://schemas.microsoft.com/office/drawing/2014/main" id="{40FFE45C-276A-C9A0-8D5E-FB75FD90CD4A}"/>
              </a:ext>
            </a:extLst>
          </p:cNvPr>
          <p:cNvSpPr txBox="1"/>
          <p:nvPr/>
        </p:nvSpPr>
        <p:spPr>
          <a:xfrm>
            <a:off x="3060934" y="4542285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elemento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272DF5C0-E165-E1FD-C635-011A57AD3EAE}"/>
              </a:ext>
            </a:extLst>
          </p:cNvPr>
          <p:cNvCxnSpPr>
            <a:cxnSpLocks/>
          </p:cNvCxnSpPr>
          <p:nvPr/>
        </p:nvCxnSpPr>
        <p:spPr>
          <a:xfrm flipV="1">
            <a:off x="2586943" y="4990354"/>
            <a:ext cx="7920000" cy="1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1D4AB4D4-D6B1-4748-7EA3-4EEEC6188CBE}"/>
              </a:ext>
            </a:extLst>
          </p:cNvPr>
          <p:cNvCxnSpPr>
            <a:cxnSpLocks/>
          </p:cNvCxnSpPr>
          <p:nvPr/>
        </p:nvCxnSpPr>
        <p:spPr>
          <a:xfrm flipV="1">
            <a:off x="2586943" y="3855377"/>
            <a:ext cx="7920000" cy="1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E0283209-776C-4B1F-B231-ED0522C5F39B}"/>
              </a:ext>
            </a:extLst>
          </p:cNvPr>
          <p:cNvCxnSpPr>
            <a:cxnSpLocks/>
          </p:cNvCxnSpPr>
          <p:nvPr/>
        </p:nvCxnSpPr>
        <p:spPr>
          <a:xfrm>
            <a:off x="6811218" y="3209076"/>
            <a:ext cx="0" cy="2361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Google Shape;1567;p141">
            <a:extLst>
              <a:ext uri="{FF2B5EF4-FFF2-40B4-BE49-F238E27FC236}">
                <a16:creationId xmlns:a16="http://schemas.microsoft.com/office/drawing/2014/main" id="{3A410D5C-111C-2344-3D53-70AB1161CE26}"/>
              </a:ext>
            </a:extLst>
          </p:cNvPr>
          <p:cNvSpPr txBox="1"/>
          <p:nvPr/>
        </p:nvSpPr>
        <p:spPr>
          <a:xfrm>
            <a:off x="5124561" y="3354678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PLACA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7" name="Google Shape;1567;p141">
            <a:extLst>
              <a:ext uri="{FF2B5EF4-FFF2-40B4-BE49-F238E27FC236}">
                <a16:creationId xmlns:a16="http://schemas.microsoft.com/office/drawing/2014/main" id="{36C29247-DBF9-166A-2E4F-2AB443C91708}"/>
              </a:ext>
            </a:extLst>
          </p:cNvPr>
          <p:cNvSpPr txBox="1"/>
          <p:nvPr/>
        </p:nvSpPr>
        <p:spPr>
          <a:xfrm>
            <a:off x="6948133" y="3354678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PATCH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E1EBD33C-CA75-76F5-069E-B27AE5568B3C}"/>
              </a:ext>
            </a:extLst>
          </p:cNvPr>
          <p:cNvCxnSpPr>
            <a:cxnSpLocks/>
          </p:cNvCxnSpPr>
          <p:nvPr/>
        </p:nvCxnSpPr>
        <p:spPr>
          <a:xfrm>
            <a:off x="5218638" y="3208686"/>
            <a:ext cx="0" cy="2362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Google Shape;1567;p141">
            <a:extLst>
              <a:ext uri="{FF2B5EF4-FFF2-40B4-BE49-F238E27FC236}">
                <a16:creationId xmlns:a16="http://schemas.microsoft.com/office/drawing/2014/main" id="{34DEEB19-1AF5-D57D-B147-BD7BFF6A72A3}"/>
              </a:ext>
            </a:extLst>
          </p:cNvPr>
          <p:cNvSpPr txBox="1"/>
          <p:nvPr/>
        </p:nvSpPr>
        <p:spPr>
          <a:xfrm>
            <a:off x="2929796" y="3960587"/>
            <a:ext cx="204376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MATERIAIS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2" name="Google Shape;1567;p141">
            <a:extLst>
              <a:ext uri="{FF2B5EF4-FFF2-40B4-BE49-F238E27FC236}">
                <a16:creationId xmlns:a16="http://schemas.microsoft.com/office/drawing/2014/main" id="{622B9217-3C8B-950A-F076-06BF8431A2B9}"/>
              </a:ext>
            </a:extLst>
          </p:cNvPr>
          <p:cNvSpPr txBox="1"/>
          <p:nvPr/>
        </p:nvSpPr>
        <p:spPr>
          <a:xfrm>
            <a:off x="5124561" y="3960587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Alumínio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3" name="Google Shape;1567;p141">
            <a:extLst>
              <a:ext uri="{FF2B5EF4-FFF2-40B4-BE49-F238E27FC236}">
                <a16:creationId xmlns:a16="http://schemas.microsoft.com/office/drawing/2014/main" id="{82817F8D-A355-E1A1-D82B-320E46CB5364}"/>
              </a:ext>
            </a:extLst>
          </p:cNvPr>
          <p:cNvSpPr txBox="1"/>
          <p:nvPr/>
        </p:nvSpPr>
        <p:spPr>
          <a:xfrm>
            <a:off x="6489561" y="3960587"/>
            <a:ext cx="2698628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Cerâmica Piezoeléctrica</a:t>
            </a:r>
          </a:p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anisotrópica</a:t>
            </a:r>
          </a:p>
        </p:txBody>
      </p:sp>
      <p:sp>
        <p:nvSpPr>
          <p:cNvPr id="124" name="Google Shape;1567;p141">
            <a:extLst>
              <a:ext uri="{FF2B5EF4-FFF2-40B4-BE49-F238E27FC236}">
                <a16:creationId xmlns:a16="http://schemas.microsoft.com/office/drawing/2014/main" id="{90B6F386-9FA5-50FF-97C6-5C41073BE82C}"/>
              </a:ext>
            </a:extLst>
          </p:cNvPr>
          <p:cNvSpPr txBox="1"/>
          <p:nvPr/>
        </p:nvSpPr>
        <p:spPr>
          <a:xfrm>
            <a:off x="5124561" y="4542285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SOLID186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5" name="Google Shape;1567;p141">
            <a:extLst>
              <a:ext uri="{FF2B5EF4-FFF2-40B4-BE49-F238E27FC236}">
                <a16:creationId xmlns:a16="http://schemas.microsoft.com/office/drawing/2014/main" id="{22CCCF13-A60A-A35D-3ADB-5B7CD3A724B8}"/>
              </a:ext>
            </a:extLst>
          </p:cNvPr>
          <p:cNvSpPr txBox="1"/>
          <p:nvPr/>
        </p:nvSpPr>
        <p:spPr>
          <a:xfrm>
            <a:off x="6948133" y="4542285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SOLID226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6" name="Google Shape;1567;p141">
            <a:extLst>
              <a:ext uri="{FF2B5EF4-FFF2-40B4-BE49-F238E27FC236}">
                <a16:creationId xmlns:a16="http://schemas.microsoft.com/office/drawing/2014/main" id="{FAC2F2EE-74A6-EE28-3A26-94603815E5BA}"/>
              </a:ext>
            </a:extLst>
          </p:cNvPr>
          <p:cNvSpPr txBox="1"/>
          <p:nvPr/>
        </p:nvSpPr>
        <p:spPr>
          <a:xfrm>
            <a:off x="5124561" y="5044000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3.175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7" name="Google Shape;1567;p141">
            <a:extLst>
              <a:ext uri="{FF2B5EF4-FFF2-40B4-BE49-F238E27FC236}">
                <a16:creationId xmlns:a16="http://schemas.microsoft.com/office/drawing/2014/main" id="{43A3850D-1B28-1624-42AF-2B40FBDE1CD3}"/>
              </a:ext>
            </a:extLst>
          </p:cNvPr>
          <p:cNvSpPr txBox="1"/>
          <p:nvPr/>
        </p:nvSpPr>
        <p:spPr>
          <a:xfrm>
            <a:off x="6948133" y="5044000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3.175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12E3F87-18BA-A635-EAFA-9992DA6A8FAB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6310C49F-DC37-7259-6001-D089B9A4F4CF}"/>
              </a:ext>
            </a:extLst>
          </p:cNvPr>
          <p:cNvCxnSpPr>
            <a:cxnSpLocks/>
          </p:cNvCxnSpPr>
          <p:nvPr/>
        </p:nvCxnSpPr>
        <p:spPr>
          <a:xfrm>
            <a:off x="8863442" y="3208853"/>
            <a:ext cx="6558" cy="23620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Google Shape;1567;p141">
            <a:extLst>
              <a:ext uri="{FF2B5EF4-FFF2-40B4-BE49-F238E27FC236}">
                <a16:creationId xmlns:a16="http://schemas.microsoft.com/office/drawing/2014/main" id="{6EFF13EA-D272-D62B-9AC0-E179126929CA}"/>
              </a:ext>
            </a:extLst>
          </p:cNvPr>
          <p:cNvSpPr txBox="1"/>
          <p:nvPr/>
        </p:nvSpPr>
        <p:spPr>
          <a:xfrm>
            <a:off x="8580806" y="3354678"/>
            <a:ext cx="2216378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COMPONENTES ELÉTRICOS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" name="Google Shape;1567;p141">
            <a:extLst>
              <a:ext uri="{FF2B5EF4-FFF2-40B4-BE49-F238E27FC236}">
                <a16:creationId xmlns:a16="http://schemas.microsoft.com/office/drawing/2014/main" id="{2625802E-C934-4076-3346-19B23F77F197}"/>
              </a:ext>
            </a:extLst>
          </p:cNvPr>
          <p:cNvSpPr txBox="1"/>
          <p:nvPr/>
        </p:nvSpPr>
        <p:spPr>
          <a:xfrm>
            <a:off x="8798253" y="4542285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CIRCU94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" name="Google Shape;1567;p141">
            <a:extLst>
              <a:ext uri="{FF2B5EF4-FFF2-40B4-BE49-F238E27FC236}">
                <a16:creationId xmlns:a16="http://schemas.microsoft.com/office/drawing/2014/main" id="{EE19B238-1AED-22CC-E196-91C690452F54}"/>
              </a:ext>
            </a:extLst>
          </p:cNvPr>
          <p:cNvSpPr txBox="1"/>
          <p:nvPr/>
        </p:nvSpPr>
        <p:spPr>
          <a:xfrm>
            <a:off x="8798253" y="3960587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" name="Google Shape;1567;p141">
            <a:extLst>
              <a:ext uri="{FF2B5EF4-FFF2-40B4-BE49-F238E27FC236}">
                <a16:creationId xmlns:a16="http://schemas.microsoft.com/office/drawing/2014/main" id="{8676AC39-1A5B-D6C4-8510-63B8217C2ED3}"/>
              </a:ext>
            </a:extLst>
          </p:cNvPr>
          <p:cNvSpPr txBox="1"/>
          <p:nvPr/>
        </p:nvSpPr>
        <p:spPr>
          <a:xfrm>
            <a:off x="8798253" y="5044000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" name="propriedades aluminio">
            <a:extLst>
              <a:ext uri="{FF2B5EF4-FFF2-40B4-BE49-F238E27FC236}">
                <a16:creationId xmlns:a16="http://schemas.microsoft.com/office/drawing/2014/main" id="{64428B2C-507D-FFCA-3F8C-A55E426591F5}"/>
              </a:ext>
            </a:extLst>
          </p:cNvPr>
          <p:cNvSpPr/>
          <p:nvPr/>
        </p:nvSpPr>
        <p:spPr>
          <a:xfrm>
            <a:off x="6401811" y="3954727"/>
            <a:ext cx="111933" cy="142104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>
              <a:solidFill>
                <a:srgbClr val="FFC000"/>
              </a:solidFill>
            </a:endParaRPr>
          </a:p>
        </p:txBody>
      </p:sp>
      <p:sp>
        <p:nvSpPr>
          <p:cNvPr id="37" name="propriedades aluminio">
            <a:extLst>
              <a:ext uri="{FF2B5EF4-FFF2-40B4-BE49-F238E27FC236}">
                <a16:creationId xmlns:a16="http://schemas.microsoft.com/office/drawing/2014/main" id="{6497F85B-49DB-6650-B981-FB3F6DDA13C5}"/>
              </a:ext>
            </a:extLst>
          </p:cNvPr>
          <p:cNvSpPr/>
          <p:nvPr/>
        </p:nvSpPr>
        <p:spPr>
          <a:xfrm>
            <a:off x="8707634" y="3954727"/>
            <a:ext cx="111933" cy="142104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>
              <a:solidFill>
                <a:srgbClr val="FFC000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3501692-8288-BD6B-C84A-F496FC8C31E9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6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EA523-B552-1B4D-6F9F-3B8600D28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 descr="Forma&#10;&#10;O conteúdo gerado por IA pode estar incorreto.">
            <a:extLst>
              <a:ext uri="{FF2B5EF4-FFF2-40B4-BE49-F238E27FC236}">
                <a16:creationId xmlns:a16="http://schemas.microsoft.com/office/drawing/2014/main" id="{F557E7F2-72F8-AE3F-63FA-23E4724AD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CAE3B91-71A9-25FB-D977-2A74114D98AB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C45F9B1-9895-9FAA-5704-9C2DE8534012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EC93F32-B416-EC86-09BE-E8C058F3A3B4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4CAA58-6335-1942-3F41-E5B68F10CAB3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575366F-8431-9476-E0A1-F9E7474CB868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7E4D75D-4E90-C6EF-A27B-AF33EF175B1A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C384401-E305-DD92-37C8-6890A5553BCC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A589FC8C-4E24-C808-A63F-DE2A1F59CB78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90D8D225-CE0D-8AEB-5B1B-4A173FD7A2D4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2EB0E081-A5D0-08BB-D156-F58501F0F484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B1FB647B-80D6-C699-AD22-7F0346676A09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EB89AE60-7C3D-9FC9-338E-54B4243E5685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71657EAB-3B59-0596-0120-308B84AE78E5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F61713D-766B-3AE6-BC34-E08EB9969DAE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A35BE2B-A9E7-6438-0B3E-1CCE3EF1B33C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2C798A77-8C2B-890E-98A5-6C40FC57F229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55E1F51-EEEF-46E8-75FC-3A21EF9EF893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F5734C0-C991-13A7-2890-45C10C225BA1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80EEC3C-69AB-C1BC-5C8C-955441E58194}"/>
              </a:ext>
            </a:extLst>
          </p:cNvPr>
          <p:cNvSpPr/>
          <p:nvPr/>
        </p:nvSpPr>
        <p:spPr>
          <a:xfrm>
            <a:off x="1897626" y="2767125"/>
            <a:ext cx="9399639" cy="2257160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3269981-90C9-BE89-7A5F-66E6ED899D23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9FEFB43-3562-D34B-2420-3C92F54FAC3F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3CC3AA21-7594-8C44-8F85-B08E847BEECD}"/>
              </a:ext>
            </a:extLst>
          </p:cNvPr>
          <p:cNvSpPr/>
          <p:nvPr/>
        </p:nvSpPr>
        <p:spPr>
          <a:xfrm>
            <a:off x="1897626" y="4989855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A404587-84E0-6F71-7663-D7B150C84A49}"/>
              </a:ext>
            </a:extLst>
          </p:cNvPr>
          <p:cNvSpPr txBox="1"/>
          <p:nvPr/>
        </p:nvSpPr>
        <p:spPr>
          <a:xfrm>
            <a:off x="8491882" y="50830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2ABA561-3A52-C458-4034-12B33D8D417B}"/>
              </a:ext>
            </a:extLst>
          </p:cNvPr>
          <p:cNvSpPr txBox="1"/>
          <p:nvPr/>
        </p:nvSpPr>
        <p:spPr>
          <a:xfrm>
            <a:off x="2053986" y="5083070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911E0FB-2777-11B4-D168-689F172C39BF}"/>
              </a:ext>
            </a:extLst>
          </p:cNvPr>
          <p:cNvSpPr/>
          <p:nvPr/>
        </p:nvSpPr>
        <p:spPr>
          <a:xfrm>
            <a:off x="1897626" y="5471594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738963F-22E3-1A8C-F832-94893F442668}"/>
              </a:ext>
            </a:extLst>
          </p:cNvPr>
          <p:cNvSpPr txBox="1"/>
          <p:nvPr/>
        </p:nvSpPr>
        <p:spPr>
          <a:xfrm>
            <a:off x="8491882" y="55648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275A13-3959-5238-49CE-0FD0DEEDA49A}"/>
              </a:ext>
            </a:extLst>
          </p:cNvPr>
          <p:cNvSpPr txBox="1"/>
          <p:nvPr/>
        </p:nvSpPr>
        <p:spPr>
          <a:xfrm>
            <a:off x="2053986" y="5635929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7D73A50-70A6-67F4-4016-598D1E89DA7E}"/>
              </a:ext>
            </a:extLst>
          </p:cNvPr>
          <p:cNvSpPr/>
          <p:nvPr/>
        </p:nvSpPr>
        <p:spPr>
          <a:xfrm>
            <a:off x="1999837" y="1506719"/>
            <a:ext cx="9180845" cy="48239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1709;p145">
            <a:extLst>
              <a:ext uri="{FF2B5EF4-FFF2-40B4-BE49-F238E27FC236}">
                <a16:creationId xmlns:a16="http://schemas.microsoft.com/office/drawing/2014/main" id="{0B97D631-D452-99EC-DFF7-575D446820A1}"/>
              </a:ext>
            </a:extLst>
          </p:cNvPr>
          <p:cNvSpPr/>
          <p:nvPr/>
        </p:nvSpPr>
        <p:spPr>
          <a:xfrm>
            <a:off x="4795885" y="3429000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5A7C35BD-DBB7-4881-4E42-3BFFA118033E}"/>
              </a:ext>
            </a:extLst>
          </p:cNvPr>
          <p:cNvSpPr/>
          <p:nvPr/>
        </p:nvSpPr>
        <p:spPr>
          <a:xfrm>
            <a:off x="2497393" y="3112116"/>
            <a:ext cx="8101781" cy="2543478"/>
          </a:xfrm>
          <a:prstGeom prst="rect">
            <a:avLst/>
          </a:prstGeom>
          <a:solidFill>
            <a:srgbClr val="E0E0E0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Google Shape;1710;p145">
            <a:extLst>
              <a:ext uri="{FF2B5EF4-FFF2-40B4-BE49-F238E27FC236}">
                <a16:creationId xmlns:a16="http://schemas.microsoft.com/office/drawing/2014/main" id="{3191B868-8744-EF61-6C2E-FB8B594EE630}"/>
              </a:ext>
            </a:extLst>
          </p:cNvPr>
          <p:cNvSpPr/>
          <p:nvPr/>
        </p:nvSpPr>
        <p:spPr>
          <a:xfrm>
            <a:off x="3778501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711;p145">
            <a:extLst>
              <a:ext uri="{FF2B5EF4-FFF2-40B4-BE49-F238E27FC236}">
                <a16:creationId xmlns:a16="http://schemas.microsoft.com/office/drawing/2014/main" id="{E44FCFD3-7CD4-6A03-DC27-869CE4F1A7CA}"/>
              </a:ext>
            </a:extLst>
          </p:cNvPr>
          <p:cNvSpPr/>
          <p:nvPr/>
        </p:nvSpPr>
        <p:spPr>
          <a:xfrm>
            <a:off x="3714815" y="2291119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712;p145">
            <a:extLst>
              <a:ext uri="{FF2B5EF4-FFF2-40B4-BE49-F238E27FC236}">
                <a16:creationId xmlns:a16="http://schemas.microsoft.com/office/drawing/2014/main" id="{698CA8E2-D024-6A77-70E9-7686E421B6CF}"/>
              </a:ext>
            </a:extLst>
          </p:cNvPr>
          <p:cNvSpPr/>
          <p:nvPr/>
        </p:nvSpPr>
        <p:spPr>
          <a:xfrm>
            <a:off x="5850043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713;p145">
            <a:extLst>
              <a:ext uri="{FF2B5EF4-FFF2-40B4-BE49-F238E27FC236}">
                <a16:creationId xmlns:a16="http://schemas.microsoft.com/office/drawing/2014/main" id="{A403ED6F-C070-FF2D-1087-B9BD8A64ADD1}"/>
              </a:ext>
            </a:extLst>
          </p:cNvPr>
          <p:cNvSpPr/>
          <p:nvPr/>
        </p:nvSpPr>
        <p:spPr>
          <a:xfrm>
            <a:off x="5850043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1714;p145">
            <a:extLst>
              <a:ext uri="{FF2B5EF4-FFF2-40B4-BE49-F238E27FC236}">
                <a16:creationId xmlns:a16="http://schemas.microsoft.com/office/drawing/2014/main" id="{ED07C891-3AA9-A0CD-1A18-9D30E81F97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4828151" y="2291119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715;p145">
            <a:extLst>
              <a:ext uri="{FF2B5EF4-FFF2-40B4-BE49-F238E27FC236}">
                <a16:creationId xmlns:a16="http://schemas.microsoft.com/office/drawing/2014/main" id="{CA79DEDE-8014-D2BF-E1B7-859F8567517B}"/>
              </a:ext>
            </a:extLst>
          </p:cNvPr>
          <p:cNvSpPr/>
          <p:nvPr/>
        </p:nvSpPr>
        <p:spPr>
          <a:xfrm>
            <a:off x="5113358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712;p145">
            <a:extLst>
              <a:ext uri="{FF2B5EF4-FFF2-40B4-BE49-F238E27FC236}">
                <a16:creationId xmlns:a16="http://schemas.microsoft.com/office/drawing/2014/main" id="{64542DC2-08C0-EA82-415C-A01913D5DA60}"/>
              </a:ext>
            </a:extLst>
          </p:cNvPr>
          <p:cNvSpPr/>
          <p:nvPr/>
        </p:nvSpPr>
        <p:spPr>
          <a:xfrm>
            <a:off x="7924982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713;p145">
            <a:extLst>
              <a:ext uri="{FF2B5EF4-FFF2-40B4-BE49-F238E27FC236}">
                <a16:creationId xmlns:a16="http://schemas.microsoft.com/office/drawing/2014/main" id="{644BD40C-8D24-A47A-D52F-F4BAC7D79F14}"/>
              </a:ext>
            </a:extLst>
          </p:cNvPr>
          <p:cNvSpPr/>
          <p:nvPr/>
        </p:nvSpPr>
        <p:spPr>
          <a:xfrm>
            <a:off x="7932655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716;p145">
            <a:extLst>
              <a:ext uri="{FF2B5EF4-FFF2-40B4-BE49-F238E27FC236}">
                <a16:creationId xmlns:a16="http://schemas.microsoft.com/office/drawing/2014/main" id="{151D900F-1C0B-0197-2F13-2F7BFE068A66}"/>
              </a:ext>
            </a:extLst>
          </p:cNvPr>
          <p:cNvSpPr/>
          <p:nvPr/>
        </p:nvSpPr>
        <p:spPr>
          <a:xfrm>
            <a:off x="4091466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6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22641"/>
              </a:solidFill>
            </a:endParaRPr>
          </a:p>
        </p:txBody>
      </p:sp>
      <p:pic>
        <p:nvPicPr>
          <p:cNvPr id="61" name="Google Shape;1714;p145">
            <a:extLst>
              <a:ext uri="{FF2B5EF4-FFF2-40B4-BE49-F238E27FC236}">
                <a16:creationId xmlns:a16="http://schemas.microsoft.com/office/drawing/2014/main" id="{0DF46EA6-5246-3BBB-4CD9-AD910C38C5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6892744" y="2285284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717;p145">
            <a:extLst>
              <a:ext uri="{FF2B5EF4-FFF2-40B4-BE49-F238E27FC236}">
                <a16:creationId xmlns:a16="http://schemas.microsoft.com/office/drawing/2014/main" id="{D543398F-B40A-2918-582D-D2ADC123B2B4}"/>
              </a:ext>
            </a:extLst>
          </p:cNvPr>
          <p:cNvSpPr/>
          <p:nvPr/>
        </p:nvSpPr>
        <p:spPr>
          <a:xfrm>
            <a:off x="6163009" y="1951969"/>
            <a:ext cx="736649" cy="69875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715;p145">
            <a:extLst>
              <a:ext uri="{FF2B5EF4-FFF2-40B4-BE49-F238E27FC236}">
                <a16:creationId xmlns:a16="http://schemas.microsoft.com/office/drawing/2014/main" id="{4BCFCFBF-0D46-139A-7482-6A08F89B4F7D}"/>
              </a:ext>
            </a:extLst>
          </p:cNvPr>
          <p:cNvSpPr/>
          <p:nvPr/>
        </p:nvSpPr>
        <p:spPr>
          <a:xfrm>
            <a:off x="721752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717;p145">
            <a:extLst>
              <a:ext uri="{FF2B5EF4-FFF2-40B4-BE49-F238E27FC236}">
                <a16:creationId xmlns:a16="http://schemas.microsoft.com/office/drawing/2014/main" id="{F029F236-52B6-01BF-31F5-0ABDCB1C207F}"/>
              </a:ext>
            </a:extLst>
          </p:cNvPr>
          <p:cNvSpPr/>
          <p:nvPr/>
        </p:nvSpPr>
        <p:spPr>
          <a:xfrm>
            <a:off x="8233045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ráfico 72" descr="Piscina retangular estrutura de tópicos">
            <a:extLst>
              <a:ext uri="{FF2B5EF4-FFF2-40B4-BE49-F238E27FC236}">
                <a16:creationId xmlns:a16="http://schemas.microsoft.com/office/drawing/2014/main" id="{AF535194-4F30-DB92-0F6D-74A3B3E6D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4470" y="2076028"/>
            <a:ext cx="450640" cy="450640"/>
          </a:xfrm>
          <a:prstGeom prst="rect">
            <a:avLst/>
          </a:prstGeom>
        </p:spPr>
      </p:pic>
      <p:pic>
        <p:nvPicPr>
          <p:cNvPr id="74" name="Gráfico 73" descr="Raio com preenchimento sólido">
            <a:extLst>
              <a:ext uri="{FF2B5EF4-FFF2-40B4-BE49-F238E27FC236}">
                <a16:creationId xmlns:a16="http://schemas.microsoft.com/office/drawing/2014/main" id="{A530276C-77EE-4C6A-8B70-871EBA48D7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2667" y="2116670"/>
            <a:ext cx="399010" cy="399010"/>
          </a:xfrm>
          <a:prstGeom prst="rect">
            <a:avLst/>
          </a:prstGeom>
        </p:spPr>
      </p:pic>
      <p:grpSp>
        <p:nvGrpSpPr>
          <p:cNvPr id="96" name="Agrupar 95">
            <a:extLst>
              <a:ext uri="{FF2B5EF4-FFF2-40B4-BE49-F238E27FC236}">
                <a16:creationId xmlns:a16="http://schemas.microsoft.com/office/drawing/2014/main" id="{154B361F-32E3-6735-27C6-54D889EA6AE7}"/>
              </a:ext>
            </a:extLst>
          </p:cNvPr>
          <p:cNvGrpSpPr/>
          <p:nvPr/>
        </p:nvGrpSpPr>
        <p:grpSpPr>
          <a:xfrm>
            <a:off x="6346018" y="2127111"/>
            <a:ext cx="369825" cy="316345"/>
            <a:chOff x="5689599" y="1356993"/>
            <a:chExt cx="705649" cy="603605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7A4B1304-689D-6CB1-1368-A18EB1C5EF9C}"/>
                </a:ext>
              </a:extLst>
            </p:cNvPr>
            <p:cNvSpPr/>
            <p:nvPr/>
          </p:nvSpPr>
          <p:spPr>
            <a:xfrm>
              <a:off x="5689599" y="1356993"/>
              <a:ext cx="701369" cy="60360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91ABDD95-38EF-DCC6-F7D6-F5ADFCB91F56}"/>
                </a:ext>
              </a:extLst>
            </p:cNvPr>
            <p:cNvCxnSpPr>
              <a:cxnSpLocks/>
            </p:cNvCxnSpPr>
            <p:nvPr/>
          </p:nvCxnSpPr>
          <p:spPr>
            <a:xfrm>
              <a:off x="581787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3E525468-7BD2-E9EC-E657-DC7A2B8438CF}"/>
                </a:ext>
              </a:extLst>
            </p:cNvPr>
            <p:cNvCxnSpPr>
              <a:cxnSpLocks/>
            </p:cNvCxnSpPr>
            <p:nvPr/>
          </p:nvCxnSpPr>
          <p:spPr>
            <a:xfrm>
              <a:off x="5931217" y="1359939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06D2BF3E-DEAB-2905-4EBB-2E5F20487A42}"/>
                </a:ext>
              </a:extLst>
            </p:cNvPr>
            <p:cNvCxnSpPr>
              <a:cxnSpLocks/>
            </p:cNvCxnSpPr>
            <p:nvPr/>
          </p:nvCxnSpPr>
          <p:spPr>
            <a:xfrm>
              <a:off x="6044564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242CA60F-BC27-1BDC-A274-2FC37DBF0AE1}"/>
                </a:ext>
              </a:extLst>
            </p:cNvPr>
            <p:cNvCxnSpPr>
              <a:cxnSpLocks/>
            </p:cNvCxnSpPr>
            <p:nvPr/>
          </p:nvCxnSpPr>
          <p:spPr>
            <a:xfrm>
              <a:off x="627126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96038512-CFDE-C46B-CEA3-F08DDA85083E}"/>
                </a:ext>
              </a:extLst>
            </p:cNvPr>
            <p:cNvCxnSpPr>
              <a:cxnSpLocks/>
            </p:cNvCxnSpPr>
            <p:nvPr/>
          </p:nvCxnSpPr>
          <p:spPr>
            <a:xfrm>
              <a:off x="6157911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3A8456CB-BABC-BB1E-11FF-70930ABBB7FC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47256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8BA83599-549D-02EB-0EA5-EDDD9A56B9E5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570157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89256B37-3F86-A347-D73F-DD81B4CCE561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667749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4767DAFD-C9EE-F0C4-B7E1-E72523B9001D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765341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CA26DDE2-810C-AB71-9982-5CA839FCA1B5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86293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Gráfico 97" descr="Braço musculoso estrutura de tópicos">
            <a:extLst>
              <a:ext uri="{FF2B5EF4-FFF2-40B4-BE49-F238E27FC236}">
                <a16:creationId xmlns:a16="http://schemas.microsoft.com/office/drawing/2014/main" id="{7FEF720E-C31C-81DB-E85D-63BA16FB06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2822" y="2063191"/>
            <a:ext cx="444186" cy="444186"/>
          </a:xfrm>
          <a:prstGeom prst="rect">
            <a:avLst/>
          </a:prstGeom>
        </p:spPr>
      </p:pic>
      <p:pic>
        <p:nvPicPr>
          <p:cNvPr id="100" name="Gráfico 99" descr="Distribuição normal com preenchimento sólido">
            <a:extLst>
              <a:ext uri="{FF2B5EF4-FFF2-40B4-BE49-F238E27FC236}">
                <a16:creationId xmlns:a16="http://schemas.microsoft.com/office/drawing/2014/main" id="{2137E9AC-C7F5-CD90-DCF8-8E791B0262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2854" y="2034990"/>
            <a:ext cx="500588" cy="500588"/>
          </a:xfrm>
          <a:prstGeom prst="rect">
            <a:avLst/>
          </a:prstGeom>
        </p:spPr>
      </p:pic>
      <p:sp>
        <p:nvSpPr>
          <p:cNvPr id="101" name="Google Shape;1567;p141">
            <a:extLst>
              <a:ext uri="{FF2B5EF4-FFF2-40B4-BE49-F238E27FC236}">
                <a16:creationId xmlns:a16="http://schemas.microsoft.com/office/drawing/2014/main" id="{841F0743-CB5A-7B7A-C70E-832076232C82}"/>
              </a:ext>
            </a:extLst>
          </p:cNvPr>
          <p:cNvSpPr txBox="1"/>
          <p:nvPr/>
        </p:nvSpPr>
        <p:spPr>
          <a:xfrm>
            <a:off x="3632285" y="2610522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Geométrico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" name="Google Shape;1567;p141">
            <a:extLst>
              <a:ext uri="{FF2B5EF4-FFF2-40B4-BE49-F238E27FC236}">
                <a16:creationId xmlns:a16="http://schemas.microsoft.com/office/drawing/2014/main" id="{D79D237B-EF2A-9E83-A7FE-73A379B56277}"/>
              </a:ext>
            </a:extLst>
          </p:cNvPr>
          <p:cNvSpPr txBox="1"/>
          <p:nvPr/>
        </p:nvSpPr>
        <p:spPr>
          <a:xfrm>
            <a:off x="46498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ELÉTRICO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" name="Google Shape;1567;p141">
            <a:extLst>
              <a:ext uri="{FF2B5EF4-FFF2-40B4-BE49-F238E27FC236}">
                <a16:creationId xmlns:a16="http://schemas.microsoft.com/office/drawing/2014/main" id="{73DD877F-E8CF-4860-92B5-E114815F231C}"/>
              </a:ext>
            </a:extLst>
          </p:cNvPr>
          <p:cNvSpPr txBox="1"/>
          <p:nvPr/>
        </p:nvSpPr>
        <p:spPr>
          <a:xfrm>
            <a:off x="5420022" y="2618254"/>
            <a:ext cx="2231537" cy="38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MALHA</a:t>
            </a:r>
            <a:endParaRPr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" name="Google Shape;1567;p141">
            <a:extLst>
              <a:ext uri="{FF2B5EF4-FFF2-40B4-BE49-F238E27FC236}">
                <a16:creationId xmlns:a16="http://schemas.microsoft.com/office/drawing/2014/main" id="{816FE8F2-B9DA-3F0F-E312-778B6ED6387C}"/>
              </a:ext>
            </a:extLst>
          </p:cNvPr>
          <p:cNvSpPr txBox="1"/>
          <p:nvPr/>
        </p:nvSpPr>
        <p:spPr>
          <a:xfrm>
            <a:off x="67534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FORÇA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" name="Google Shape;1567;p141">
            <a:extLst>
              <a:ext uri="{FF2B5EF4-FFF2-40B4-BE49-F238E27FC236}">
                <a16:creationId xmlns:a16="http://schemas.microsoft.com/office/drawing/2014/main" id="{6E4B8372-3F3A-3A7B-E09C-DF3655D18239}"/>
              </a:ext>
            </a:extLst>
          </p:cNvPr>
          <p:cNvSpPr txBox="1"/>
          <p:nvPr/>
        </p:nvSpPr>
        <p:spPr>
          <a:xfrm>
            <a:off x="7769894" y="2593567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ANÁLISE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9F7D507D-D822-61B0-A519-B1F91F17EC1E}"/>
              </a:ext>
            </a:extLst>
          </p:cNvPr>
          <p:cNvCxnSpPr>
            <a:cxnSpLocks/>
          </p:cNvCxnSpPr>
          <p:nvPr/>
        </p:nvCxnSpPr>
        <p:spPr>
          <a:xfrm flipV="1">
            <a:off x="2586943" y="4486776"/>
            <a:ext cx="7920000" cy="1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Google Shape;1567;p141">
            <a:extLst>
              <a:ext uri="{FF2B5EF4-FFF2-40B4-BE49-F238E27FC236}">
                <a16:creationId xmlns:a16="http://schemas.microsoft.com/office/drawing/2014/main" id="{C0FD46C3-4CA8-4157-DE62-80FE902FE8E9}"/>
              </a:ext>
            </a:extLst>
          </p:cNvPr>
          <p:cNvSpPr txBox="1"/>
          <p:nvPr/>
        </p:nvSpPr>
        <p:spPr>
          <a:xfrm>
            <a:off x="2150777" y="5044000"/>
            <a:ext cx="3601799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TAMANHO Do elemento </a:t>
            </a:r>
            <a:r>
              <a:rPr lang="pt-BR" sz="1600" dirty="0">
                <a:solidFill>
                  <a:srgbClr val="122641"/>
                </a:solidFill>
                <a:latin typeface="+mj-lt"/>
                <a:ea typeface="Bebas Neue"/>
                <a:cs typeface="Bebas Neue"/>
                <a:sym typeface="Bebas Neue"/>
              </a:rPr>
              <a:t>[mm]</a:t>
            </a:r>
            <a:endParaRPr sz="2000" dirty="0">
              <a:solidFill>
                <a:srgbClr val="122641"/>
              </a:solidFill>
              <a:latin typeface="+mj-lt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1567;p141">
            <a:extLst>
              <a:ext uri="{FF2B5EF4-FFF2-40B4-BE49-F238E27FC236}">
                <a16:creationId xmlns:a16="http://schemas.microsoft.com/office/drawing/2014/main" id="{77B35947-4665-0C69-7E23-DA98E83EAE5B}"/>
              </a:ext>
            </a:extLst>
          </p:cNvPr>
          <p:cNvSpPr txBox="1"/>
          <p:nvPr/>
        </p:nvSpPr>
        <p:spPr>
          <a:xfrm>
            <a:off x="3060934" y="4542285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elemento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A00BF0B3-77EA-BA4E-7A34-06DFF28069D5}"/>
              </a:ext>
            </a:extLst>
          </p:cNvPr>
          <p:cNvCxnSpPr>
            <a:cxnSpLocks/>
          </p:cNvCxnSpPr>
          <p:nvPr/>
        </p:nvCxnSpPr>
        <p:spPr>
          <a:xfrm flipV="1">
            <a:off x="2586943" y="4990354"/>
            <a:ext cx="7920000" cy="1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692629EF-6AD2-AC41-0BC9-CE7E99A8D906}"/>
              </a:ext>
            </a:extLst>
          </p:cNvPr>
          <p:cNvCxnSpPr>
            <a:cxnSpLocks/>
          </p:cNvCxnSpPr>
          <p:nvPr/>
        </p:nvCxnSpPr>
        <p:spPr>
          <a:xfrm flipV="1">
            <a:off x="2586943" y="3855377"/>
            <a:ext cx="7920000" cy="1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F6913AA4-E079-68AF-281E-89D750B41E1E}"/>
              </a:ext>
            </a:extLst>
          </p:cNvPr>
          <p:cNvCxnSpPr>
            <a:cxnSpLocks/>
          </p:cNvCxnSpPr>
          <p:nvPr/>
        </p:nvCxnSpPr>
        <p:spPr>
          <a:xfrm>
            <a:off x="6811218" y="3209076"/>
            <a:ext cx="0" cy="2361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Google Shape;1567;p141">
            <a:extLst>
              <a:ext uri="{FF2B5EF4-FFF2-40B4-BE49-F238E27FC236}">
                <a16:creationId xmlns:a16="http://schemas.microsoft.com/office/drawing/2014/main" id="{2DE8C1C7-A2A6-03A0-28A3-D300522370B8}"/>
              </a:ext>
            </a:extLst>
          </p:cNvPr>
          <p:cNvSpPr txBox="1"/>
          <p:nvPr/>
        </p:nvSpPr>
        <p:spPr>
          <a:xfrm>
            <a:off x="5124561" y="3354678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PLACA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7" name="Google Shape;1567;p141">
            <a:extLst>
              <a:ext uri="{FF2B5EF4-FFF2-40B4-BE49-F238E27FC236}">
                <a16:creationId xmlns:a16="http://schemas.microsoft.com/office/drawing/2014/main" id="{E0F65831-FC32-7CBD-6298-ED32ED3FAAA5}"/>
              </a:ext>
            </a:extLst>
          </p:cNvPr>
          <p:cNvSpPr txBox="1"/>
          <p:nvPr/>
        </p:nvSpPr>
        <p:spPr>
          <a:xfrm>
            <a:off x="6948133" y="3354678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PATCH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78CB4BFE-CAC8-03C8-6A65-9BB39A4ECDD1}"/>
              </a:ext>
            </a:extLst>
          </p:cNvPr>
          <p:cNvCxnSpPr>
            <a:cxnSpLocks/>
          </p:cNvCxnSpPr>
          <p:nvPr/>
        </p:nvCxnSpPr>
        <p:spPr>
          <a:xfrm>
            <a:off x="5218638" y="3208686"/>
            <a:ext cx="0" cy="2362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Google Shape;1567;p141">
            <a:extLst>
              <a:ext uri="{FF2B5EF4-FFF2-40B4-BE49-F238E27FC236}">
                <a16:creationId xmlns:a16="http://schemas.microsoft.com/office/drawing/2014/main" id="{4AE6EC99-1D21-E737-24FA-5ADE8CC9C9AE}"/>
              </a:ext>
            </a:extLst>
          </p:cNvPr>
          <p:cNvSpPr txBox="1"/>
          <p:nvPr/>
        </p:nvSpPr>
        <p:spPr>
          <a:xfrm>
            <a:off x="2929796" y="3960587"/>
            <a:ext cx="204376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MATERIAIS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2" name="Google Shape;1567;p141">
            <a:extLst>
              <a:ext uri="{FF2B5EF4-FFF2-40B4-BE49-F238E27FC236}">
                <a16:creationId xmlns:a16="http://schemas.microsoft.com/office/drawing/2014/main" id="{CD7BDD50-0B60-545B-2B12-9667EE69E612}"/>
              </a:ext>
            </a:extLst>
          </p:cNvPr>
          <p:cNvSpPr txBox="1"/>
          <p:nvPr/>
        </p:nvSpPr>
        <p:spPr>
          <a:xfrm>
            <a:off x="5124561" y="3960587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Alumínio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3" name="Google Shape;1567;p141">
            <a:extLst>
              <a:ext uri="{FF2B5EF4-FFF2-40B4-BE49-F238E27FC236}">
                <a16:creationId xmlns:a16="http://schemas.microsoft.com/office/drawing/2014/main" id="{3BBAC843-095C-F29D-F5C4-C095D4E2BD89}"/>
              </a:ext>
            </a:extLst>
          </p:cNvPr>
          <p:cNvSpPr txBox="1"/>
          <p:nvPr/>
        </p:nvSpPr>
        <p:spPr>
          <a:xfrm>
            <a:off x="6489561" y="3960587"/>
            <a:ext cx="2698628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Cerâmica Piezoeléctrica</a:t>
            </a:r>
          </a:p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anisotrópica</a:t>
            </a:r>
          </a:p>
        </p:txBody>
      </p:sp>
      <p:sp>
        <p:nvSpPr>
          <p:cNvPr id="124" name="Google Shape;1567;p141">
            <a:extLst>
              <a:ext uri="{FF2B5EF4-FFF2-40B4-BE49-F238E27FC236}">
                <a16:creationId xmlns:a16="http://schemas.microsoft.com/office/drawing/2014/main" id="{644B797C-1127-2FB1-A999-58D0F88BE9D2}"/>
              </a:ext>
            </a:extLst>
          </p:cNvPr>
          <p:cNvSpPr txBox="1"/>
          <p:nvPr/>
        </p:nvSpPr>
        <p:spPr>
          <a:xfrm>
            <a:off x="5124561" y="4542285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SOLID186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5" name="Google Shape;1567;p141">
            <a:extLst>
              <a:ext uri="{FF2B5EF4-FFF2-40B4-BE49-F238E27FC236}">
                <a16:creationId xmlns:a16="http://schemas.microsoft.com/office/drawing/2014/main" id="{6C6D8721-06B0-5E8B-7930-29AB3501E27B}"/>
              </a:ext>
            </a:extLst>
          </p:cNvPr>
          <p:cNvSpPr txBox="1"/>
          <p:nvPr/>
        </p:nvSpPr>
        <p:spPr>
          <a:xfrm>
            <a:off x="6948133" y="4542285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SOLID226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6" name="Google Shape;1567;p141">
            <a:extLst>
              <a:ext uri="{FF2B5EF4-FFF2-40B4-BE49-F238E27FC236}">
                <a16:creationId xmlns:a16="http://schemas.microsoft.com/office/drawing/2014/main" id="{2869FA4E-9518-2B05-699D-E7AC285CA105}"/>
              </a:ext>
            </a:extLst>
          </p:cNvPr>
          <p:cNvSpPr txBox="1"/>
          <p:nvPr/>
        </p:nvSpPr>
        <p:spPr>
          <a:xfrm>
            <a:off x="5124561" y="5044000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3.175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7" name="Google Shape;1567;p141">
            <a:extLst>
              <a:ext uri="{FF2B5EF4-FFF2-40B4-BE49-F238E27FC236}">
                <a16:creationId xmlns:a16="http://schemas.microsoft.com/office/drawing/2014/main" id="{271BB942-1F6E-4153-F6DB-CFDF9CFD6405}"/>
              </a:ext>
            </a:extLst>
          </p:cNvPr>
          <p:cNvSpPr txBox="1"/>
          <p:nvPr/>
        </p:nvSpPr>
        <p:spPr>
          <a:xfrm>
            <a:off x="6948133" y="5044000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3.175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03266C7-DF94-A88D-ADFF-7CE230DC2B66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6D0517AE-EEC6-10B5-52F1-026779D9F63E}"/>
              </a:ext>
            </a:extLst>
          </p:cNvPr>
          <p:cNvCxnSpPr>
            <a:cxnSpLocks/>
          </p:cNvCxnSpPr>
          <p:nvPr/>
        </p:nvCxnSpPr>
        <p:spPr>
          <a:xfrm>
            <a:off x="8863442" y="3208853"/>
            <a:ext cx="6558" cy="23620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Google Shape;1567;p141">
            <a:extLst>
              <a:ext uri="{FF2B5EF4-FFF2-40B4-BE49-F238E27FC236}">
                <a16:creationId xmlns:a16="http://schemas.microsoft.com/office/drawing/2014/main" id="{B6F391AE-AC1F-AD73-9620-B8226B6B2944}"/>
              </a:ext>
            </a:extLst>
          </p:cNvPr>
          <p:cNvSpPr txBox="1"/>
          <p:nvPr/>
        </p:nvSpPr>
        <p:spPr>
          <a:xfrm>
            <a:off x="8580806" y="3354678"/>
            <a:ext cx="2216378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COMPONENTES ELÉTRICOS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" name="Google Shape;1567;p141">
            <a:extLst>
              <a:ext uri="{FF2B5EF4-FFF2-40B4-BE49-F238E27FC236}">
                <a16:creationId xmlns:a16="http://schemas.microsoft.com/office/drawing/2014/main" id="{4BB7A7FF-5143-D37C-210A-51D9DAE34AE4}"/>
              </a:ext>
            </a:extLst>
          </p:cNvPr>
          <p:cNvSpPr txBox="1"/>
          <p:nvPr/>
        </p:nvSpPr>
        <p:spPr>
          <a:xfrm>
            <a:off x="8798253" y="4542285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CIRCU94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" name="Google Shape;1567;p141">
            <a:extLst>
              <a:ext uri="{FF2B5EF4-FFF2-40B4-BE49-F238E27FC236}">
                <a16:creationId xmlns:a16="http://schemas.microsoft.com/office/drawing/2014/main" id="{4A9E8882-5B98-AD4F-7CFC-486689C5927D}"/>
              </a:ext>
            </a:extLst>
          </p:cNvPr>
          <p:cNvSpPr txBox="1"/>
          <p:nvPr/>
        </p:nvSpPr>
        <p:spPr>
          <a:xfrm>
            <a:off x="8798253" y="3960587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" name="Google Shape;1567;p141">
            <a:extLst>
              <a:ext uri="{FF2B5EF4-FFF2-40B4-BE49-F238E27FC236}">
                <a16:creationId xmlns:a16="http://schemas.microsoft.com/office/drawing/2014/main" id="{A41EE557-355F-6180-2521-711F2420CF8E}"/>
              </a:ext>
            </a:extLst>
          </p:cNvPr>
          <p:cNvSpPr txBox="1"/>
          <p:nvPr/>
        </p:nvSpPr>
        <p:spPr>
          <a:xfrm>
            <a:off x="8798253" y="5044000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" name="propriedades aluminio">
            <a:extLst>
              <a:ext uri="{FF2B5EF4-FFF2-40B4-BE49-F238E27FC236}">
                <a16:creationId xmlns:a16="http://schemas.microsoft.com/office/drawing/2014/main" id="{E43BB163-A17C-8A55-4115-2870AE3604A6}"/>
              </a:ext>
            </a:extLst>
          </p:cNvPr>
          <p:cNvSpPr/>
          <p:nvPr/>
        </p:nvSpPr>
        <p:spPr>
          <a:xfrm>
            <a:off x="8707634" y="3954727"/>
            <a:ext cx="111933" cy="142104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>
              <a:solidFill>
                <a:srgbClr val="FFC000"/>
              </a:solidFill>
            </a:endParaRPr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71CC1AF5-8BFF-7283-94CE-AE19B58886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1099" y="3016878"/>
            <a:ext cx="8534541" cy="2743842"/>
          </a:xfrm>
          <a:prstGeom prst="rect">
            <a:avLst/>
          </a:prstGeom>
        </p:spPr>
      </p:pic>
      <p:sp>
        <p:nvSpPr>
          <p:cNvPr id="57" name="propriedades aluminio">
            <a:extLst>
              <a:ext uri="{FF2B5EF4-FFF2-40B4-BE49-F238E27FC236}">
                <a16:creationId xmlns:a16="http://schemas.microsoft.com/office/drawing/2014/main" id="{3A9E37D9-20EB-E328-7210-2DC0A959E03F}"/>
              </a:ext>
            </a:extLst>
          </p:cNvPr>
          <p:cNvSpPr/>
          <p:nvPr/>
        </p:nvSpPr>
        <p:spPr>
          <a:xfrm>
            <a:off x="4804919" y="3652442"/>
            <a:ext cx="3486729" cy="1248273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>
              <a:solidFill>
                <a:srgbClr val="FFC000"/>
              </a:solidFill>
            </a:endParaRPr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A9F1B1A9-4874-75C4-6417-874ABEF58610}"/>
              </a:ext>
            </a:extLst>
          </p:cNvPr>
          <p:cNvGrpSpPr/>
          <p:nvPr/>
        </p:nvGrpSpPr>
        <p:grpSpPr>
          <a:xfrm>
            <a:off x="4955395" y="3747898"/>
            <a:ext cx="3185776" cy="1057361"/>
            <a:chOff x="5434461" y="3743781"/>
            <a:chExt cx="3185776" cy="1057361"/>
          </a:xfrm>
        </p:grpSpPr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9375CEB4-9F52-95C4-E632-E590E4D9F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683181" y="4110795"/>
              <a:ext cx="2688336" cy="690347"/>
            </a:xfrm>
            <a:prstGeom prst="rect">
              <a:avLst/>
            </a:prstGeom>
          </p:spPr>
        </p:pic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7B54FEEF-23B4-6742-3EAE-F2B97911910F}"/>
                </a:ext>
              </a:extLst>
            </p:cNvPr>
            <p:cNvSpPr txBox="1"/>
            <p:nvPr/>
          </p:nvSpPr>
          <p:spPr>
            <a:xfrm>
              <a:off x="5434461" y="3743781"/>
              <a:ext cx="31857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FFC000"/>
                  </a:solidFill>
                  <a:latin typeface="Montserrat Black" pitchFamily="2" charset="0"/>
                </a:rPr>
                <a:t>PROPRIEDADES DO ALUMÍNIO</a:t>
              </a:r>
              <a:endParaRPr lang="en-US" sz="1600" dirty="0">
                <a:solidFill>
                  <a:srgbClr val="FFC000"/>
                </a:solidFill>
                <a:latin typeface="Montserrat Light" pitchFamily="2" charset="0"/>
              </a:endParaRP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038E52-723A-793A-F767-DB985B03C293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250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44F31-FF10-98FD-2D74-A627872E8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 descr="Forma&#10;&#10;O conteúdo gerado por IA pode estar incorreto.">
            <a:extLst>
              <a:ext uri="{FF2B5EF4-FFF2-40B4-BE49-F238E27FC236}">
                <a16:creationId xmlns:a16="http://schemas.microsoft.com/office/drawing/2014/main" id="{E0F49E72-1886-6C18-BD17-439F21B0A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0A89CC2-7FD3-34B8-1C44-DCE0507CD5B4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0EFA6F7-20BE-5C0B-5DCF-A8AB97DCC59E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37ECB1E-9BA8-D43F-3FCF-90C12481D46E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84D6C45-94C3-3FD2-C123-24D4A2F87433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5026E56-1B8D-54CB-247F-4FFD8AFAD51F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58A468A-514A-5522-9C55-97AE3EE75AD3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0FCF27C-A8F7-93EA-CD37-ADBF948713FB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384964B6-6B1E-E99E-8BCA-737753F35F72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8F25B7E4-830E-15DC-FE1B-FA7D6D1F6C5C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D3563653-3AD1-7F50-183F-DBCC63688B09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B814B6C5-8F12-3708-4BFD-2DD3910D8186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FAF4CDED-AAE5-7D52-8502-8DB9801C2332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170BBC2B-72F7-53FC-DCA7-FD7F709BE856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A06F93-22DA-FDE8-1236-78FFABE7B720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17AE779E-4FF6-1060-B2AF-F6FED99EC958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AA26063F-3572-DE03-C6AF-F10F7580A855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56BC49F-CAB1-62EB-B67C-51FE6319E32F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D9C0D02-9F47-4446-D8F1-A8FFA41DADC6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5FC2F4A-C898-B90E-6003-185B98D52A72}"/>
              </a:ext>
            </a:extLst>
          </p:cNvPr>
          <p:cNvSpPr/>
          <p:nvPr/>
        </p:nvSpPr>
        <p:spPr>
          <a:xfrm>
            <a:off x="1897626" y="2767125"/>
            <a:ext cx="9399639" cy="2257160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1D29059-49C0-DDE4-EDEE-5C1C3669767D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2B0AD12-04C1-68E7-C845-C51D303CCFF0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94E10137-13E4-B086-EB59-CA90EE0BB390}"/>
              </a:ext>
            </a:extLst>
          </p:cNvPr>
          <p:cNvSpPr/>
          <p:nvPr/>
        </p:nvSpPr>
        <p:spPr>
          <a:xfrm>
            <a:off x="1897626" y="4989855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D4196B7-57F1-FEEA-3FE8-F6243116280F}"/>
              </a:ext>
            </a:extLst>
          </p:cNvPr>
          <p:cNvSpPr txBox="1"/>
          <p:nvPr/>
        </p:nvSpPr>
        <p:spPr>
          <a:xfrm>
            <a:off x="8491882" y="50830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B50C523-E0A1-B64A-EA7F-609D01763303}"/>
              </a:ext>
            </a:extLst>
          </p:cNvPr>
          <p:cNvSpPr txBox="1"/>
          <p:nvPr/>
        </p:nvSpPr>
        <p:spPr>
          <a:xfrm>
            <a:off x="2053986" y="5083070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F59F9F26-ECBE-73E3-DEFB-911A5EB9BC4E}"/>
              </a:ext>
            </a:extLst>
          </p:cNvPr>
          <p:cNvSpPr/>
          <p:nvPr/>
        </p:nvSpPr>
        <p:spPr>
          <a:xfrm>
            <a:off x="1897626" y="5471594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F4A52E3-0AD9-A94B-72F6-54BBAB10520C}"/>
              </a:ext>
            </a:extLst>
          </p:cNvPr>
          <p:cNvSpPr txBox="1"/>
          <p:nvPr/>
        </p:nvSpPr>
        <p:spPr>
          <a:xfrm>
            <a:off x="8491882" y="55648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CCB4DD4-E007-D9B6-7D46-86636DA0ED5A}"/>
              </a:ext>
            </a:extLst>
          </p:cNvPr>
          <p:cNvSpPr txBox="1"/>
          <p:nvPr/>
        </p:nvSpPr>
        <p:spPr>
          <a:xfrm>
            <a:off x="2053986" y="5635929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D0CBDC8-6703-147E-C1E9-6BD9858EDD69}"/>
              </a:ext>
            </a:extLst>
          </p:cNvPr>
          <p:cNvSpPr/>
          <p:nvPr/>
        </p:nvSpPr>
        <p:spPr>
          <a:xfrm>
            <a:off x="1999837" y="1506719"/>
            <a:ext cx="9180845" cy="48239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1709;p145">
            <a:extLst>
              <a:ext uri="{FF2B5EF4-FFF2-40B4-BE49-F238E27FC236}">
                <a16:creationId xmlns:a16="http://schemas.microsoft.com/office/drawing/2014/main" id="{D31C8C2F-2F42-0C41-6593-5B034938AF9C}"/>
              </a:ext>
            </a:extLst>
          </p:cNvPr>
          <p:cNvSpPr/>
          <p:nvPr/>
        </p:nvSpPr>
        <p:spPr>
          <a:xfrm>
            <a:off x="4795885" y="3429000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E762E9B0-CE3D-3FF9-5899-129BB41200BD}"/>
              </a:ext>
            </a:extLst>
          </p:cNvPr>
          <p:cNvSpPr/>
          <p:nvPr/>
        </p:nvSpPr>
        <p:spPr>
          <a:xfrm>
            <a:off x="2497393" y="3112116"/>
            <a:ext cx="8101781" cy="2543478"/>
          </a:xfrm>
          <a:prstGeom prst="rect">
            <a:avLst/>
          </a:prstGeom>
          <a:solidFill>
            <a:srgbClr val="E0E0E0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Google Shape;1710;p145">
            <a:extLst>
              <a:ext uri="{FF2B5EF4-FFF2-40B4-BE49-F238E27FC236}">
                <a16:creationId xmlns:a16="http://schemas.microsoft.com/office/drawing/2014/main" id="{C43F4C84-13AD-DFF0-4A8E-B4F73327968E}"/>
              </a:ext>
            </a:extLst>
          </p:cNvPr>
          <p:cNvSpPr/>
          <p:nvPr/>
        </p:nvSpPr>
        <p:spPr>
          <a:xfrm>
            <a:off x="3778501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711;p145">
            <a:extLst>
              <a:ext uri="{FF2B5EF4-FFF2-40B4-BE49-F238E27FC236}">
                <a16:creationId xmlns:a16="http://schemas.microsoft.com/office/drawing/2014/main" id="{310A4721-CE34-1162-DDA0-DB1F9356F398}"/>
              </a:ext>
            </a:extLst>
          </p:cNvPr>
          <p:cNvSpPr/>
          <p:nvPr/>
        </p:nvSpPr>
        <p:spPr>
          <a:xfrm>
            <a:off x="3714815" y="2291119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712;p145">
            <a:extLst>
              <a:ext uri="{FF2B5EF4-FFF2-40B4-BE49-F238E27FC236}">
                <a16:creationId xmlns:a16="http://schemas.microsoft.com/office/drawing/2014/main" id="{C42280EA-F99B-F811-D287-6BDCA3AE2A63}"/>
              </a:ext>
            </a:extLst>
          </p:cNvPr>
          <p:cNvSpPr/>
          <p:nvPr/>
        </p:nvSpPr>
        <p:spPr>
          <a:xfrm>
            <a:off x="5850043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713;p145">
            <a:extLst>
              <a:ext uri="{FF2B5EF4-FFF2-40B4-BE49-F238E27FC236}">
                <a16:creationId xmlns:a16="http://schemas.microsoft.com/office/drawing/2014/main" id="{838EE181-1155-387A-56FC-B24C68002E12}"/>
              </a:ext>
            </a:extLst>
          </p:cNvPr>
          <p:cNvSpPr/>
          <p:nvPr/>
        </p:nvSpPr>
        <p:spPr>
          <a:xfrm>
            <a:off x="5850043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1714;p145">
            <a:extLst>
              <a:ext uri="{FF2B5EF4-FFF2-40B4-BE49-F238E27FC236}">
                <a16:creationId xmlns:a16="http://schemas.microsoft.com/office/drawing/2014/main" id="{415BEBF6-E5F0-3D1D-CC09-3D554E2059B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4828151" y="2291119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715;p145">
            <a:extLst>
              <a:ext uri="{FF2B5EF4-FFF2-40B4-BE49-F238E27FC236}">
                <a16:creationId xmlns:a16="http://schemas.microsoft.com/office/drawing/2014/main" id="{D7320D3A-172D-3610-249A-7054E7F6F4BD}"/>
              </a:ext>
            </a:extLst>
          </p:cNvPr>
          <p:cNvSpPr/>
          <p:nvPr/>
        </p:nvSpPr>
        <p:spPr>
          <a:xfrm>
            <a:off x="5113358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712;p145">
            <a:extLst>
              <a:ext uri="{FF2B5EF4-FFF2-40B4-BE49-F238E27FC236}">
                <a16:creationId xmlns:a16="http://schemas.microsoft.com/office/drawing/2014/main" id="{E11C0089-F46E-D2F9-AD50-0416A897ED32}"/>
              </a:ext>
            </a:extLst>
          </p:cNvPr>
          <p:cNvSpPr/>
          <p:nvPr/>
        </p:nvSpPr>
        <p:spPr>
          <a:xfrm>
            <a:off x="7924982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713;p145">
            <a:extLst>
              <a:ext uri="{FF2B5EF4-FFF2-40B4-BE49-F238E27FC236}">
                <a16:creationId xmlns:a16="http://schemas.microsoft.com/office/drawing/2014/main" id="{C2C9E507-E722-2301-82DB-0D8A313C676D}"/>
              </a:ext>
            </a:extLst>
          </p:cNvPr>
          <p:cNvSpPr/>
          <p:nvPr/>
        </p:nvSpPr>
        <p:spPr>
          <a:xfrm>
            <a:off x="7932655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716;p145">
            <a:extLst>
              <a:ext uri="{FF2B5EF4-FFF2-40B4-BE49-F238E27FC236}">
                <a16:creationId xmlns:a16="http://schemas.microsoft.com/office/drawing/2014/main" id="{1C8395B0-53F5-BC56-87F5-C7EC3350C3DE}"/>
              </a:ext>
            </a:extLst>
          </p:cNvPr>
          <p:cNvSpPr/>
          <p:nvPr/>
        </p:nvSpPr>
        <p:spPr>
          <a:xfrm>
            <a:off x="4091466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6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22641"/>
              </a:solidFill>
            </a:endParaRPr>
          </a:p>
        </p:txBody>
      </p:sp>
      <p:pic>
        <p:nvPicPr>
          <p:cNvPr id="61" name="Google Shape;1714;p145">
            <a:extLst>
              <a:ext uri="{FF2B5EF4-FFF2-40B4-BE49-F238E27FC236}">
                <a16:creationId xmlns:a16="http://schemas.microsoft.com/office/drawing/2014/main" id="{C8BEA984-277B-56C7-9BD1-0A77FB60C4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6892744" y="2285284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717;p145">
            <a:extLst>
              <a:ext uri="{FF2B5EF4-FFF2-40B4-BE49-F238E27FC236}">
                <a16:creationId xmlns:a16="http://schemas.microsoft.com/office/drawing/2014/main" id="{294E406E-B56B-AECB-45B3-618DF84A57F6}"/>
              </a:ext>
            </a:extLst>
          </p:cNvPr>
          <p:cNvSpPr/>
          <p:nvPr/>
        </p:nvSpPr>
        <p:spPr>
          <a:xfrm>
            <a:off x="6163009" y="1951969"/>
            <a:ext cx="736649" cy="69875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715;p145">
            <a:extLst>
              <a:ext uri="{FF2B5EF4-FFF2-40B4-BE49-F238E27FC236}">
                <a16:creationId xmlns:a16="http://schemas.microsoft.com/office/drawing/2014/main" id="{A3286EC8-6981-6C77-F22D-02C5CA6C3CE2}"/>
              </a:ext>
            </a:extLst>
          </p:cNvPr>
          <p:cNvSpPr/>
          <p:nvPr/>
        </p:nvSpPr>
        <p:spPr>
          <a:xfrm>
            <a:off x="721752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717;p145">
            <a:extLst>
              <a:ext uri="{FF2B5EF4-FFF2-40B4-BE49-F238E27FC236}">
                <a16:creationId xmlns:a16="http://schemas.microsoft.com/office/drawing/2014/main" id="{524C803C-2063-CBF7-C2B3-A5EAF26282B6}"/>
              </a:ext>
            </a:extLst>
          </p:cNvPr>
          <p:cNvSpPr/>
          <p:nvPr/>
        </p:nvSpPr>
        <p:spPr>
          <a:xfrm>
            <a:off x="8233045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ráfico 72" descr="Piscina retangular estrutura de tópicos">
            <a:extLst>
              <a:ext uri="{FF2B5EF4-FFF2-40B4-BE49-F238E27FC236}">
                <a16:creationId xmlns:a16="http://schemas.microsoft.com/office/drawing/2014/main" id="{227E9857-830D-082A-7718-7E0DEFBD9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4470" y="2076028"/>
            <a:ext cx="450640" cy="450640"/>
          </a:xfrm>
          <a:prstGeom prst="rect">
            <a:avLst/>
          </a:prstGeom>
        </p:spPr>
      </p:pic>
      <p:pic>
        <p:nvPicPr>
          <p:cNvPr id="74" name="Gráfico 73" descr="Raio com preenchimento sólido">
            <a:extLst>
              <a:ext uri="{FF2B5EF4-FFF2-40B4-BE49-F238E27FC236}">
                <a16:creationId xmlns:a16="http://schemas.microsoft.com/office/drawing/2014/main" id="{3B7715A4-B45D-AE8B-27AA-AB4D15BB40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2667" y="2116670"/>
            <a:ext cx="399010" cy="399010"/>
          </a:xfrm>
          <a:prstGeom prst="rect">
            <a:avLst/>
          </a:prstGeom>
        </p:spPr>
      </p:pic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7CAF5C6-D2B8-04CD-C3E5-0444A4B25652}"/>
              </a:ext>
            </a:extLst>
          </p:cNvPr>
          <p:cNvGrpSpPr/>
          <p:nvPr/>
        </p:nvGrpSpPr>
        <p:grpSpPr>
          <a:xfrm>
            <a:off x="6346018" y="2127111"/>
            <a:ext cx="369825" cy="316345"/>
            <a:chOff x="5689599" y="1356993"/>
            <a:chExt cx="705649" cy="603605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BB1845DE-6C97-1511-4B0A-BDB840C3F017}"/>
                </a:ext>
              </a:extLst>
            </p:cNvPr>
            <p:cNvSpPr/>
            <p:nvPr/>
          </p:nvSpPr>
          <p:spPr>
            <a:xfrm>
              <a:off x="5689599" y="1356993"/>
              <a:ext cx="701369" cy="60360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0D1ABBCA-1BB2-FD35-9E60-F98A78D86E16}"/>
                </a:ext>
              </a:extLst>
            </p:cNvPr>
            <p:cNvCxnSpPr>
              <a:cxnSpLocks/>
            </p:cNvCxnSpPr>
            <p:nvPr/>
          </p:nvCxnSpPr>
          <p:spPr>
            <a:xfrm>
              <a:off x="581787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6CF036C1-27D3-3D13-D42B-E201402FDDEA}"/>
                </a:ext>
              </a:extLst>
            </p:cNvPr>
            <p:cNvCxnSpPr>
              <a:cxnSpLocks/>
            </p:cNvCxnSpPr>
            <p:nvPr/>
          </p:nvCxnSpPr>
          <p:spPr>
            <a:xfrm>
              <a:off x="5931217" y="1359939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2F37027B-D961-33AE-7DEB-F49999376F25}"/>
                </a:ext>
              </a:extLst>
            </p:cNvPr>
            <p:cNvCxnSpPr>
              <a:cxnSpLocks/>
            </p:cNvCxnSpPr>
            <p:nvPr/>
          </p:nvCxnSpPr>
          <p:spPr>
            <a:xfrm>
              <a:off x="6044564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D9A0E9FE-D828-F8CA-AAD8-517EF34D205C}"/>
                </a:ext>
              </a:extLst>
            </p:cNvPr>
            <p:cNvCxnSpPr>
              <a:cxnSpLocks/>
            </p:cNvCxnSpPr>
            <p:nvPr/>
          </p:nvCxnSpPr>
          <p:spPr>
            <a:xfrm>
              <a:off x="627126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88B194D7-C866-4296-8450-CB083F059CAA}"/>
                </a:ext>
              </a:extLst>
            </p:cNvPr>
            <p:cNvCxnSpPr>
              <a:cxnSpLocks/>
            </p:cNvCxnSpPr>
            <p:nvPr/>
          </p:nvCxnSpPr>
          <p:spPr>
            <a:xfrm>
              <a:off x="6157911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DF51957F-4CCE-89EF-4E48-DD568C5EC484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47256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ED95613D-038A-5776-8AF9-F66DDACE7492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570157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BFB1B3A9-42C2-D155-9776-9FCB76472A3B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667749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64F63277-13B3-8A68-CFD8-8EF04C1E7F80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765341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A8CD89CD-C133-68D2-B031-A3FCDC9B5E6A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86293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Gráfico 97" descr="Braço musculoso estrutura de tópicos">
            <a:extLst>
              <a:ext uri="{FF2B5EF4-FFF2-40B4-BE49-F238E27FC236}">
                <a16:creationId xmlns:a16="http://schemas.microsoft.com/office/drawing/2014/main" id="{EC9A1FE5-1D05-8239-8F87-7204C453EE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2822" y="2063191"/>
            <a:ext cx="444186" cy="444186"/>
          </a:xfrm>
          <a:prstGeom prst="rect">
            <a:avLst/>
          </a:prstGeom>
        </p:spPr>
      </p:pic>
      <p:pic>
        <p:nvPicPr>
          <p:cNvPr id="100" name="Gráfico 99" descr="Distribuição normal com preenchimento sólido">
            <a:extLst>
              <a:ext uri="{FF2B5EF4-FFF2-40B4-BE49-F238E27FC236}">
                <a16:creationId xmlns:a16="http://schemas.microsoft.com/office/drawing/2014/main" id="{A0D6F317-CCD8-995E-AEE7-D0F4FFBA94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2854" y="2034990"/>
            <a:ext cx="500588" cy="500588"/>
          </a:xfrm>
          <a:prstGeom prst="rect">
            <a:avLst/>
          </a:prstGeom>
        </p:spPr>
      </p:pic>
      <p:sp>
        <p:nvSpPr>
          <p:cNvPr id="101" name="Google Shape;1567;p141">
            <a:extLst>
              <a:ext uri="{FF2B5EF4-FFF2-40B4-BE49-F238E27FC236}">
                <a16:creationId xmlns:a16="http://schemas.microsoft.com/office/drawing/2014/main" id="{0009860C-6E32-3676-945F-EAD3D5493AAF}"/>
              </a:ext>
            </a:extLst>
          </p:cNvPr>
          <p:cNvSpPr txBox="1"/>
          <p:nvPr/>
        </p:nvSpPr>
        <p:spPr>
          <a:xfrm>
            <a:off x="3632285" y="2610522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Geométrico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" name="Google Shape;1567;p141">
            <a:extLst>
              <a:ext uri="{FF2B5EF4-FFF2-40B4-BE49-F238E27FC236}">
                <a16:creationId xmlns:a16="http://schemas.microsoft.com/office/drawing/2014/main" id="{282D948A-9E70-6C32-21D7-0CA99CDA0030}"/>
              </a:ext>
            </a:extLst>
          </p:cNvPr>
          <p:cNvSpPr txBox="1"/>
          <p:nvPr/>
        </p:nvSpPr>
        <p:spPr>
          <a:xfrm>
            <a:off x="46498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ELÉTRICO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" name="Google Shape;1567;p141">
            <a:extLst>
              <a:ext uri="{FF2B5EF4-FFF2-40B4-BE49-F238E27FC236}">
                <a16:creationId xmlns:a16="http://schemas.microsoft.com/office/drawing/2014/main" id="{9B64E424-BA18-9EB7-E2FB-A7BDB339FFC9}"/>
              </a:ext>
            </a:extLst>
          </p:cNvPr>
          <p:cNvSpPr txBox="1"/>
          <p:nvPr/>
        </p:nvSpPr>
        <p:spPr>
          <a:xfrm>
            <a:off x="5420022" y="2618254"/>
            <a:ext cx="2231537" cy="38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MALHA</a:t>
            </a:r>
            <a:endParaRPr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" name="Google Shape;1567;p141">
            <a:extLst>
              <a:ext uri="{FF2B5EF4-FFF2-40B4-BE49-F238E27FC236}">
                <a16:creationId xmlns:a16="http://schemas.microsoft.com/office/drawing/2014/main" id="{191BCE4B-7503-E0DD-07FA-9880BE18DD8A}"/>
              </a:ext>
            </a:extLst>
          </p:cNvPr>
          <p:cNvSpPr txBox="1"/>
          <p:nvPr/>
        </p:nvSpPr>
        <p:spPr>
          <a:xfrm>
            <a:off x="67534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FORÇA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" name="Google Shape;1567;p141">
            <a:extLst>
              <a:ext uri="{FF2B5EF4-FFF2-40B4-BE49-F238E27FC236}">
                <a16:creationId xmlns:a16="http://schemas.microsoft.com/office/drawing/2014/main" id="{27D69F01-F1CB-082C-3EE3-705ACB311541}"/>
              </a:ext>
            </a:extLst>
          </p:cNvPr>
          <p:cNvSpPr txBox="1"/>
          <p:nvPr/>
        </p:nvSpPr>
        <p:spPr>
          <a:xfrm>
            <a:off x="7769894" y="2593567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ANÁLISE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148B6D46-EB40-1AAC-B241-0B066F1B3311}"/>
              </a:ext>
            </a:extLst>
          </p:cNvPr>
          <p:cNvCxnSpPr>
            <a:cxnSpLocks/>
          </p:cNvCxnSpPr>
          <p:nvPr/>
        </p:nvCxnSpPr>
        <p:spPr>
          <a:xfrm flipV="1">
            <a:off x="2586943" y="4486776"/>
            <a:ext cx="7920000" cy="1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Google Shape;1567;p141">
            <a:extLst>
              <a:ext uri="{FF2B5EF4-FFF2-40B4-BE49-F238E27FC236}">
                <a16:creationId xmlns:a16="http://schemas.microsoft.com/office/drawing/2014/main" id="{E7F6E50D-4CB3-6463-589E-2409A9A7B46F}"/>
              </a:ext>
            </a:extLst>
          </p:cNvPr>
          <p:cNvSpPr txBox="1"/>
          <p:nvPr/>
        </p:nvSpPr>
        <p:spPr>
          <a:xfrm>
            <a:off x="2150777" y="5044000"/>
            <a:ext cx="3601799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TAMANHO Do elemento </a:t>
            </a:r>
            <a:r>
              <a:rPr lang="pt-BR" sz="1600" dirty="0">
                <a:solidFill>
                  <a:srgbClr val="122641"/>
                </a:solidFill>
                <a:latin typeface="+mj-lt"/>
                <a:ea typeface="Bebas Neue"/>
                <a:cs typeface="Bebas Neue"/>
                <a:sym typeface="Bebas Neue"/>
              </a:rPr>
              <a:t>[mm]</a:t>
            </a:r>
            <a:endParaRPr sz="2000" dirty="0">
              <a:solidFill>
                <a:srgbClr val="122641"/>
              </a:solidFill>
              <a:latin typeface="+mj-lt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1567;p141">
            <a:extLst>
              <a:ext uri="{FF2B5EF4-FFF2-40B4-BE49-F238E27FC236}">
                <a16:creationId xmlns:a16="http://schemas.microsoft.com/office/drawing/2014/main" id="{A4A37969-7CC4-5333-DDBD-48421A28A8C1}"/>
              </a:ext>
            </a:extLst>
          </p:cNvPr>
          <p:cNvSpPr txBox="1"/>
          <p:nvPr/>
        </p:nvSpPr>
        <p:spPr>
          <a:xfrm>
            <a:off x="3060934" y="4542285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elemento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DF23B6EA-31B3-077B-E20D-A620598E7F79}"/>
              </a:ext>
            </a:extLst>
          </p:cNvPr>
          <p:cNvCxnSpPr>
            <a:cxnSpLocks/>
          </p:cNvCxnSpPr>
          <p:nvPr/>
        </p:nvCxnSpPr>
        <p:spPr>
          <a:xfrm flipV="1">
            <a:off x="2586943" y="4990354"/>
            <a:ext cx="7920000" cy="1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EB6F5B6D-D128-15E1-0739-AE823779507D}"/>
              </a:ext>
            </a:extLst>
          </p:cNvPr>
          <p:cNvCxnSpPr>
            <a:cxnSpLocks/>
          </p:cNvCxnSpPr>
          <p:nvPr/>
        </p:nvCxnSpPr>
        <p:spPr>
          <a:xfrm flipV="1">
            <a:off x="2586943" y="3855377"/>
            <a:ext cx="7920000" cy="1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64B71416-A315-1913-6D66-2B52CC1450B0}"/>
              </a:ext>
            </a:extLst>
          </p:cNvPr>
          <p:cNvCxnSpPr>
            <a:cxnSpLocks/>
          </p:cNvCxnSpPr>
          <p:nvPr/>
        </p:nvCxnSpPr>
        <p:spPr>
          <a:xfrm>
            <a:off x="6811218" y="3209076"/>
            <a:ext cx="0" cy="2361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Google Shape;1567;p141">
            <a:extLst>
              <a:ext uri="{FF2B5EF4-FFF2-40B4-BE49-F238E27FC236}">
                <a16:creationId xmlns:a16="http://schemas.microsoft.com/office/drawing/2014/main" id="{9AC42544-FBF2-304A-CE4A-EDC097AC326B}"/>
              </a:ext>
            </a:extLst>
          </p:cNvPr>
          <p:cNvSpPr txBox="1"/>
          <p:nvPr/>
        </p:nvSpPr>
        <p:spPr>
          <a:xfrm>
            <a:off x="5124561" y="3354678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PLACA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7" name="Google Shape;1567;p141">
            <a:extLst>
              <a:ext uri="{FF2B5EF4-FFF2-40B4-BE49-F238E27FC236}">
                <a16:creationId xmlns:a16="http://schemas.microsoft.com/office/drawing/2014/main" id="{7547F7F8-479D-332C-E4B1-C89094A94A70}"/>
              </a:ext>
            </a:extLst>
          </p:cNvPr>
          <p:cNvSpPr txBox="1"/>
          <p:nvPr/>
        </p:nvSpPr>
        <p:spPr>
          <a:xfrm>
            <a:off x="6948133" y="3354678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PATCH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726C1E5C-3EE0-FFA1-3FDB-D8842667F08C}"/>
              </a:ext>
            </a:extLst>
          </p:cNvPr>
          <p:cNvCxnSpPr>
            <a:cxnSpLocks/>
          </p:cNvCxnSpPr>
          <p:nvPr/>
        </p:nvCxnSpPr>
        <p:spPr>
          <a:xfrm>
            <a:off x="5218638" y="3208686"/>
            <a:ext cx="0" cy="2362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Google Shape;1567;p141">
            <a:extLst>
              <a:ext uri="{FF2B5EF4-FFF2-40B4-BE49-F238E27FC236}">
                <a16:creationId xmlns:a16="http://schemas.microsoft.com/office/drawing/2014/main" id="{46214EB8-5A1C-D2D8-4813-AFCDD0BFF8E8}"/>
              </a:ext>
            </a:extLst>
          </p:cNvPr>
          <p:cNvSpPr txBox="1"/>
          <p:nvPr/>
        </p:nvSpPr>
        <p:spPr>
          <a:xfrm>
            <a:off x="2929796" y="3960587"/>
            <a:ext cx="204376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MATERIAIS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2" name="Google Shape;1567;p141">
            <a:extLst>
              <a:ext uri="{FF2B5EF4-FFF2-40B4-BE49-F238E27FC236}">
                <a16:creationId xmlns:a16="http://schemas.microsoft.com/office/drawing/2014/main" id="{D314389A-17A9-C490-6AD8-18DB4D8BCAF2}"/>
              </a:ext>
            </a:extLst>
          </p:cNvPr>
          <p:cNvSpPr txBox="1"/>
          <p:nvPr/>
        </p:nvSpPr>
        <p:spPr>
          <a:xfrm>
            <a:off x="5124561" y="3960587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Alumínio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3" name="Google Shape;1567;p141">
            <a:extLst>
              <a:ext uri="{FF2B5EF4-FFF2-40B4-BE49-F238E27FC236}">
                <a16:creationId xmlns:a16="http://schemas.microsoft.com/office/drawing/2014/main" id="{3DD4CDEE-CB97-32CD-B649-4B298DD70613}"/>
              </a:ext>
            </a:extLst>
          </p:cNvPr>
          <p:cNvSpPr txBox="1"/>
          <p:nvPr/>
        </p:nvSpPr>
        <p:spPr>
          <a:xfrm>
            <a:off x="6489561" y="3960587"/>
            <a:ext cx="2698628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Cerâmica Piezoeléctrica</a:t>
            </a:r>
          </a:p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anisotrópica</a:t>
            </a:r>
          </a:p>
        </p:txBody>
      </p:sp>
      <p:sp>
        <p:nvSpPr>
          <p:cNvPr id="124" name="Google Shape;1567;p141">
            <a:extLst>
              <a:ext uri="{FF2B5EF4-FFF2-40B4-BE49-F238E27FC236}">
                <a16:creationId xmlns:a16="http://schemas.microsoft.com/office/drawing/2014/main" id="{A0B60A35-B393-3B9C-4623-93D9A0BF503C}"/>
              </a:ext>
            </a:extLst>
          </p:cNvPr>
          <p:cNvSpPr txBox="1"/>
          <p:nvPr/>
        </p:nvSpPr>
        <p:spPr>
          <a:xfrm>
            <a:off x="5124561" y="4542285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SOLID186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5" name="Google Shape;1567;p141">
            <a:extLst>
              <a:ext uri="{FF2B5EF4-FFF2-40B4-BE49-F238E27FC236}">
                <a16:creationId xmlns:a16="http://schemas.microsoft.com/office/drawing/2014/main" id="{235198E2-AF19-8F4A-30DB-5177D5205DAA}"/>
              </a:ext>
            </a:extLst>
          </p:cNvPr>
          <p:cNvSpPr txBox="1"/>
          <p:nvPr/>
        </p:nvSpPr>
        <p:spPr>
          <a:xfrm>
            <a:off x="6948133" y="4542285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SOLID226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6" name="Google Shape;1567;p141">
            <a:extLst>
              <a:ext uri="{FF2B5EF4-FFF2-40B4-BE49-F238E27FC236}">
                <a16:creationId xmlns:a16="http://schemas.microsoft.com/office/drawing/2014/main" id="{B163F258-46DD-CBBD-217C-997A1E13C795}"/>
              </a:ext>
            </a:extLst>
          </p:cNvPr>
          <p:cNvSpPr txBox="1"/>
          <p:nvPr/>
        </p:nvSpPr>
        <p:spPr>
          <a:xfrm>
            <a:off x="5124561" y="5044000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3.175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7" name="Google Shape;1567;p141">
            <a:extLst>
              <a:ext uri="{FF2B5EF4-FFF2-40B4-BE49-F238E27FC236}">
                <a16:creationId xmlns:a16="http://schemas.microsoft.com/office/drawing/2014/main" id="{63105429-9406-1D81-06CA-A78504844346}"/>
              </a:ext>
            </a:extLst>
          </p:cNvPr>
          <p:cNvSpPr txBox="1"/>
          <p:nvPr/>
        </p:nvSpPr>
        <p:spPr>
          <a:xfrm>
            <a:off x="6948133" y="5044000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3.175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27BA818-38CB-FD9C-DF55-D1A97755805B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E2ACEDC1-9BEE-65FA-3D4D-92AA9FAFC92A}"/>
              </a:ext>
            </a:extLst>
          </p:cNvPr>
          <p:cNvCxnSpPr>
            <a:cxnSpLocks/>
          </p:cNvCxnSpPr>
          <p:nvPr/>
        </p:nvCxnSpPr>
        <p:spPr>
          <a:xfrm>
            <a:off x="8863442" y="3208853"/>
            <a:ext cx="6558" cy="23620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Google Shape;1567;p141">
            <a:extLst>
              <a:ext uri="{FF2B5EF4-FFF2-40B4-BE49-F238E27FC236}">
                <a16:creationId xmlns:a16="http://schemas.microsoft.com/office/drawing/2014/main" id="{EC99CDC1-AC89-6C2A-426D-87965D26C198}"/>
              </a:ext>
            </a:extLst>
          </p:cNvPr>
          <p:cNvSpPr txBox="1"/>
          <p:nvPr/>
        </p:nvSpPr>
        <p:spPr>
          <a:xfrm>
            <a:off x="8580806" y="3354678"/>
            <a:ext cx="2216378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COMPONENTES ELÉTRICOS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" name="Google Shape;1567;p141">
            <a:extLst>
              <a:ext uri="{FF2B5EF4-FFF2-40B4-BE49-F238E27FC236}">
                <a16:creationId xmlns:a16="http://schemas.microsoft.com/office/drawing/2014/main" id="{C1A9530A-A292-98CD-167F-E79E3B4C421D}"/>
              </a:ext>
            </a:extLst>
          </p:cNvPr>
          <p:cNvSpPr txBox="1"/>
          <p:nvPr/>
        </p:nvSpPr>
        <p:spPr>
          <a:xfrm>
            <a:off x="8798253" y="4542285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CIRCU94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" name="Google Shape;1567;p141">
            <a:extLst>
              <a:ext uri="{FF2B5EF4-FFF2-40B4-BE49-F238E27FC236}">
                <a16:creationId xmlns:a16="http://schemas.microsoft.com/office/drawing/2014/main" id="{DA4EFD6A-1CAF-7E14-B061-6B370A19E50E}"/>
              </a:ext>
            </a:extLst>
          </p:cNvPr>
          <p:cNvSpPr txBox="1"/>
          <p:nvPr/>
        </p:nvSpPr>
        <p:spPr>
          <a:xfrm>
            <a:off x="8798253" y="3960587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" name="Google Shape;1567;p141">
            <a:extLst>
              <a:ext uri="{FF2B5EF4-FFF2-40B4-BE49-F238E27FC236}">
                <a16:creationId xmlns:a16="http://schemas.microsoft.com/office/drawing/2014/main" id="{774F81AB-B4FA-31B5-60D4-374F98CF05F1}"/>
              </a:ext>
            </a:extLst>
          </p:cNvPr>
          <p:cNvSpPr txBox="1"/>
          <p:nvPr/>
        </p:nvSpPr>
        <p:spPr>
          <a:xfrm>
            <a:off x="8798253" y="5044000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" name="propriedades aluminio">
            <a:extLst>
              <a:ext uri="{FF2B5EF4-FFF2-40B4-BE49-F238E27FC236}">
                <a16:creationId xmlns:a16="http://schemas.microsoft.com/office/drawing/2014/main" id="{534BBAF8-ABC6-29ED-61AA-98D148F7D153}"/>
              </a:ext>
            </a:extLst>
          </p:cNvPr>
          <p:cNvSpPr/>
          <p:nvPr/>
        </p:nvSpPr>
        <p:spPr>
          <a:xfrm>
            <a:off x="6401811" y="3943387"/>
            <a:ext cx="111933" cy="142104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C000"/>
              </a:solidFill>
            </a:endParaRPr>
          </a:p>
        </p:txBody>
      </p:sp>
      <p:sp>
        <p:nvSpPr>
          <p:cNvPr id="37" name="propriedades aluminio">
            <a:extLst>
              <a:ext uri="{FF2B5EF4-FFF2-40B4-BE49-F238E27FC236}">
                <a16:creationId xmlns:a16="http://schemas.microsoft.com/office/drawing/2014/main" id="{425770CF-FC97-BDA9-5496-24FF79794D2B}"/>
              </a:ext>
            </a:extLst>
          </p:cNvPr>
          <p:cNvSpPr/>
          <p:nvPr/>
        </p:nvSpPr>
        <p:spPr>
          <a:xfrm>
            <a:off x="8707634" y="3954727"/>
            <a:ext cx="111933" cy="142104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>
              <a:solidFill>
                <a:srgbClr val="FFC000"/>
              </a:solidFill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C51B5644-BB5A-9A83-8F0F-198F18B39FCE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351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6EBA1-0A72-15BC-A71B-89D7820C7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 descr="Forma&#10;&#10;O conteúdo gerado por IA pode estar incorreto.">
            <a:extLst>
              <a:ext uri="{FF2B5EF4-FFF2-40B4-BE49-F238E27FC236}">
                <a16:creationId xmlns:a16="http://schemas.microsoft.com/office/drawing/2014/main" id="{AC46F1DD-47C4-475A-5E9C-F7C608B96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590FD0C-22E4-824B-ADBE-ADE95B4F14BF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5BCEA7B-451F-BC59-99D5-10337527EDAD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F78F45F-BB84-9711-91A2-1B14D3312445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2E8DFE5-1956-1304-2392-93820C23291C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7C713D2-FFEB-176B-29C2-E05CDB63919D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8975D89-161F-A5D5-2EFE-25D62A527DD4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BCED3B7-9F07-5CFA-0335-51FC5C216E22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264B07D3-39AA-1318-BF8C-46E98CE3DFD0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A7ACA803-21E6-9D85-B8BF-D26B054908CF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4FA532BD-E782-FB5F-8B09-AA1681180932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CB62BB67-33B6-C881-9B68-2099EE7FAFDF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094B475D-F3CB-F343-77BE-26AB91688F0C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AFC98301-CBE0-0C76-EA86-713864F7379D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35600AB-2145-1D3E-EDE8-7B921F8573DD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48178EA9-4F65-65E9-409E-F995560E0060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54A3F8D8-68CC-217B-F625-AE3016C2A113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A21E909-8E46-7DC1-A798-48B516167E88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8F91CA4-3DE3-4D61-7BEB-D48E09EA731F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01499F5-6332-3D3A-8304-199CCD58082A}"/>
              </a:ext>
            </a:extLst>
          </p:cNvPr>
          <p:cNvSpPr/>
          <p:nvPr/>
        </p:nvSpPr>
        <p:spPr>
          <a:xfrm>
            <a:off x="1897626" y="2767125"/>
            <a:ext cx="9399639" cy="2257160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543F3E6-68C7-C291-A32B-ACAC382B3F59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51746F8-C726-AE88-9E26-379D97E1006A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A97751B9-7C40-8987-4C2B-419556D26575}"/>
              </a:ext>
            </a:extLst>
          </p:cNvPr>
          <p:cNvSpPr/>
          <p:nvPr/>
        </p:nvSpPr>
        <p:spPr>
          <a:xfrm>
            <a:off x="1897626" y="4989855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6895786-DD91-DF29-AB6C-3C745EDBD769}"/>
              </a:ext>
            </a:extLst>
          </p:cNvPr>
          <p:cNvSpPr txBox="1"/>
          <p:nvPr/>
        </p:nvSpPr>
        <p:spPr>
          <a:xfrm>
            <a:off x="8491882" y="50830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DD776D7-A067-BDDE-307A-DFD669C43E5D}"/>
              </a:ext>
            </a:extLst>
          </p:cNvPr>
          <p:cNvSpPr txBox="1"/>
          <p:nvPr/>
        </p:nvSpPr>
        <p:spPr>
          <a:xfrm>
            <a:off x="2053986" y="5083070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9D0D6158-0DA1-6700-523B-ECC25309A4D4}"/>
              </a:ext>
            </a:extLst>
          </p:cNvPr>
          <p:cNvSpPr/>
          <p:nvPr/>
        </p:nvSpPr>
        <p:spPr>
          <a:xfrm>
            <a:off x="1897626" y="5471594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2EDDBE9C-807E-7B99-3454-407CB6894A86}"/>
              </a:ext>
            </a:extLst>
          </p:cNvPr>
          <p:cNvSpPr txBox="1"/>
          <p:nvPr/>
        </p:nvSpPr>
        <p:spPr>
          <a:xfrm>
            <a:off x="8491882" y="55648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74FE962-86F9-E986-426D-5883B0D1B0D0}"/>
              </a:ext>
            </a:extLst>
          </p:cNvPr>
          <p:cNvSpPr txBox="1"/>
          <p:nvPr/>
        </p:nvSpPr>
        <p:spPr>
          <a:xfrm>
            <a:off x="2053986" y="5635929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9C58C9E-C5C6-30C8-D716-7B97B0D66C63}"/>
              </a:ext>
            </a:extLst>
          </p:cNvPr>
          <p:cNvSpPr/>
          <p:nvPr/>
        </p:nvSpPr>
        <p:spPr>
          <a:xfrm>
            <a:off x="1999837" y="1506719"/>
            <a:ext cx="9180845" cy="48239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1709;p145">
            <a:extLst>
              <a:ext uri="{FF2B5EF4-FFF2-40B4-BE49-F238E27FC236}">
                <a16:creationId xmlns:a16="http://schemas.microsoft.com/office/drawing/2014/main" id="{D0C20394-F6B6-90FE-0A91-89279C7D1AAC}"/>
              </a:ext>
            </a:extLst>
          </p:cNvPr>
          <p:cNvSpPr/>
          <p:nvPr/>
        </p:nvSpPr>
        <p:spPr>
          <a:xfrm>
            <a:off x="4795885" y="3429000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6B58D13D-6E0B-3102-470E-0DCCD1899A76}"/>
              </a:ext>
            </a:extLst>
          </p:cNvPr>
          <p:cNvSpPr/>
          <p:nvPr/>
        </p:nvSpPr>
        <p:spPr>
          <a:xfrm>
            <a:off x="2497393" y="3112116"/>
            <a:ext cx="8101781" cy="2543478"/>
          </a:xfrm>
          <a:prstGeom prst="rect">
            <a:avLst/>
          </a:prstGeom>
          <a:solidFill>
            <a:srgbClr val="E0E0E0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Google Shape;1710;p145">
            <a:extLst>
              <a:ext uri="{FF2B5EF4-FFF2-40B4-BE49-F238E27FC236}">
                <a16:creationId xmlns:a16="http://schemas.microsoft.com/office/drawing/2014/main" id="{1C4024E9-7664-2A5C-2BC5-D303FE8F3503}"/>
              </a:ext>
            </a:extLst>
          </p:cNvPr>
          <p:cNvSpPr/>
          <p:nvPr/>
        </p:nvSpPr>
        <p:spPr>
          <a:xfrm>
            <a:off x="3778501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711;p145">
            <a:extLst>
              <a:ext uri="{FF2B5EF4-FFF2-40B4-BE49-F238E27FC236}">
                <a16:creationId xmlns:a16="http://schemas.microsoft.com/office/drawing/2014/main" id="{52DE3A18-16A4-0BF0-ADAB-5DF1D5448D66}"/>
              </a:ext>
            </a:extLst>
          </p:cNvPr>
          <p:cNvSpPr/>
          <p:nvPr/>
        </p:nvSpPr>
        <p:spPr>
          <a:xfrm>
            <a:off x="3714815" y="2291119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712;p145">
            <a:extLst>
              <a:ext uri="{FF2B5EF4-FFF2-40B4-BE49-F238E27FC236}">
                <a16:creationId xmlns:a16="http://schemas.microsoft.com/office/drawing/2014/main" id="{AB4BD9BE-AB7C-0B29-FEEF-C8CE11657766}"/>
              </a:ext>
            </a:extLst>
          </p:cNvPr>
          <p:cNvSpPr/>
          <p:nvPr/>
        </p:nvSpPr>
        <p:spPr>
          <a:xfrm>
            <a:off x="5850043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713;p145">
            <a:extLst>
              <a:ext uri="{FF2B5EF4-FFF2-40B4-BE49-F238E27FC236}">
                <a16:creationId xmlns:a16="http://schemas.microsoft.com/office/drawing/2014/main" id="{EEE37E48-F303-C2AB-BB52-CA7972A98E4E}"/>
              </a:ext>
            </a:extLst>
          </p:cNvPr>
          <p:cNvSpPr/>
          <p:nvPr/>
        </p:nvSpPr>
        <p:spPr>
          <a:xfrm>
            <a:off x="5850043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1714;p145">
            <a:extLst>
              <a:ext uri="{FF2B5EF4-FFF2-40B4-BE49-F238E27FC236}">
                <a16:creationId xmlns:a16="http://schemas.microsoft.com/office/drawing/2014/main" id="{D4849AD5-CEE2-ECA8-AAC4-6D82457F734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4828151" y="2291119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715;p145">
            <a:extLst>
              <a:ext uri="{FF2B5EF4-FFF2-40B4-BE49-F238E27FC236}">
                <a16:creationId xmlns:a16="http://schemas.microsoft.com/office/drawing/2014/main" id="{C3EB082F-07C3-D40A-DADA-3A7CC0E73EFC}"/>
              </a:ext>
            </a:extLst>
          </p:cNvPr>
          <p:cNvSpPr/>
          <p:nvPr/>
        </p:nvSpPr>
        <p:spPr>
          <a:xfrm>
            <a:off x="5113358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712;p145">
            <a:extLst>
              <a:ext uri="{FF2B5EF4-FFF2-40B4-BE49-F238E27FC236}">
                <a16:creationId xmlns:a16="http://schemas.microsoft.com/office/drawing/2014/main" id="{9217D49B-55C7-CFD8-9833-C3F1554F8981}"/>
              </a:ext>
            </a:extLst>
          </p:cNvPr>
          <p:cNvSpPr/>
          <p:nvPr/>
        </p:nvSpPr>
        <p:spPr>
          <a:xfrm>
            <a:off x="7924982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713;p145">
            <a:extLst>
              <a:ext uri="{FF2B5EF4-FFF2-40B4-BE49-F238E27FC236}">
                <a16:creationId xmlns:a16="http://schemas.microsoft.com/office/drawing/2014/main" id="{CDE6BA96-FE10-1794-B9D4-2EDB3CB77878}"/>
              </a:ext>
            </a:extLst>
          </p:cNvPr>
          <p:cNvSpPr/>
          <p:nvPr/>
        </p:nvSpPr>
        <p:spPr>
          <a:xfrm>
            <a:off x="7932655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716;p145">
            <a:extLst>
              <a:ext uri="{FF2B5EF4-FFF2-40B4-BE49-F238E27FC236}">
                <a16:creationId xmlns:a16="http://schemas.microsoft.com/office/drawing/2014/main" id="{11468E82-E0D3-1391-F25B-393C0167534D}"/>
              </a:ext>
            </a:extLst>
          </p:cNvPr>
          <p:cNvSpPr/>
          <p:nvPr/>
        </p:nvSpPr>
        <p:spPr>
          <a:xfrm>
            <a:off x="4091466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6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22641"/>
              </a:solidFill>
            </a:endParaRPr>
          </a:p>
        </p:txBody>
      </p:sp>
      <p:pic>
        <p:nvPicPr>
          <p:cNvPr id="61" name="Google Shape;1714;p145">
            <a:extLst>
              <a:ext uri="{FF2B5EF4-FFF2-40B4-BE49-F238E27FC236}">
                <a16:creationId xmlns:a16="http://schemas.microsoft.com/office/drawing/2014/main" id="{6956E6FD-7024-A99B-E901-926EFCFFD1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6892744" y="2285284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717;p145">
            <a:extLst>
              <a:ext uri="{FF2B5EF4-FFF2-40B4-BE49-F238E27FC236}">
                <a16:creationId xmlns:a16="http://schemas.microsoft.com/office/drawing/2014/main" id="{41D05810-FAD7-8744-C0E2-90D70D97E7D4}"/>
              </a:ext>
            </a:extLst>
          </p:cNvPr>
          <p:cNvSpPr/>
          <p:nvPr/>
        </p:nvSpPr>
        <p:spPr>
          <a:xfrm>
            <a:off x="6163009" y="1951969"/>
            <a:ext cx="736649" cy="69875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715;p145">
            <a:extLst>
              <a:ext uri="{FF2B5EF4-FFF2-40B4-BE49-F238E27FC236}">
                <a16:creationId xmlns:a16="http://schemas.microsoft.com/office/drawing/2014/main" id="{3BDC7DB3-9ACD-8D4E-F2A5-ACB6BC615379}"/>
              </a:ext>
            </a:extLst>
          </p:cNvPr>
          <p:cNvSpPr/>
          <p:nvPr/>
        </p:nvSpPr>
        <p:spPr>
          <a:xfrm>
            <a:off x="721752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717;p145">
            <a:extLst>
              <a:ext uri="{FF2B5EF4-FFF2-40B4-BE49-F238E27FC236}">
                <a16:creationId xmlns:a16="http://schemas.microsoft.com/office/drawing/2014/main" id="{117A5ED4-EC8E-5BC1-FBC0-727272CF2D13}"/>
              </a:ext>
            </a:extLst>
          </p:cNvPr>
          <p:cNvSpPr/>
          <p:nvPr/>
        </p:nvSpPr>
        <p:spPr>
          <a:xfrm>
            <a:off x="8233045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ráfico 72" descr="Piscina retangular estrutura de tópicos">
            <a:extLst>
              <a:ext uri="{FF2B5EF4-FFF2-40B4-BE49-F238E27FC236}">
                <a16:creationId xmlns:a16="http://schemas.microsoft.com/office/drawing/2014/main" id="{64004616-ADC4-674D-4E3E-6814C4C81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4470" y="2076028"/>
            <a:ext cx="450640" cy="450640"/>
          </a:xfrm>
          <a:prstGeom prst="rect">
            <a:avLst/>
          </a:prstGeom>
        </p:spPr>
      </p:pic>
      <p:pic>
        <p:nvPicPr>
          <p:cNvPr id="74" name="Gráfico 73" descr="Raio com preenchimento sólido">
            <a:extLst>
              <a:ext uri="{FF2B5EF4-FFF2-40B4-BE49-F238E27FC236}">
                <a16:creationId xmlns:a16="http://schemas.microsoft.com/office/drawing/2014/main" id="{3FED6C8D-7BEC-F957-A3BA-DD1DD54118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2667" y="2116670"/>
            <a:ext cx="399010" cy="399010"/>
          </a:xfrm>
          <a:prstGeom prst="rect">
            <a:avLst/>
          </a:prstGeom>
        </p:spPr>
      </p:pic>
      <p:grpSp>
        <p:nvGrpSpPr>
          <p:cNvPr id="96" name="Agrupar 95">
            <a:extLst>
              <a:ext uri="{FF2B5EF4-FFF2-40B4-BE49-F238E27FC236}">
                <a16:creationId xmlns:a16="http://schemas.microsoft.com/office/drawing/2014/main" id="{C836FFB7-4BF6-51E3-35A5-CE490C38A120}"/>
              </a:ext>
            </a:extLst>
          </p:cNvPr>
          <p:cNvGrpSpPr/>
          <p:nvPr/>
        </p:nvGrpSpPr>
        <p:grpSpPr>
          <a:xfrm>
            <a:off x="6346018" y="2127111"/>
            <a:ext cx="369825" cy="316345"/>
            <a:chOff x="5689599" y="1356993"/>
            <a:chExt cx="705649" cy="603605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9D1F0D06-6BFB-5685-5053-07AE8E847686}"/>
                </a:ext>
              </a:extLst>
            </p:cNvPr>
            <p:cNvSpPr/>
            <p:nvPr/>
          </p:nvSpPr>
          <p:spPr>
            <a:xfrm>
              <a:off x="5689599" y="1356993"/>
              <a:ext cx="701369" cy="60360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818D3F23-AACA-22F1-713C-7C8F1F955799}"/>
                </a:ext>
              </a:extLst>
            </p:cNvPr>
            <p:cNvCxnSpPr>
              <a:cxnSpLocks/>
            </p:cNvCxnSpPr>
            <p:nvPr/>
          </p:nvCxnSpPr>
          <p:spPr>
            <a:xfrm>
              <a:off x="581787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5121CD47-6F88-9F7D-BC21-7553B4978564}"/>
                </a:ext>
              </a:extLst>
            </p:cNvPr>
            <p:cNvCxnSpPr>
              <a:cxnSpLocks/>
            </p:cNvCxnSpPr>
            <p:nvPr/>
          </p:nvCxnSpPr>
          <p:spPr>
            <a:xfrm>
              <a:off x="5931217" y="1359939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392EB805-BD6C-E911-06FD-5AF2348650D6}"/>
                </a:ext>
              </a:extLst>
            </p:cNvPr>
            <p:cNvCxnSpPr>
              <a:cxnSpLocks/>
            </p:cNvCxnSpPr>
            <p:nvPr/>
          </p:nvCxnSpPr>
          <p:spPr>
            <a:xfrm>
              <a:off x="6044564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4B5E18E5-890A-F1EE-F966-F73DB7E81A31}"/>
                </a:ext>
              </a:extLst>
            </p:cNvPr>
            <p:cNvCxnSpPr>
              <a:cxnSpLocks/>
            </p:cNvCxnSpPr>
            <p:nvPr/>
          </p:nvCxnSpPr>
          <p:spPr>
            <a:xfrm>
              <a:off x="627126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DB0BA304-AFD1-77C5-77D5-9266BF39D2C3}"/>
                </a:ext>
              </a:extLst>
            </p:cNvPr>
            <p:cNvCxnSpPr>
              <a:cxnSpLocks/>
            </p:cNvCxnSpPr>
            <p:nvPr/>
          </p:nvCxnSpPr>
          <p:spPr>
            <a:xfrm>
              <a:off x="6157911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AF9EA996-6A30-D047-55AE-C49ABD1F91AC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47256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0D839395-0C41-EF3E-2EE7-2452A16E417A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570157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4129E29C-626C-0F02-D6C1-C532797DA590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667749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0BD9B6B2-5EB8-6775-A3D8-963B02AF3996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765341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1925A0D0-D6BB-D01A-2CF4-32C15E9C5A2B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86293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Gráfico 97" descr="Braço musculoso estrutura de tópicos">
            <a:extLst>
              <a:ext uri="{FF2B5EF4-FFF2-40B4-BE49-F238E27FC236}">
                <a16:creationId xmlns:a16="http://schemas.microsoft.com/office/drawing/2014/main" id="{53BCBC0D-4167-AD27-166F-F52296DABA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2822" y="2063191"/>
            <a:ext cx="444186" cy="444186"/>
          </a:xfrm>
          <a:prstGeom prst="rect">
            <a:avLst/>
          </a:prstGeom>
        </p:spPr>
      </p:pic>
      <p:pic>
        <p:nvPicPr>
          <p:cNvPr id="100" name="Gráfico 99" descr="Distribuição normal com preenchimento sólido">
            <a:extLst>
              <a:ext uri="{FF2B5EF4-FFF2-40B4-BE49-F238E27FC236}">
                <a16:creationId xmlns:a16="http://schemas.microsoft.com/office/drawing/2014/main" id="{F1F06754-C521-C4AC-FCD6-75A3B2F29D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2854" y="2034990"/>
            <a:ext cx="500588" cy="500588"/>
          </a:xfrm>
          <a:prstGeom prst="rect">
            <a:avLst/>
          </a:prstGeom>
        </p:spPr>
      </p:pic>
      <p:sp>
        <p:nvSpPr>
          <p:cNvPr id="101" name="Google Shape;1567;p141">
            <a:extLst>
              <a:ext uri="{FF2B5EF4-FFF2-40B4-BE49-F238E27FC236}">
                <a16:creationId xmlns:a16="http://schemas.microsoft.com/office/drawing/2014/main" id="{B41320F5-0AE7-5C29-3182-983D0590BA19}"/>
              </a:ext>
            </a:extLst>
          </p:cNvPr>
          <p:cNvSpPr txBox="1"/>
          <p:nvPr/>
        </p:nvSpPr>
        <p:spPr>
          <a:xfrm>
            <a:off x="3632285" y="2610522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Geométrico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" name="Google Shape;1567;p141">
            <a:extLst>
              <a:ext uri="{FF2B5EF4-FFF2-40B4-BE49-F238E27FC236}">
                <a16:creationId xmlns:a16="http://schemas.microsoft.com/office/drawing/2014/main" id="{90A5862C-7B31-CC5D-7B87-708F3B71D9B9}"/>
              </a:ext>
            </a:extLst>
          </p:cNvPr>
          <p:cNvSpPr txBox="1"/>
          <p:nvPr/>
        </p:nvSpPr>
        <p:spPr>
          <a:xfrm>
            <a:off x="46498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ELÉTRICO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" name="Google Shape;1567;p141">
            <a:extLst>
              <a:ext uri="{FF2B5EF4-FFF2-40B4-BE49-F238E27FC236}">
                <a16:creationId xmlns:a16="http://schemas.microsoft.com/office/drawing/2014/main" id="{A56D9F50-50B5-7DC6-BD5A-41806F7E3F1C}"/>
              </a:ext>
            </a:extLst>
          </p:cNvPr>
          <p:cNvSpPr txBox="1"/>
          <p:nvPr/>
        </p:nvSpPr>
        <p:spPr>
          <a:xfrm>
            <a:off x="5420022" y="2618254"/>
            <a:ext cx="2231537" cy="38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MALHA</a:t>
            </a:r>
            <a:endParaRPr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" name="Google Shape;1567;p141">
            <a:extLst>
              <a:ext uri="{FF2B5EF4-FFF2-40B4-BE49-F238E27FC236}">
                <a16:creationId xmlns:a16="http://schemas.microsoft.com/office/drawing/2014/main" id="{10653509-C0DC-D1C5-8276-8997F9F1B22E}"/>
              </a:ext>
            </a:extLst>
          </p:cNvPr>
          <p:cNvSpPr txBox="1"/>
          <p:nvPr/>
        </p:nvSpPr>
        <p:spPr>
          <a:xfrm>
            <a:off x="67534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FORÇA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" name="Google Shape;1567;p141">
            <a:extLst>
              <a:ext uri="{FF2B5EF4-FFF2-40B4-BE49-F238E27FC236}">
                <a16:creationId xmlns:a16="http://schemas.microsoft.com/office/drawing/2014/main" id="{C91AD742-A6D3-D8A6-7CF9-B656B933726D}"/>
              </a:ext>
            </a:extLst>
          </p:cNvPr>
          <p:cNvSpPr txBox="1"/>
          <p:nvPr/>
        </p:nvSpPr>
        <p:spPr>
          <a:xfrm>
            <a:off x="7769894" y="2593567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ANÁLISE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A02E8A0A-81D7-2F31-1FE3-97CA179C1972}"/>
              </a:ext>
            </a:extLst>
          </p:cNvPr>
          <p:cNvCxnSpPr>
            <a:cxnSpLocks/>
          </p:cNvCxnSpPr>
          <p:nvPr/>
        </p:nvCxnSpPr>
        <p:spPr>
          <a:xfrm flipV="1">
            <a:off x="2586943" y="4486776"/>
            <a:ext cx="7920000" cy="1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Google Shape;1567;p141">
            <a:extLst>
              <a:ext uri="{FF2B5EF4-FFF2-40B4-BE49-F238E27FC236}">
                <a16:creationId xmlns:a16="http://schemas.microsoft.com/office/drawing/2014/main" id="{4C457E56-66F6-C85C-F9D1-C7E05F39571C}"/>
              </a:ext>
            </a:extLst>
          </p:cNvPr>
          <p:cNvSpPr txBox="1"/>
          <p:nvPr/>
        </p:nvSpPr>
        <p:spPr>
          <a:xfrm>
            <a:off x="2150777" y="5044000"/>
            <a:ext cx="3601799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TAMANHO Do elemento </a:t>
            </a:r>
            <a:r>
              <a:rPr lang="pt-BR" sz="1600" dirty="0">
                <a:solidFill>
                  <a:srgbClr val="122641"/>
                </a:solidFill>
                <a:latin typeface="+mj-lt"/>
                <a:ea typeface="Bebas Neue"/>
                <a:cs typeface="Bebas Neue"/>
                <a:sym typeface="Bebas Neue"/>
              </a:rPr>
              <a:t>[mm]</a:t>
            </a:r>
            <a:endParaRPr sz="2000" dirty="0">
              <a:solidFill>
                <a:srgbClr val="122641"/>
              </a:solidFill>
              <a:latin typeface="+mj-lt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1567;p141">
            <a:extLst>
              <a:ext uri="{FF2B5EF4-FFF2-40B4-BE49-F238E27FC236}">
                <a16:creationId xmlns:a16="http://schemas.microsoft.com/office/drawing/2014/main" id="{E9F0741E-B19A-9C24-3CDF-6C599475E9DC}"/>
              </a:ext>
            </a:extLst>
          </p:cNvPr>
          <p:cNvSpPr txBox="1"/>
          <p:nvPr/>
        </p:nvSpPr>
        <p:spPr>
          <a:xfrm>
            <a:off x="3060934" y="4542285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elemento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7C5D664C-40B7-D4D6-F538-28E48CDA6938}"/>
              </a:ext>
            </a:extLst>
          </p:cNvPr>
          <p:cNvCxnSpPr>
            <a:cxnSpLocks/>
          </p:cNvCxnSpPr>
          <p:nvPr/>
        </p:nvCxnSpPr>
        <p:spPr>
          <a:xfrm flipV="1">
            <a:off x="2586943" y="4990354"/>
            <a:ext cx="7920000" cy="1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A5309710-967B-C63A-5BC5-61B7E942970F}"/>
              </a:ext>
            </a:extLst>
          </p:cNvPr>
          <p:cNvCxnSpPr>
            <a:cxnSpLocks/>
          </p:cNvCxnSpPr>
          <p:nvPr/>
        </p:nvCxnSpPr>
        <p:spPr>
          <a:xfrm flipV="1">
            <a:off x="2586943" y="3855377"/>
            <a:ext cx="7920000" cy="1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5668639B-3404-54E9-8B92-59F466A2E730}"/>
              </a:ext>
            </a:extLst>
          </p:cNvPr>
          <p:cNvCxnSpPr>
            <a:cxnSpLocks/>
          </p:cNvCxnSpPr>
          <p:nvPr/>
        </p:nvCxnSpPr>
        <p:spPr>
          <a:xfrm>
            <a:off x="6811218" y="3209076"/>
            <a:ext cx="0" cy="2361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Google Shape;1567;p141">
            <a:extLst>
              <a:ext uri="{FF2B5EF4-FFF2-40B4-BE49-F238E27FC236}">
                <a16:creationId xmlns:a16="http://schemas.microsoft.com/office/drawing/2014/main" id="{0479D649-0AD3-5E79-1344-9113EEA838E7}"/>
              </a:ext>
            </a:extLst>
          </p:cNvPr>
          <p:cNvSpPr txBox="1"/>
          <p:nvPr/>
        </p:nvSpPr>
        <p:spPr>
          <a:xfrm>
            <a:off x="5124561" y="3354678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PLACA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7" name="Google Shape;1567;p141">
            <a:extLst>
              <a:ext uri="{FF2B5EF4-FFF2-40B4-BE49-F238E27FC236}">
                <a16:creationId xmlns:a16="http://schemas.microsoft.com/office/drawing/2014/main" id="{2A20F4E9-10CB-A228-15A5-DABDF540437E}"/>
              </a:ext>
            </a:extLst>
          </p:cNvPr>
          <p:cNvSpPr txBox="1"/>
          <p:nvPr/>
        </p:nvSpPr>
        <p:spPr>
          <a:xfrm>
            <a:off x="6948133" y="3354678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PATCH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2F484259-F41A-4BD3-4D9C-4F7ED83CC80C}"/>
              </a:ext>
            </a:extLst>
          </p:cNvPr>
          <p:cNvCxnSpPr>
            <a:cxnSpLocks/>
          </p:cNvCxnSpPr>
          <p:nvPr/>
        </p:nvCxnSpPr>
        <p:spPr>
          <a:xfrm>
            <a:off x="5218638" y="3208686"/>
            <a:ext cx="0" cy="2362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Google Shape;1567;p141">
            <a:extLst>
              <a:ext uri="{FF2B5EF4-FFF2-40B4-BE49-F238E27FC236}">
                <a16:creationId xmlns:a16="http://schemas.microsoft.com/office/drawing/2014/main" id="{2542AC2C-D2C0-7741-E1BE-E53993999B93}"/>
              </a:ext>
            </a:extLst>
          </p:cNvPr>
          <p:cNvSpPr txBox="1"/>
          <p:nvPr/>
        </p:nvSpPr>
        <p:spPr>
          <a:xfrm>
            <a:off x="2929796" y="3960587"/>
            <a:ext cx="204376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MATERIAIS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2" name="Google Shape;1567;p141">
            <a:extLst>
              <a:ext uri="{FF2B5EF4-FFF2-40B4-BE49-F238E27FC236}">
                <a16:creationId xmlns:a16="http://schemas.microsoft.com/office/drawing/2014/main" id="{8694125B-9A08-84B2-322F-0C12376A585D}"/>
              </a:ext>
            </a:extLst>
          </p:cNvPr>
          <p:cNvSpPr txBox="1"/>
          <p:nvPr/>
        </p:nvSpPr>
        <p:spPr>
          <a:xfrm>
            <a:off x="5124561" y="3960587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Alumínio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3" name="Google Shape;1567;p141">
            <a:extLst>
              <a:ext uri="{FF2B5EF4-FFF2-40B4-BE49-F238E27FC236}">
                <a16:creationId xmlns:a16="http://schemas.microsoft.com/office/drawing/2014/main" id="{D49A6E5B-9808-8537-344C-0AC558806BC3}"/>
              </a:ext>
            </a:extLst>
          </p:cNvPr>
          <p:cNvSpPr txBox="1"/>
          <p:nvPr/>
        </p:nvSpPr>
        <p:spPr>
          <a:xfrm>
            <a:off x="6489561" y="3960587"/>
            <a:ext cx="2698628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Cerâmica Piezoeléctrica</a:t>
            </a:r>
          </a:p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anisotrópica</a:t>
            </a:r>
          </a:p>
        </p:txBody>
      </p:sp>
      <p:sp>
        <p:nvSpPr>
          <p:cNvPr id="124" name="Google Shape;1567;p141">
            <a:extLst>
              <a:ext uri="{FF2B5EF4-FFF2-40B4-BE49-F238E27FC236}">
                <a16:creationId xmlns:a16="http://schemas.microsoft.com/office/drawing/2014/main" id="{12A8DC33-FF6E-BFED-05EA-93B24C02F50E}"/>
              </a:ext>
            </a:extLst>
          </p:cNvPr>
          <p:cNvSpPr txBox="1"/>
          <p:nvPr/>
        </p:nvSpPr>
        <p:spPr>
          <a:xfrm>
            <a:off x="5124561" y="4542285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SOLID186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5" name="Google Shape;1567;p141">
            <a:extLst>
              <a:ext uri="{FF2B5EF4-FFF2-40B4-BE49-F238E27FC236}">
                <a16:creationId xmlns:a16="http://schemas.microsoft.com/office/drawing/2014/main" id="{22C2DF0D-EB04-F666-8CBE-B28E8FCA9990}"/>
              </a:ext>
            </a:extLst>
          </p:cNvPr>
          <p:cNvSpPr txBox="1"/>
          <p:nvPr/>
        </p:nvSpPr>
        <p:spPr>
          <a:xfrm>
            <a:off x="6948133" y="4542285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SOLID226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6" name="Google Shape;1567;p141">
            <a:extLst>
              <a:ext uri="{FF2B5EF4-FFF2-40B4-BE49-F238E27FC236}">
                <a16:creationId xmlns:a16="http://schemas.microsoft.com/office/drawing/2014/main" id="{ECF9E664-1913-95C6-497B-2C9CF1972E04}"/>
              </a:ext>
            </a:extLst>
          </p:cNvPr>
          <p:cNvSpPr txBox="1"/>
          <p:nvPr/>
        </p:nvSpPr>
        <p:spPr>
          <a:xfrm>
            <a:off x="5124561" y="5044000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3.175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7" name="Google Shape;1567;p141">
            <a:extLst>
              <a:ext uri="{FF2B5EF4-FFF2-40B4-BE49-F238E27FC236}">
                <a16:creationId xmlns:a16="http://schemas.microsoft.com/office/drawing/2014/main" id="{A0BBFE38-F3A5-7967-1841-CEECA8F6A59D}"/>
              </a:ext>
            </a:extLst>
          </p:cNvPr>
          <p:cNvSpPr txBox="1"/>
          <p:nvPr/>
        </p:nvSpPr>
        <p:spPr>
          <a:xfrm>
            <a:off x="6948133" y="5044000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3.175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A78448A-6493-CF73-D63B-DFDB187305CB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806B3A40-3FE1-2884-9676-1985E3DD1603}"/>
              </a:ext>
            </a:extLst>
          </p:cNvPr>
          <p:cNvCxnSpPr>
            <a:cxnSpLocks/>
          </p:cNvCxnSpPr>
          <p:nvPr/>
        </p:nvCxnSpPr>
        <p:spPr>
          <a:xfrm>
            <a:off x="8863442" y="3208853"/>
            <a:ext cx="6558" cy="23620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Google Shape;1567;p141">
            <a:extLst>
              <a:ext uri="{FF2B5EF4-FFF2-40B4-BE49-F238E27FC236}">
                <a16:creationId xmlns:a16="http://schemas.microsoft.com/office/drawing/2014/main" id="{B8C0B2CE-5BC1-A7E5-3F46-3019CD26A4AB}"/>
              </a:ext>
            </a:extLst>
          </p:cNvPr>
          <p:cNvSpPr txBox="1"/>
          <p:nvPr/>
        </p:nvSpPr>
        <p:spPr>
          <a:xfrm>
            <a:off x="8580806" y="3354678"/>
            <a:ext cx="2216378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COMPONENTES ELÉTRICOS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" name="Google Shape;1567;p141">
            <a:extLst>
              <a:ext uri="{FF2B5EF4-FFF2-40B4-BE49-F238E27FC236}">
                <a16:creationId xmlns:a16="http://schemas.microsoft.com/office/drawing/2014/main" id="{117B539F-4182-B19F-D712-AB8888946B5D}"/>
              </a:ext>
            </a:extLst>
          </p:cNvPr>
          <p:cNvSpPr txBox="1"/>
          <p:nvPr/>
        </p:nvSpPr>
        <p:spPr>
          <a:xfrm>
            <a:off x="8798253" y="4542285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CIRCU94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" name="Google Shape;1567;p141">
            <a:extLst>
              <a:ext uri="{FF2B5EF4-FFF2-40B4-BE49-F238E27FC236}">
                <a16:creationId xmlns:a16="http://schemas.microsoft.com/office/drawing/2014/main" id="{B3863170-21A2-E829-9030-11F9672BCF25}"/>
              </a:ext>
            </a:extLst>
          </p:cNvPr>
          <p:cNvSpPr txBox="1"/>
          <p:nvPr/>
        </p:nvSpPr>
        <p:spPr>
          <a:xfrm>
            <a:off x="8798253" y="3960587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" name="Google Shape;1567;p141">
            <a:extLst>
              <a:ext uri="{FF2B5EF4-FFF2-40B4-BE49-F238E27FC236}">
                <a16:creationId xmlns:a16="http://schemas.microsoft.com/office/drawing/2014/main" id="{D049A89D-F005-2501-855E-0CDB99543E49}"/>
              </a:ext>
            </a:extLst>
          </p:cNvPr>
          <p:cNvSpPr txBox="1"/>
          <p:nvPr/>
        </p:nvSpPr>
        <p:spPr>
          <a:xfrm>
            <a:off x="8798253" y="5044000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" name="propriedades aluminio">
            <a:extLst>
              <a:ext uri="{FF2B5EF4-FFF2-40B4-BE49-F238E27FC236}">
                <a16:creationId xmlns:a16="http://schemas.microsoft.com/office/drawing/2014/main" id="{98423A84-6CA0-C18C-5393-8F36DB71A6CC}"/>
              </a:ext>
            </a:extLst>
          </p:cNvPr>
          <p:cNvSpPr/>
          <p:nvPr/>
        </p:nvSpPr>
        <p:spPr>
          <a:xfrm>
            <a:off x="6401811" y="3943387"/>
            <a:ext cx="111933" cy="142104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C000"/>
              </a:solidFill>
            </a:endParaRPr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7496D7CC-1B93-2453-26E9-F101EFA38D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1099" y="3016878"/>
            <a:ext cx="8534541" cy="2743842"/>
          </a:xfrm>
          <a:prstGeom prst="rect">
            <a:avLst/>
          </a:prstGeom>
        </p:spPr>
      </p:pic>
      <p:sp>
        <p:nvSpPr>
          <p:cNvPr id="37" name="propriedades aluminio">
            <a:extLst>
              <a:ext uri="{FF2B5EF4-FFF2-40B4-BE49-F238E27FC236}">
                <a16:creationId xmlns:a16="http://schemas.microsoft.com/office/drawing/2014/main" id="{00186585-509A-2160-ED1A-D5BD4489414C}"/>
              </a:ext>
            </a:extLst>
          </p:cNvPr>
          <p:cNvSpPr/>
          <p:nvPr/>
        </p:nvSpPr>
        <p:spPr>
          <a:xfrm>
            <a:off x="4604216" y="3130919"/>
            <a:ext cx="4506277" cy="2163440"/>
          </a:xfrm>
          <a:prstGeom prst="roundRect">
            <a:avLst>
              <a:gd name="adj" fmla="val 11863"/>
            </a:avLst>
          </a:prstGeom>
          <a:solidFill>
            <a:schemeClr val="bg1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>
              <a:solidFill>
                <a:srgbClr val="FFC000"/>
              </a:solidFill>
            </a:endParaRP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048651C7-D538-9A17-80F0-145F9A4AB373}"/>
              </a:ext>
            </a:extLst>
          </p:cNvPr>
          <p:cNvGrpSpPr/>
          <p:nvPr/>
        </p:nvGrpSpPr>
        <p:grpSpPr>
          <a:xfrm>
            <a:off x="4753487" y="3227750"/>
            <a:ext cx="4207735" cy="1969778"/>
            <a:chOff x="4707350" y="3328041"/>
            <a:chExt cx="4207735" cy="1969778"/>
          </a:xfrm>
        </p:grpSpPr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0EAA5210-4A83-3FDA-CC97-F64634A5F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07350" y="3675325"/>
              <a:ext cx="4207735" cy="1622494"/>
            </a:xfrm>
            <a:prstGeom prst="rect">
              <a:avLst/>
            </a:prstGeom>
          </p:spPr>
        </p:pic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ECD41432-C6B8-4C37-62B2-6835FF8CA1FB}"/>
                </a:ext>
              </a:extLst>
            </p:cNvPr>
            <p:cNvSpPr txBox="1"/>
            <p:nvPr/>
          </p:nvSpPr>
          <p:spPr>
            <a:xfrm>
              <a:off x="5218329" y="3328041"/>
              <a:ext cx="31857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solidFill>
                    <a:srgbClr val="FFC000"/>
                  </a:solidFill>
                  <a:latin typeface="Montserrat Black" pitchFamily="2" charset="0"/>
                </a:rPr>
                <a:t>PROPRIEDADES DO PZT-5H</a:t>
              </a:r>
              <a:endParaRPr lang="en-US" sz="1600" dirty="0">
                <a:solidFill>
                  <a:srgbClr val="FFC000"/>
                </a:solidFill>
                <a:latin typeface="Montserrat Light" pitchFamily="2" charset="0"/>
              </a:endParaRPr>
            </a:p>
          </p:txBody>
        </p:sp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898AEE2-4A75-784A-7995-BA0EB8BC9F45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13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192D1-6620-78F5-31BA-2EEF3422B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 descr="Forma&#10;&#10;O conteúdo gerado por IA pode estar incorreto.">
            <a:extLst>
              <a:ext uri="{FF2B5EF4-FFF2-40B4-BE49-F238E27FC236}">
                <a16:creationId xmlns:a16="http://schemas.microsoft.com/office/drawing/2014/main" id="{81C62615-A0FC-C905-5B37-B6DBFD0BB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779890E-8C2E-942C-4132-09BA5C290664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3FFF7D8-23BC-A8F5-97B8-456731E0FC29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DD6A3CC-26BD-41EB-3709-61B59C0195E7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E77B0DD-26A4-6260-434D-7DB9A61D0F3A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BB7F463-396B-9D61-929C-DC7AB3BDDF18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F521F54-C1B9-35A2-E09D-2CF9C0D21291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DA8D4E-3612-3ACF-13AA-23334502E157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5841721E-82E9-B46A-D919-ACF7FB9872B2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2AAAC94F-C853-2852-CA6D-08DF3D8D53BA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F115D1D8-C84E-31B5-F4F9-B82E8464B291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064C8EE2-588D-6CE8-0732-D078A7F3709F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7602680E-3474-8B83-C885-1D383856CFD0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1F72F4D3-DBFB-5146-7A71-59D414BB049F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32B1377-B468-3EA9-D2EB-0F4E84381328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EF2ADC7F-04E5-B1B5-4FD7-BD8AC3BEDD7A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32312A2B-BD30-D0C7-129C-8700709AFA45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0721E88-3E44-D0CF-66A8-C2A5A2A97CA1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B523105-0C17-C464-377A-8EB8D9760B63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1B350BE0-5556-4C8B-AF72-A7016EF38E24}"/>
              </a:ext>
            </a:extLst>
          </p:cNvPr>
          <p:cNvSpPr/>
          <p:nvPr/>
        </p:nvSpPr>
        <p:spPr>
          <a:xfrm>
            <a:off x="1897626" y="2767125"/>
            <a:ext cx="9399639" cy="2257160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97487D6-19FB-F7B3-4806-ABF404B560A6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4966506-42C9-FC59-D561-BF5849D4859E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C165628-A225-413A-BBF9-A4768A6340CF}"/>
              </a:ext>
            </a:extLst>
          </p:cNvPr>
          <p:cNvSpPr/>
          <p:nvPr/>
        </p:nvSpPr>
        <p:spPr>
          <a:xfrm>
            <a:off x="1897626" y="4989855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06D80AD-0CBF-07C7-1CD7-E6269F9D6F9D}"/>
              </a:ext>
            </a:extLst>
          </p:cNvPr>
          <p:cNvSpPr txBox="1"/>
          <p:nvPr/>
        </p:nvSpPr>
        <p:spPr>
          <a:xfrm>
            <a:off x="8491882" y="50830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13418DD-476B-1802-B969-D7346D866163}"/>
              </a:ext>
            </a:extLst>
          </p:cNvPr>
          <p:cNvSpPr txBox="1"/>
          <p:nvPr/>
        </p:nvSpPr>
        <p:spPr>
          <a:xfrm>
            <a:off x="2053986" y="5083070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DB210E16-5739-8951-4E0E-082AAF0C7876}"/>
              </a:ext>
            </a:extLst>
          </p:cNvPr>
          <p:cNvSpPr/>
          <p:nvPr/>
        </p:nvSpPr>
        <p:spPr>
          <a:xfrm>
            <a:off x="1897626" y="5471594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38C47BB-774A-B13F-2B40-6D86375B7DDC}"/>
              </a:ext>
            </a:extLst>
          </p:cNvPr>
          <p:cNvSpPr txBox="1"/>
          <p:nvPr/>
        </p:nvSpPr>
        <p:spPr>
          <a:xfrm>
            <a:off x="8491882" y="55648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97C470F-E575-26CE-968E-2D90CBE6BDF0}"/>
              </a:ext>
            </a:extLst>
          </p:cNvPr>
          <p:cNvSpPr txBox="1"/>
          <p:nvPr/>
        </p:nvSpPr>
        <p:spPr>
          <a:xfrm>
            <a:off x="2053986" y="5635929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8B6485F-21CD-4081-08FC-BA1E4A20D981}"/>
              </a:ext>
            </a:extLst>
          </p:cNvPr>
          <p:cNvSpPr/>
          <p:nvPr/>
        </p:nvSpPr>
        <p:spPr>
          <a:xfrm>
            <a:off x="1999837" y="1506719"/>
            <a:ext cx="9180845" cy="48239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1709;p145">
            <a:extLst>
              <a:ext uri="{FF2B5EF4-FFF2-40B4-BE49-F238E27FC236}">
                <a16:creationId xmlns:a16="http://schemas.microsoft.com/office/drawing/2014/main" id="{81543E91-1C36-8220-4A9A-A21889B768B4}"/>
              </a:ext>
            </a:extLst>
          </p:cNvPr>
          <p:cNvSpPr/>
          <p:nvPr/>
        </p:nvSpPr>
        <p:spPr>
          <a:xfrm>
            <a:off x="4795885" y="3429000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2255CE67-4333-6229-6579-D3CFFF4CF2A1}"/>
              </a:ext>
            </a:extLst>
          </p:cNvPr>
          <p:cNvSpPr/>
          <p:nvPr/>
        </p:nvSpPr>
        <p:spPr>
          <a:xfrm>
            <a:off x="2497393" y="3112116"/>
            <a:ext cx="8101781" cy="2543478"/>
          </a:xfrm>
          <a:prstGeom prst="rect">
            <a:avLst/>
          </a:prstGeom>
          <a:solidFill>
            <a:srgbClr val="E0E0E0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Google Shape;1710;p145">
            <a:extLst>
              <a:ext uri="{FF2B5EF4-FFF2-40B4-BE49-F238E27FC236}">
                <a16:creationId xmlns:a16="http://schemas.microsoft.com/office/drawing/2014/main" id="{23C4ABF3-330E-D76A-58E6-DCB731CB07A8}"/>
              </a:ext>
            </a:extLst>
          </p:cNvPr>
          <p:cNvSpPr/>
          <p:nvPr/>
        </p:nvSpPr>
        <p:spPr>
          <a:xfrm>
            <a:off x="3778501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711;p145">
            <a:extLst>
              <a:ext uri="{FF2B5EF4-FFF2-40B4-BE49-F238E27FC236}">
                <a16:creationId xmlns:a16="http://schemas.microsoft.com/office/drawing/2014/main" id="{1E02EFD9-ECC8-58AA-BE98-2440372EC3C0}"/>
              </a:ext>
            </a:extLst>
          </p:cNvPr>
          <p:cNvSpPr/>
          <p:nvPr/>
        </p:nvSpPr>
        <p:spPr>
          <a:xfrm>
            <a:off x="3714815" y="2291119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712;p145">
            <a:extLst>
              <a:ext uri="{FF2B5EF4-FFF2-40B4-BE49-F238E27FC236}">
                <a16:creationId xmlns:a16="http://schemas.microsoft.com/office/drawing/2014/main" id="{32DE3A33-1313-AD25-2C5A-ECFF214C072C}"/>
              </a:ext>
            </a:extLst>
          </p:cNvPr>
          <p:cNvSpPr/>
          <p:nvPr/>
        </p:nvSpPr>
        <p:spPr>
          <a:xfrm>
            <a:off x="5850043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713;p145">
            <a:extLst>
              <a:ext uri="{FF2B5EF4-FFF2-40B4-BE49-F238E27FC236}">
                <a16:creationId xmlns:a16="http://schemas.microsoft.com/office/drawing/2014/main" id="{6BCDE2CE-7918-8E5B-B4DB-A6B2D69CEC16}"/>
              </a:ext>
            </a:extLst>
          </p:cNvPr>
          <p:cNvSpPr/>
          <p:nvPr/>
        </p:nvSpPr>
        <p:spPr>
          <a:xfrm>
            <a:off x="5850043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1714;p145">
            <a:extLst>
              <a:ext uri="{FF2B5EF4-FFF2-40B4-BE49-F238E27FC236}">
                <a16:creationId xmlns:a16="http://schemas.microsoft.com/office/drawing/2014/main" id="{EBA46CD1-BF17-3DF2-B9F5-FEB5C97F4C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4828151" y="2291119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715;p145">
            <a:extLst>
              <a:ext uri="{FF2B5EF4-FFF2-40B4-BE49-F238E27FC236}">
                <a16:creationId xmlns:a16="http://schemas.microsoft.com/office/drawing/2014/main" id="{539F3738-7C24-F853-A77D-53F99203E0D8}"/>
              </a:ext>
            </a:extLst>
          </p:cNvPr>
          <p:cNvSpPr/>
          <p:nvPr/>
        </p:nvSpPr>
        <p:spPr>
          <a:xfrm>
            <a:off x="5113358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712;p145">
            <a:extLst>
              <a:ext uri="{FF2B5EF4-FFF2-40B4-BE49-F238E27FC236}">
                <a16:creationId xmlns:a16="http://schemas.microsoft.com/office/drawing/2014/main" id="{EE66E233-0908-CC65-F020-0B417A5DE8F0}"/>
              </a:ext>
            </a:extLst>
          </p:cNvPr>
          <p:cNvSpPr/>
          <p:nvPr/>
        </p:nvSpPr>
        <p:spPr>
          <a:xfrm>
            <a:off x="7924982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713;p145">
            <a:extLst>
              <a:ext uri="{FF2B5EF4-FFF2-40B4-BE49-F238E27FC236}">
                <a16:creationId xmlns:a16="http://schemas.microsoft.com/office/drawing/2014/main" id="{BC8573BC-0D54-4DB3-31F8-1E5C3857E632}"/>
              </a:ext>
            </a:extLst>
          </p:cNvPr>
          <p:cNvSpPr/>
          <p:nvPr/>
        </p:nvSpPr>
        <p:spPr>
          <a:xfrm>
            <a:off x="7932655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716;p145">
            <a:extLst>
              <a:ext uri="{FF2B5EF4-FFF2-40B4-BE49-F238E27FC236}">
                <a16:creationId xmlns:a16="http://schemas.microsoft.com/office/drawing/2014/main" id="{00A77696-7AA4-E0EE-BFE8-8731BFEC06EB}"/>
              </a:ext>
            </a:extLst>
          </p:cNvPr>
          <p:cNvSpPr/>
          <p:nvPr/>
        </p:nvSpPr>
        <p:spPr>
          <a:xfrm>
            <a:off x="4091466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6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22641"/>
              </a:solidFill>
            </a:endParaRPr>
          </a:p>
        </p:txBody>
      </p:sp>
      <p:pic>
        <p:nvPicPr>
          <p:cNvPr id="61" name="Google Shape;1714;p145">
            <a:extLst>
              <a:ext uri="{FF2B5EF4-FFF2-40B4-BE49-F238E27FC236}">
                <a16:creationId xmlns:a16="http://schemas.microsoft.com/office/drawing/2014/main" id="{DB9575A0-0641-3955-9B5D-28B5CBF0BB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6892744" y="2285284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717;p145">
            <a:extLst>
              <a:ext uri="{FF2B5EF4-FFF2-40B4-BE49-F238E27FC236}">
                <a16:creationId xmlns:a16="http://schemas.microsoft.com/office/drawing/2014/main" id="{1A69DB11-8C42-AB2D-4FE3-935DFA6AA0D4}"/>
              </a:ext>
            </a:extLst>
          </p:cNvPr>
          <p:cNvSpPr/>
          <p:nvPr/>
        </p:nvSpPr>
        <p:spPr>
          <a:xfrm>
            <a:off x="6163009" y="1951969"/>
            <a:ext cx="736649" cy="69875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715;p145">
            <a:extLst>
              <a:ext uri="{FF2B5EF4-FFF2-40B4-BE49-F238E27FC236}">
                <a16:creationId xmlns:a16="http://schemas.microsoft.com/office/drawing/2014/main" id="{C2EA0BB1-B721-F168-C549-2A9AFFCD7772}"/>
              </a:ext>
            </a:extLst>
          </p:cNvPr>
          <p:cNvSpPr/>
          <p:nvPr/>
        </p:nvSpPr>
        <p:spPr>
          <a:xfrm>
            <a:off x="721752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717;p145">
            <a:extLst>
              <a:ext uri="{FF2B5EF4-FFF2-40B4-BE49-F238E27FC236}">
                <a16:creationId xmlns:a16="http://schemas.microsoft.com/office/drawing/2014/main" id="{01269BEB-F4B3-6A0F-29DF-A136B9B52E86}"/>
              </a:ext>
            </a:extLst>
          </p:cNvPr>
          <p:cNvSpPr/>
          <p:nvPr/>
        </p:nvSpPr>
        <p:spPr>
          <a:xfrm>
            <a:off x="8233045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ráfico 72" descr="Piscina retangular estrutura de tópicos">
            <a:extLst>
              <a:ext uri="{FF2B5EF4-FFF2-40B4-BE49-F238E27FC236}">
                <a16:creationId xmlns:a16="http://schemas.microsoft.com/office/drawing/2014/main" id="{FB8C1776-7F86-A7FF-7A9E-EA0FB6AB9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4470" y="2076028"/>
            <a:ext cx="450640" cy="450640"/>
          </a:xfrm>
          <a:prstGeom prst="rect">
            <a:avLst/>
          </a:prstGeom>
        </p:spPr>
      </p:pic>
      <p:pic>
        <p:nvPicPr>
          <p:cNvPr id="74" name="Gráfico 73" descr="Raio com preenchimento sólido">
            <a:extLst>
              <a:ext uri="{FF2B5EF4-FFF2-40B4-BE49-F238E27FC236}">
                <a16:creationId xmlns:a16="http://schemas.microsoft.com/office/drawing/2014/main" id="{9CD31613-731F-9466-EC1D-795648229D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2667" y="2116670"/>
            <a:ext cx="399010" cy="399010"/>
          </a:xfrm>
          <a:prstGeom prst="rect">
            <a:avLst/>
          </a:prstGeom>
        </p:spPr>
      </p:pic>
      <p:grpSp>
        <p:nvGrpSpPr>
          <p:cNvPr id="96" name="Agrupar 95">
            <a:extLst>
              <a:ext uri="{FF2B5EF4-FFF2-40B4-BE49-F238E27FC236}">
                <a16:creationId xmlns:a16="http://schemas.microsoft.com/office/drawing/2014/main" id="{6B4F0698-07BD-68CD-9956-B06836A11ABA}"/>
              </a:ext>
            </a:extLst>
          </p:cNvPr>
          <p:cNvGrpSpPr/>
          <p:nvPr/>
        </p:nvGrpSpPr>
        <p:grpSpPr>
          <a:xfrm>
            <a:off x="6346018" y="2127111"/>
            <a:ext cx="369825" cy="316345"/>
            <a:chOff x="5689599" y="1356993"/>
            <a:chExt cx="705649" cy="603605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C23F5BB0-7A65-14A3-6ABA-F62A3207D7CE}"/>
                </a:ext>
              </a:extLst>
            </p:cNvPr>
            <p:cNvSpPr/>
            <p:nvPr/>
          </p:nvSpPr>
          <p:spPr>
            <a:xfrm>
              <a:off x="5689599" y="1356993"/>
              <a:ext cx="701369" cy="60360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9608323F-4CE2-A85E-C918-C309D8788800}"/>
                </a:ext>
              </a:extLst>
            </p:cNvPr>
            <p:cNvCxnSpPr>
              <a:cxnSpLocks/>
            </p:cNvCxnSpPr>
            <p:nvPr/>
          </p:nvCxnSpPr>
          <p:spPr>
            <a:xfrm>
              <a:off x="581787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601BE4B1-9C3B-6047-452B-A29FE758F298}"/>
                </a:ext>
              </a:extLst>
            </p:cNvPr>
            <p:cNvCxnSpPr>
              <a:cxnSpLocks/>
            </p:cNvCxnSpPr>
            <p:nvPr/>
          </p:nvCxnSpPr>
          <p:spPr>
            <a:xfrm>
              <a:off x="5931217" y="1359939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B6EE152D-7EC8-E87D-4FED-86B3FD722AF3}"/>
                </a:ext>
              </a:extLst>
            </p:cNvPr>
            <p:cNvCxnSpPr>
              <a:cxnSpLocks/>
            </p:cNvCxnSpPr>
            <p:nvPr/>
          </p:nvCxnSpPr>
          <p:spPr>
            <a:xfrm>
              <a:off x="6044564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5BC8FEC1-C611-977A-9903-65CDE3AD9225}"/>
                </a:ext>
              </a:extLst>
            </p:cNvPr>
            <p:cNvCxnSpPr>
              <a:cxnSpLocks/>
            </p:cNvCxnSpPr>
            <p:nvPr/>
          </p:nvCxnSpPr>
          <p:spPr>
            <a:xfrm>
              <a:off x="627126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4A31E88E-31ED-C539-7C22-BFFE0EB92644}"/>
                </a:ext>
              </a:extLst>
            </p:cNvPr>
            <p:cNvCxnSpPr>
              <a:cxnSpLocks/>
            </p:cNvCxnSpPr>
            <p:nvPr/>
          </p:nvCxnSpPr>
          <p:spPr>
            <a:xfrm>
              <a:off x="6157911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7BBFC4F1-F9AF-698C-5679-B60A34221D44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47256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3FE2EFAD-BA37-FAB0-3129-BF5C6DFE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570157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531D45C8-370B-6C70-B526-92FB4EB9E6D5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667749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379A7397-8DB1-4C40-2D3A-B9D8CE803077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765341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3780B26E-D31D-F32D-99B1-E163979FFA6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86293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Gráfico 97" descr="Braço musculoso estrutura de tópicos">
            <a:extLst>
              <a:ext uri="{FF2B5EF4-FFF2-40B4-BE49-F238E27FC236}">
                <a16:creationId xmlns:a16="http://schemas.microsoft.com/office/drawing/2014/main" id="{6F1A1254-3A38-390C-8C40-B42F767B83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2822" y="2063191"/>
            <a:ext cx="444186" cy="444186"/>
          </a:xfrm>
          <a:prstGeom prst="rect">
            <a:avLst/>
          </a:prstGeom>
        </p:spPr>
      </p:pic>
      <p:pic>
        <p:nvPicPr>
          <p:cNvPr id="100" name="Gráfico 99" descr="Distribuição normal com preenchimento sólido">
            <a:extLst>
              <a:ext uri="{FF2B5EF4-FFF2-40B4-BE49-F238E27FC236}">
                <a16:creationId xmlns:a16="http://schemas.microsoft.com/office/drawing/2014/main" id="{D9B9789D-F32E-28C5-3554-46E83C512E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2854" y="2034990"/>
            <a:ext cx="500588" cy="500588"/>
          </a:xfrm>
          <a:prstGeom prst="rect">
            <a:avLst/>
          </a:prstGeom>
        </p:spPr>
      </p:pic>
      <p:sp>
        <p:nvSpPr>
          <p:cNvPr id="101" name="Google Shape;1567;p141">
            <a:extLst>
              <a:ext uri="{FF2B5EF4-FFF2-40B4-BE49-F238E27FC236}">
                <a16:creationId xmlns:a16="http://schemas.microsoft.com/office/drawing/2014/main" id="{1FDDC42B-10A7-37FE-4970-6FBBBB2A3F67}"/>
              </a:ext>
            </a:extLst>
          </p:cNvPr>
          <p:cNvSpPr txBox="1"/>
          <p:nvPr/>
        </p:nvSpPr>
        <p:spPr>
          <a:xfrm>
            <a:off x="3632285" y="2610522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Geométrico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" name="Google Shape;1567;p141">
            <a:extLst>
              <a:ext uri="{FF2B5EF4-FFF2-40B4-BE49-F238E27FC236}">
                <a16:creationId xmlns:a16="http://schemas.microsoft.com/office/drawing/2014/main" id="{85F2330C-E230-E7D2-A686-83AE260E926E}"/>
              </a:ext>
            </a:extLst>
          </p:cNvPr>
          <p:cNvSpPr txBox="1"/>
          <p:nvPr/>
        </p:nvSpPr>
        <p:spPr>
          <a:xfrm>
            <a:off x="46498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ELÉTRICO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" name="Google Shape;1567;p141">
            <a:extLst>
              <a:ext uri="{FF2B5EF4-FFF2-40B4-BE49-F238E27FC236}">
                <a16:creationId xmlns:a16="http://schemas.microsoft.com/office/drawing/2014/main" id="{5CD9CC3E-E286-FA50-77F4-847789BEE351}"/>
              </a:ext>
            </a:extLst>
          </p:cNvPr>
          <p:cNvSpPr txBox="1"/>
          <p:nvPr/>
        </p:nvSpPr>
        <p:spPr>
          <a:xfrm>
            <a:off x="5420022" y="2618254"/>
            <a:ext cx="2231537" cy="38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MALHA</a:t>
            </a:r>
            <a:endParaRPr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" name="Google Shape;1567;p141">
            <a:extLst>
              <a:ext uri="{FF2B5EF4-FFF2-40B4-BE49-F238E27FC236}">
                <a16:creationId xmlns:a16="http://schemas.microsoft.com/office/drawing/2014/main" id="{D5896CC7-EDEB-0E4A-8E1C-70CC45E4515B}"/>
              </a:ext>
            </a:extLst>
          </p:cNvPr>
          <p:cNvSpPr txBox="1"/>
          <p:nvPr/>
        </p:nvSpPr>
        <p:spPr>
          <a:xfrm>
            <a:off x="67534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FORÇA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" name="Google Shape;1567;p141">
            <a:extLst>
              <a:ext uri="{FF2B5EF4-FFF2-40B4-BE49-F238E27FC236}">
                <a16:creationId xmlns:a16="http://schemas.microsoft.com/office/drawing/2014/main" id="{EC16BE30-E974-8FE6-E773-62D274266DFC}"/>
              </a:ext>
            </a:extLst>
          </p:cNvPr>
          <p:cNvSpPr txBox="1"/>
          <p:nvPr/>
        </p:nvSpPr>
        <p:spPr>
          <a:xfrm>
            <a:off x="7769894" y="2593567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ANÁLISE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C3285DEA-FFF2-1BEE-E256-982AAE8FE770}"/>
              </a:ext>
            </a:extLst>
          </p:cNvPr>
          <p:cNvCxnSpPr>
            <a:cxnSpLocks/>
          </p:cNvCxnSpPr>
          <p:nvPr/>
        </p:nvCxnSpPr>
        <p:spPr>
          <a:xfrm flipV="1">
            <a:off x="2586943" y="4486776"/>
            <a:ext cx="7920000" cy="1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Google Shape;1567;p141">
            <a:extLst>
              <a:ext uri="{FF2B5EF4-FFF2-40B4-BE49-F238E27FC236}">
                <a16:creationId xmlns:a16="http://schemas.microsoft.com/office/drawing/2014/main" id="{30927493-5469-E77B-F7D1-4245ABBA38D1}"/>
              </a:ext>
            </a:extLst>
          </p:cNvPr>
          <p:cNvSpPr txBox="1"/>
          <p:nvPr/>
        </p:nvSpPr>
        <p:spPr>
          <a:xfrm>
            <a:off x="2150777" y="5044000"/>
            <a:ext cx="3601799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TAMANHO Do elemento </a:t>
            </a:r>
            <a:r>
              <a:rPr lang="pt-BR" sz="1600" dirty="0">
                <a:solidFill>
                  <a:srgbClr val="122641"/>
                </a:solidFill>
                <a:latin typeface="+mj-lt"/>
                <a:ea typeface="Bebas Neue"/>
                <a:cs typeface="Bebas Neue"/>
                <a:sym typeface="Bebas Neue"/>
              </a:rPr>
              <a:t>[mm]</a:t>
            </a:r>
            <a:endParaRPr sz="2000" dirty="0">
              <a:solidFill>
                <a:srgbClr val="122641"/>
              </a:solidFill>
              <a:latin typeface="+mj-lt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Google Shape;1567;p141">
            <a:extLst>
              <a:ext uri="{FF2B5EF4-FFF2-40B4-BE49-F238E27FC236}">
                <a16:creationId xmlns:a16="http://schemas.microsoft.com/office/drawing/2014/main" id="{291B008F-FEAE-75AD-8431-36655CBB162A}"/>
              </a:ext>
            </a:extLst>
          </p:cNvPr>
          <p:cNvSpPr txBox="1"/>
          <p:nvPr/>
        </p:nvSpPr>
        <p:spPr>
          <a:xfrm>
            <a:off x="3060934" y="4542285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elemento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32162255-9FC6-2DFD-331C-D8BC7F88C75F}"/>
              </a:ext>
            </a:extLst>
          </p:cNvPr>
          <p:cNvCxnSpPr>
            <a:cxnSpLocks/>
          </p:cNvCxnSpPr>
          <p:nvPr/>
        </p:nvCxnSpPr>
        <p:spPr>
          <a:xfrm flipV="1">
            <a:off x="2586943" y="4990354"/>
            <a:ext cx="7920000" cy="1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1956EA54-1D42-B96F-3322-43EB2EEAA3BD}"/>
              </a:ext>
            </a:extLst>
          </p:cNvPr>
          <p:cNvCxnSpPr>
            <a:cxnSpLocks/>
          </p:cNvCxnSpPr>
          <p:nvPr/>
        </p:nvCxnSpPr>
        <p:spPr>
          <a:xfrm flipV="1">
            <a:off x="2586943" y="3855377"/>
            <a:ext cx="7920000" cy="1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01A1CBC1-A0E7-46E6-6618-A6D9404B44CC}"/>
              </a:ext>
            </a:extLst>
          </p:cNvPr>
          <p:cNvCxnSpPr>
            <a:cxnSpLocks/>
          </p:cNvCxnSpPr>
          <p:nvPr/>
        </p:nvCxnSpPr>
        <p:spPr>
          <a:xfrm>
            <a:off x="6811218" y="3209076"/>
            <a:ext cx="0" cy="2361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Google Shape;1567;p141">
            <a:extLst>
              <a:ext uri="{FF2B5EF4-FFF2-40B4-BE49-F238E27FC236}">
                <a16:creationId xmlns:a16="http://schemas.microsoft.com/office/drawing/2014/main" id="{B279CA73-3386-70B1-57FD-9B63E777C4BE}"/>
              </a:ext>
            </a:extLst>
          </p:cNvPr>
          <p:cNvSpPr txBox="1"/>
          <p:nvPr/>
        </p:nvSpPr>
        <p:spPr>
          <a:xfrm>
            <a:off x="5124561" y="3354678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PLACA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7" name="Google Shape;1567;p141">
            <a:extLst>
              <a:ext uri="{FF2B5EF4-FFF2-40B4-BE49-F238E27FC236}">
                <a16:creationId xmlns:a16="http://schemas.microsoft.com/office/drawing/2014/main" id="{4B174AEF-2923-F99B-2D09-9B7765372E23}"/>
              </a:ext>
            </a:extLst>
          </p:cNvPr>
          <p:cNvSpPr txBox="1"/>
          <p:nvPr/>
        </p:nvSpPr>
        <p:spPr>
          <a:xfrm>
            <a:off x="6948133" y="3354678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PATCH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7AED619F-39F6-B7C1-3346-D28A51A61077}"/>
              </a:ext>
            </a:extLst>
          </p:cNvPr>
          <p:cNvCxnSpPr>
            <a:cxnSpLocks/>
          </p:cNvCxnSpPr>
          <p:nvPr/>
        </p:nvCxnSpPr>
        <p:spPr>
          <a:xfrm>
            <a:off x="5218638" y="3208686"/>
            <a:ext cx="0" cy="2362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Google Shape;1567;p141">
            <a:extLst>
              <a:ext uri="{FF2B5EF4-FFF2-40B4-BE49-F238E27FC236}">
                <a16:creationId xmlns:a16="http://schemas.microsoft.com/office/drawing/2014/main" id="{7A178095-B057-B245-17D3-C2EB818D1B0A}"/>
              </a:ext>
            </a:extLst>
          </p:cNvPr>
          <p:cNvSpPr txBox="1"/>
          <p:nvPr/>
        </p:nvSpPr>
        <p:spPr>
          <a:xfrm>
            <a:off x="2929796" y="3960587"/>
            <a:ext cx="204376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MATERIAIS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2" name="Google Shape;1567;p141">
            <a:extLst>
              <a:ext uri="{FF2B5EF4-FFF2-40B4-BE49-F238E27FC236}">
                <a16:creationId xmlns:a16="http://schemas.microsoft.com/office/drawing/2014/main" id="{BAB233E4-FAA5-6842-ED39-D54C85AEB11A}"/>
              </a:ext>
            </a:extLst>
          </p:cNvPr>
          <p:cNvSpPr txBox="1"/>
          <p:nvPr/>
        </p:nvSpPr>
        <p:spPr>
          <a:xfrm>
            <a:off x="5124561" y="3960587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Alumínio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3" name="Google Shape;1567;p141">
            <a:extLst>
              <a:ext uri="{FF2B5EF4-FFF2-40B4-BE49-F238E27FC236}">
                <a16:creationId xmlns:a16="http://schemas.microsoft.com/office/drawing/2014/main" id="{D715D43A-3DBB-A69A-8ADF-C022944ED134}"/>
              </a:ext>
            </a:extLst>
          </p:cNvPr>
          <p:cNvSpPr txBox="1"/>
          <p:nvPr/>
        </p:nvSpPr>
        <p:spPr>
          <a:xfrm>
            <a:off x="6489561" y="3960587"/>
            <a:ext cx="2698628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Cerâmica Piezoeléctrica</a:t>
            </a:r>
          </a:p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anisotrópica</a:t>
            </a:r>
          </a:p>
        </p:txBody>
      </p:sp>
      <p:sp>
        <p:nvSpPr>
          <p:cNvPr id="124" name="Google Shape;1567;p141">
            <a:extLst>
              <a:ext uri="{FF2B5EF4-FFF2-40B4-BE49-F238E27FC236}">
                <a16:creationId xmlns:a16="http://schemas.microsoft.com/office/drawing/2014/main" id="{41E40767-4FCC-D64B-84AA-F53EDAA53EB7}"/>
              </a:ext>
            </a:extLst>
          </p:cNvPr>
          <p:cNvSpPr txBox="1"/>
          <p:nvPr/>
        </p:nvSpPr>
        <p:spPr>
          <a:xfrm>
            <a:off x="5124561" y="4542285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SOLID186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5" name="Google Shape;1567;p141">
            <a:extLst>
              <a:ext uri="{FF2B5EF4-FFF2-40B4-BE49-F238E27FC236}">
                <a16:creationId xmlns:a16="http://schemas.microsoft.com/office/drawing/2014/main" id="{ECF15037-26D2-2241-E282-AE81E62BFB4D}"/>
              </a:ext>
            </a:extLst>
          </p:cNvPr>
          <p:cNvSpPr txBox="1"/>
          <p:nvPr/>
        </p:nvSpPr>
        <p:spPr>
          <a:xfrm>
            <a:off x="6948133" y="4542285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SOLID226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6" name="Google Shape;1567;p141">
            <a:extLst>
              <a:ext uri="{FF2B5EF4-FFF2-40B4-BE49-F238E27FC236}">
                <a16:creationId xmlns:a16="http://schemas.microsoft.com/office/drawing/2014/main" id="{C7A4EE05-5718-433C-B207-366632FD9BBB}"/>
              </a:ext>
            </a:extLst>
          </p:cNvPr>
          <p:cNvSpPr txBox="1"/>
          <p:nvPr/>
        </p:nvSpPr>
        <p:spPr>
          <a:xfrm>
            <a:off x="5124561" y="5044000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3.175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7" name="Google Shape;1567;p141">
            <a:extLst>
              <a:ext uri="{FF2B5EF4-FFF2-40B4-BE49-F238E27FC236}">
                <a16:creationId xmlns:a16="http://schemas.microsoft.com/office/drawing/2014/main" id="{DA232F0D-B1B0-927B-36AC-78887DECE292}"/>
              </a:ext>
            </a:extLst>
          </p:cNvPr>
          <p:cNvSpPr txBox="1"/>
          <p:nvPr/>
        </p:nvSpPr>
        <p:spPr>
          <a:xfrm>
            <a:off x="6948133" y="5044000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3.175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75199E4-6B68-22BA-DF45-8CF9F26D1316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3FDF6396-BB02-00BA-B303-740B6F2ADB4E}"/>
              </a:ext>
            </a:extLst>
          </p:cNvPr>
          <p:cNvCxnSpPr>
            <a:cxnSpLocks/>
          </p:cNvCxnSpPr>
          <p:nvPr/>
        </p:nvCxnSpPr>
        <p:spPr>
          <a:xfrm>
            <a:off x="8863442" y="3208853"/>
            <a:ext cx="6558" cy="23620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Google Shape;1567;p141">
            <a:extLst>
              <a:ext uri="{FF2B5EF4-FFF2-40B4-BE49-F238E27FC236}">
                <a16:creationId xmlns:a16="http://schemas.microsoft.com/office/drawing/2014/main" id="{D91C4A49-E2C4-CC57-6E0A-783410B9FA83}"/>
              </a:ext>
            </a:extLst>
          </p:cNvPr>
          <p:cNvSpPr txBox="1"/>
          <p:nvPr/>
        </p:nvSpPr>
        <p:spPr>
          <a:xfrm>
            <a:off x="8580806" y="3354678"/>
            <a:ext cx="2216378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COMPONENTES ELÉTRICOS</a:t>
            </a:r>
            <a:endParaRPr sz="20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1" name="Google Shape;1567;p141">
            <a:extLst>
              <a:ext uri="{FF2B5EF4-FFF2-40B4-BE49-F238E27FC236}">
                <a16:creationId xmlns:a16="http://schemas.microsoft.com/office/drawing/2014/main" id="{411653D0-38EA-24E7-5478-D145C71A3001}"/>
              </a:ext>
            </a:extLst>
          </p:cNvPr>
          <p:cNvSpPr txBox="1"/>
          <p:nvPr/>
        </p:nvSpPr>
        <p:spPr>
          <a:xfrm>
            <a:off x="8798253" y="4542285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CIRCU94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" name="Google Shape;1567;p141">
            <a:extLst>
              <a:ext uri="{FF2B5EF4-FFF2-40B4-BE49-F238E27FC236}">
                <a16:creationId xmlns:a16="http://schemas.microsoft.com/office/drawing/2014/main" id="{4A119724-70EB-B40D-D264-462549EDBC1C}"/>
              </a:ext>
            </a:extLst>
          </p:cNvPr>
          <p:cNvSpPr txBox="1"/>
          <p:nvPr/>
        </p:nvSpPr>
        <p:spPr>
          <a:xfrm>
            <a:off x="8798253" y="3960587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" name="Google Shape;1567;p141">
            <a:extLst>
              <a:ext uri="{FF2B5EF4-FFF2-40B4-BE49-F238E27FC236}">
                <a16:creationId xmlns:a16="http://schemas.microsoft.com/office/drawing/2014/main" id="{D4BE4AC5-3FD4-2471-F71F-B6DBFA150198}"/>
              </a:ext>
            </a:extLst>
          </p:cNvPr>
          <p:cNvSpPr txBox="1"/>
          <p:nvPr/>
        </p:nvSpPr>
        <p:spPr>
          <a:xfrm>
            <a:off x="8798253" y="5044000"/>
            <a:ext cx="178148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-</a:t>
            </a:r>
            <a:endParaRPr sz="16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" name="propriedades aluminio">
            <a:extLst>
              <a:ext uri="{FF2B5EF4-FFF2-40B4-BE49-F238E27FC236}">
                <a16:creationId xmlns:a16="http://schemas.microsoft.com/office/drawing/2014/main" id="{033D765C-8E3F-EFAF-68E9-9230B49323E0}"/>
              </a:ext>
            </a:extLst>
          </p:cNvPr>
          <p:cNvSpPr/>
          <p:nvPr/>
        </p:nvSpPr>
        <p:spPr>
          <a:xfrm>
            <a:off x="6401811" y="3943387"/>
            <a:ext cx="111933" cy="142104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FFC000"/>
              </a:solidFill>
            </a:endParaRPr>
          </a:p>
        </p:txBody>
      </p:sp>
      <p:sp>
        <p:nvSpPr>
          <p:cNvPr id="37" name="propriedades aluminio">
            <a:extLst>
              <a:ext uri="{FF2B5EF4-FFF2-40B4-BE49-F238E27FC236}">
                <a16:creationId xmlns:a16="http://schemas.microsoft.com/office/drawing/2014/main" id="{96422C66-B1D3-0EE5-0BF3-409197C44FDD}"/>
              </a:ext>
            </a:extLst>
          </p:cNvPr>
          <p:cNvSpPr/>
          <p:nvPr/>
        </p:nvSpPr>
        <p:spPr>
          <a:xfrm>
            <a:off x="8707634" y="3954727"/>
            <a:ext cx="111933" cy="142104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50" dirty="0">
              <a:solidFill>
                <a:srgbClr val="FFC000"/>
              </a:solidFill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AD9B705-7EA8-3A72-3E8A-C8E6166EED54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623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E8388-6A0E-CEC2-6ACA-F32E2065D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37" descr="Forma&#10;&#10;O conteúdo gerado por IA pode estar incorreto.">
            <a:extLst>
              <a:ext uri="{FF2B5EF4-FFF2-40B4-BE49-F238E27FC236}">
                <a16:creationId xmlns:a16="http://schemas.microsoft.com/office/drawing/2014/main" id="{D1867FE8-6A7E-16DF-DD1A-823526DE3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DF9FB8F-6708-A11A-8E77-B969120D2E26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53AEF34-50AB-0AAB-11A5-C21E43BAA19F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807AD58-9F82-176C-CCBB-EBBAB0ECAE0F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21847B2-EF06-42B6-CC11-FBE444C365B5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B3F4678-B798-0933-0EDF-567FF27BA323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149DC9A-EABD-0F5D-AAF7-67B1CBDBA264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17E104E-7F8C-BDA4-68FC-839B04748344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7AB1E570-EF61-A73B-736A-0704D90E933D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3EBFC406-C19B-3D48-BA2D-92F8C6C2BB7E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4ADBC9B0-05CD-D775-A4ED-27EA383EC438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EEF8A05E-4587-D07A-3391-DF64F6B732C1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A7126FA4-4354-56A8-4434-911C5D3BE0AF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E890AAF7-84FA-ED9E-CDCC-7C487F0AFDE0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6D297DD-0310-FBFE-89D8-A1C429D2422C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412B5D7-3EF1-B37E-5585-FBC6CF92455A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FAF9A49E-FFC2-0230-F1D3-2A7D696A11E6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9E9C3E9-D68C-D5E8-42BC-5A0C5B796EB6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68E4D10-E1A0-D315-0C2E-D293A9478DF0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CA84C25-F833-3252-AACE-B9406804C037}"/>
              </a:ext>
            </a:extLst>
          </p:cNvPr>
          <p:cNvSpPr/>
          <p:nvPr/>
        </p:nvSpPr>
        <p:spPr>
          <a:xfrm>
            <a:off x="1897626" y="2767125"/>
            <a:ext cx="9399639" cy="2257160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88AE5D5-8E15-82DB-DF28-F3F8AFAA56C8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973FABA-2A9B-165C-0C4A-210ABEF78F06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BCC07748-77D5-F18C-9C55-DD45770C66F8}"/>
              </a:ext>
            </a:extLst>
          </p:cNvPr>
          <p:cNvSpPr/>
          <p:nvPr/>
        </p:nvSpPr>
        <p:spPr>
          <a:xfrm>
            <a:off x="1897626" y="4989855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3F8EFB7-5BB3-CAA5-16C1-1F342FF0BF2D}"/>
              </a:ext>
            </a:extLst>
          </p:cNvPr>
          <p:cNvSpPr txBox="1"/>
          <p:nvPr/>
        </p:nvSpPr>
        <p:spPr>
          <a:xfrm>
            <a:off x="8491882" y="50830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69E7350-F197-D113-544D-F78D3D87F6F4}"/>
              </a:ext>
            </a:extLst>
          </p:cNvPr>
          <p:cNvSpPr txBox="1"/>
          <p:nvPr/>
        </p:nvSpPr>
        <p:spPr>
          <a:xfrm>
            <a:off x="2053986" y="5083070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FE469099-77A4-8FCF-8F05-BCC28A5947AB}"/>
              </a:ext>
            </a:extLst>
          </p:cNvPr>
          <p:cNvSpPr/>
          <p:nvPr/>
        </p:nvSpPr>
        <p:spPr>
          <a:xfrm>
            <a:off x="1897626" y="5471594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012707E-C98F-EE71-5AA7-B145B7B6CF70}"/>
              </a:ext>
            </a:extLst>
          </p:cNvPr>
          <p:cNvSpPr txBox="1"/>
          <p:nvPr/>
        </p:nvSpPr>
        <p:spPr>
          <a:xfrm>
            <a:off x="8491882" y="55648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27F2459-18DC-D063-CA8F-804826F9339D}"/>
              </a:ext>
            </a:extLst>
          </p:cNvPr>
          <p:cNvSpPr txBox="1"/>
          <p:nvPr/>
        </p:nvSpPr>
        <p:spPr>
          <a:xfrm>
            <a:off x="2053986" y="5635929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A04DC2B-42CE-7B73-29C6-C06F1CADE28A}"/>
              </a:ext>
            </a:extLst>
          </p:cNvPr>
          <p:cNvSpPr/>
          <p:nvPr/>
        </p:nvSpPr>
        <p:spPr>
          <a:xfrm>
            <a:off x="1999837" y="1506719"/>
            <a:ext cx="9180845" cy="48239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1709;p145">
            <a:extLst>
              <a:ext uri="{FF2B5EF4-FFF2-40B4-BE49-F238E27FC236}">
                <a16:creationId xmlns:a16="http://schemas.microsoft.com/office/drawing/2014/main" id="{4437412D-7C0D-3852-9BCF-94BE53B33380}"/>
              </a:ext>
            </a:extLst>
          </p:cNvPr>
          <p:cNvSpPr/>
          <p:nvPr/>
        </p:nvSpPr>
        <p:spPr>
          <a:xfrm>
            <a:off x="4795885" y="3429000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710;p145">
            <a:extLst>
              <a:ext uri="{FF2B5EF4-FFF2-40B4-BE49-F238E27FC236}">
                <a16:creationId xmlns:a16="http://schemas.microsoft.com/office/drawing/2014/main" id="{23D4CF08-4C67-C6B6-0EF4-FC2467A8D7AD}"/>
              </a:ext>
            </a:extLst>
          </p:cNvPr>
          <p:cNvSpPr/>
          <p:nvPr/>
        </p:nvSpPr>
        <p:spPr>
          <a:xfrm>
            <a:off x="3778501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711;p145">
            <a:extLst>
              <a:ext uri="{FF2B5EF4-FFF2-40B4-BE49-F238E27FC236}">
                <a16:creationId xmlns:a16="http://schemas.microsoft.com/office/drawing/2014/main" id="{BE0CE32B-6284-73DC-2BAC-4F28367CD61A}"/>
              </a:ext>
            </a:extLst>
          </p:cNvPr>
          <p:cNvSpPr/>
          <p:nvPr/>
        </p:nvSpPr>
        <p:spPr>
          <a:xfrm>
            <a:off x="3714815" y="2291119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712;p145">
            <a:extLst>
              <a:ext uri="{FF2B5EF4-FFF2-40B4-BE49-F238E27FC236}">
                <a16:creationId xmlns:a16="http://schemas.microsoft.com/office/drawing/2014/main" id="{DC79FFE6-88BD-065C-700A-4DEDF2689F55}"/>
              </a:ext>
            </a:extLst>
          </p:cNvPr>
          <p:cNvSpPr/>
          <p:nvPr/>
        </p:nvSpPr>
        <p:spPr>
          <a:xfrm>
            <a:off x="5850043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713;p145">
            <a:extLst>
              <a:ext uri="{FF2B5EF4-FFF2-40B4-BE49-F238E27FC236}">
                <a16:creationId xmlns:a16="http://schemas.microsoft.com/office/drawing/2014/main" id="{89A395E3-558A-15F4-9918-6E1B6123665D}"/>
              </a:ext>
            </a:extLst>
          </p:cNvPr>
          <p:cNvSpPr/>
          <p:nvPr/>
        </p:nvSpPr>
        <p:spPr>
          <a:xfrm>
            <a:off x="5850043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1714;p145">
            <a:extLst>
              <a:ext uri="{FF2B5EF4-FFF2-40B4-BE49-F238E27FC236}">
                <a16:creationId xmlns:a16="http://schemas.microsoft.com/office/drawing/2014/main" id="{9AB63F5B-2F86-1A82-B312-E5B7122AED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4828151" y="2291119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715;p145">
            <a:extLst>
              <a:ext uri="{FF2B5EF4-FFF2-40B4-BE49-F238E27FC236}">
                <a16:creationId xmlns:a16="http://schemas.microsoft.com/office/drawing/2014/main" id="{B5E45185-DFEA-110C-A95C-AF6A0BA79DB4}"/>
              </a:ext>
            </a:extLst>
          </p:cNvPr>
          <p:cNvSpPr/>
          <p:nvPr/>
        </p:nvSpPr>
        <p:spPr>
          <a:xfrm>
            <a:off x="5113358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712;p145">
            <a:extLst>
              <a:ext uri="{FF2B5EF4-FFF2-40B4-BE49-F238E27FC236}">
                <a16:creationId xmlns:a16="http://schemas.microsoft.com/office/drawing/2014/main" id="{3C55AC2E-5FAD-4D5B-C95A-306317A4931F}"/>
              </a:ext>
            </a:extLst>
          </p:cNvPr>
          <p:cNvSpPr/>
          <p:nvPr/>
        </p:nvSpPr>
        <p:spPr>
          <a:xfrm>
            <a:off x="7924982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713;p145">
            <a:extLst>
              <a:ext uri="{FF2B5EF4-FFF2-40B4-BE49-F238E27FC236}">
                <a16:creationId xmlns:a16="http://schemas.microsoft.com/office/drawing/2014/main" id="{5895F58F-096B-D990-A397-31F37DFC879B}"/>
              </a:ext>
            </a:extLst>
          </p:cNvPr>
          <p:cNvSpPr/>
          <p:nvPr/>
        </p:nvSpPr>
        <p:spPr>
          <a:xfrm>
            <a:off x="7932655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716;p145">
            <a:extLst>
              <a:ext uri="{FF2B5EF4-FFF2-40B4-BE49-F238E27FC236}">
                <a16:creationId xmlns:a16="http://schemas.microsoft.com/office/drawing/2014/main" id="{9C66D127-8849-55DD-3590-66EC17C26F6A}"/>
              </a:ext>
            </a:extLst>
          </p:cNvPr>
          <p:cNvSpPr/>
          <p:nvPr/>
        </p:nvSpPr>
        <p:spPr>
          <a:xfrm>
            <a:off x="4091466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6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1714;p145">
            <a:extLst>
              <a:ext uri="{FF2B5EF4-FFF2-40B4-BE49-F238E27FC236}">
                <a16:creationId xmlns:a16="http://schemas.microsoft.com/office/drawing/2014/main" id="{C5AB3F05-B628-F9E9-8EFB-4F5AA47A90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6892744" y="2285284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717;p145">
            <a:extLst>
              <a:ext uri="{FF2B5EF4-FFF2-40B4-BE49-F238E27FC236}">
                <a16:creationId xmlns:a16="http://schemas.microsoft.com/office/drawing/2014/main" id="{AAB1B69A-ED62-0ABC-F8E6-19111BC95B93}"/>
              </a:ext>
            </a:extLst>
          </p:cNvPr>
          <p:cNvSpPr/>
          <p:nvPr/>
        </p:nvSpPr>
        <p:spPr>
          <a:xfrm>
            <a:off x="616300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715;p145">
            <a:extLst>
              <a:ext uri="{FF2B5EF4-FFF2-40B4-BE49-F238E27FC236}">
                <a16:creationId xmlns:a16="http://schemas.microsoft.com/office/drawing/2014/main" id="{85CD8293-AB21-5510-78D5-2DBC7BEB8D39}"/>
              </a:ext>
            </a:extLst>
          </p:cNvPr>
          <p:cNvSpPr/>
          <p:nvPr/>
        </p:nvSpPr>
        <p:spPr>
          <a:xfrm>
            <a:off x="7217529" y="1951969"/>
            <a:ext cx="736649" cy="69875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717;p145">
            <a:extLst>
              <a:ext uri="{FF2B5EF4-FFF2-40B4-BE49-F238E27FC236}">
                <a16:creationId xmlns:a16="http://schemas.microsoft.com/office/drawing/2014/main" id="{4C281F6C-DA9F-505A-6F22-5F2562D5D7A7}"/>
              </a:ext>
            </a:extLst>
          </p:cNvPr>
          <p:cNvSpPr/>
          <p:nvPr/>
        </p:nvSpPr>
        <p:spPr>
          <a:xfrm>
            <a:off x="8233045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ráfico 72" descr="Piscina retangular estrutura de tópicos">
            <a:extLst>
              <a:ext uri="{FF2B5EF4-FFF2-40B4-BE49-F238E27FC236}">
                <a16:creationId xmlns:a16="http://schemas.microsoft.com/office/drawing/2014/main" id="{103A55F2-4F7E-255F-B172-1D66BC09A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4470" y="2076028"/>
            <a:ext cx="450640" cy="450640"/>
          </a:xfrm>
          <a:prstGeom prst="rect">
            <a:avLst/>
          </a:prstGeom>
        </p:spPr>
      </p:pic>
      <p:pic>
        <p:nvPicPr>
          <p:cNvPr id="74" name="Gráfico 73" descr="Raio com preenchimento sólido">
            <a:extLst>
              <a:ext uri="{FF2B5EF4-FFF2-40B4-BE49-F238E27FC236}">
                <a16:creationId xmlns:a16="http://schemas.microsoft.com/office/drawing/2014/main" id="{4BA9CDDD-0951-A817-978E-1143930F0B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2667" y="2116670"/>
            <a:ext cx="399010" cy="399010"/>
          </a:xfrm>
          <a:prstGeom prst="rect">
            <a:avLst/>
          </a:prstGeom>
        </p:spPr>
      </p:pic>
      <p:grpSp>
        <p:nvGrpSpPr>
          <p:cNvPr id="96" name="Agrupar 95">
            <a:extLst>
              <a:ext uri="{FF2B5EF4-FFF2-40B4-BE49-F238E27FC236}">
                <a16:creationId xmlns:a16="http://schemas.microsoft.com/office/drawing/2014/main" id="{41013868-D772-3905-55B8-41AD4EE00B53}"/>
              </a:ext>
            </a:extLst>
          </p:cNvPr>
          <p:cNvGrpSpPr/>
          <p:nvPr/>
        </p:nvGrpSpPr>
        <p:grpSpPr>
          <a:xfrm>
            <a:off x="6346018" y="2127111"/>
            <a:ext cx="369825" cy="316345"/>
            <a:chOff x="5689599" y="1356993"/>
            <a:chExt cx="705649" cy="603605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9BC76516-AA75-40DB-813B-CE88F9F56DE3}"/>
                </a:ext>
              </a:extLst>
            </p:cNvPr>
            <p:cNvSpPr/>
            <p:nvPr/>
          </p:nvSpPr>
          <p:spPr>
            <a:xfrm>
              <a:off x="5689599" y="1356993"/>
              <a:ext cx="701369" cy="60360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8FFA6C8C-B67C-6163-527A-78A7654D5E25}"/>
                </a:ext>
              </a:extLst>
            </p:cNvPr>
            <p:cNvCxnSpPr>
              <a:cxnSpLocks/>
            </p:cNvCxnSpPr>
            <p:nvPr/>
          </p:nvCxnSpPr>
          <p:spPr>
            <a:xfrm>
              <a:off x="581787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A887D3D1-27F1-6D88-3CA8-6E653E150B4B}"/>
                </a:ext>
              </a:extLst>
            </p:cNvPr>
            <p:cNvCxnSpPr>
              <a:cxnSpLocks/>
            </p:cNvCxnSpPr>
            <p:nvPr/>
          </p:nvCxnSpPr>
          <p:spPr>
            <a:xfrm>
              <a:off x="5931217" y="1359939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236EB2AF-B507-DA1B-928F-48ACF8E5794C}"/>
                </a:ext>
              </a:extLst>
            </p:cNvPr>
            <p:cNvCxnSpPr>
              <a:cxnSpLocks/>
            </p:cNvCxnSpPr>
            <p:nvPr/>
          </p:nvCxnSpPr>
          <p:spPr>
            <a:xfrm>
              <a:off x="6044564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5A4AD788-AE04-C9D0-E3C2-0DEE794467FE}"/>
                </a:ext>
              </a:extLst>
            </p:cNvPr>
            <p:cNvCxnSpPr>
              <a:cxnSpLocks/>
            </p:cNvCxnSpPr>
            <p:nvPr/>
          </p:nvCxnSpPr>
          <p:spPr>
            <a:xfrm>
              <a:off x="627126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6CC70B0D-3A10-69A5-9D12-A311A4FC1CDD}"/>
                </a:ext>
              </a:extLst>
            </p:cNvPr>
            <p:cNvCxnSpPr>
              <a:cxnSpLocks/>
            </p:cNvCxnSpPr>
            <p:nvPr/>
          </p:nvCxnSpPr>
          <p:spPr>
            <a:xfrm>
              <a:off x="6157911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62995F0D-A08F-8A72-8761-7C4E3AD87B0C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47256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00F31BC7-594C-4927-E781-D9DA466E25C9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570157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FE915773-BF35-D1C7-8E6E-ECF35011C927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667749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B5F91617-020E-58F7-D3B8-140A801A504E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765341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40F9B60E-A9CD-BB1F-B4BF-9789465C1755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86293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Gráfico 97" descr="Braço musculoso estrutura de tópicos">
            <a:extLst>
              <a:ext uri="{FF2B5EF4-FFF2-40B4-BE49-F238E27FC236}">
                <a16:creationId xmlns:a16="http://schemas.microsoft.com/office/drawing/2014/main" id="{89DEE101-9447-52E3-CC97-A652196A02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2822" y="2063191"/>
            <a:ext cx="444186" cy="444186"/>
          </a:xfrm>
          <a:prstGeom prst="rect">
            <a:avLst/>
          </a:prstGeom>
        </p:spPr>
      </p:pic>
      <p:pic>
        <p:nvPicPr>
          <p:cNvPr id="100" name="Gráfico 99" descr="Distribuição normal com preenchimento sólido">
            <a:extLst>
              <a:ext uri="{FF2B5EF4-FFF2-40B4-BE49-F238E27FC236}">
                <a16:creationId xmlns:a16="http://schemas.microsoft.com/office/drawing/2014/main" id="{6627FE94-D588-EDD0-ACB3-8B6D116BB2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2854" y="2034990"/>
            <a:ext cx="500588" cy="500588"/>
          </a:xfrm>
          <a:prstGeom prst="rect">
            <a:avLst/>
          </a:prstGeom>
        </p:spPr>
      </p:pic>
      <p:sp>
        <p:nvSpPr>
          <p:cNvPr id="101" name="Google Shape;1567;p141">
            <a:extLst>
              <a:ext uri="{FF2B5EF4-FFF2-40B4-BE49-F238E27FC236}">
                <a16:creationId xmlns:a16="http://schemas.microsoft.com/office/drawing/2014/main" id="{C7613CD3-840F-EF2B-4B9C-D71D158E2A17}"/>
              </a:ext>
            </a:extLst>
          </p:cNvPr>
          <p:cNvSpPr txBox="1"/>
          <p:nvPr/>
        </p:nvSpPr>
        <p:spPr>
          <a:xfrm>
            <a:off x="3632285" y="2610522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Geométrico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" name="Google Shape;1567;p141">
            <a:extLst>
              <a:ext uri="{FF2B5EF4-FFF2-40B4-BE49-F238E27FC236}">
                <a16:creationId xmlns:a16="http://schemas.microsoft.com/office/drawing/2014/main" id="{9B0923B2-0785-9DD8-D6A1-51D9A4611071}"/>
              </a:ext>
            </a:extLst>
          </p:cNvPr>
          <p:cNvSpPr txBox="1"/>
          <p:nvPr/>
        </p:nvSpPr>
        <p:spPr>
          <a:xfrm>
            <a:off x="46498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ELÉTRICO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" name="Google Shape;1567;p141">
            <a:extLst>
              <a:ext uri="{FF2B5EF4-FFF2-40B4-BE49-F238E27FC236}">
                <a16:creationId xmlns:a16="http://schemas.microsoft.com/office/drawing/2014/main" id="{E62C06C7-592C-EA5C-EC79-3D80A632CD63}"/>
              </a:ext>
            </a:extLst>
          </p:cNvPr>
          <p:cNvSpPr txBox="1"/>
          <p:nvPr/>
        </p:nvSpPr>
        <p:spPr>
          <a:xfrm>
            <a:off x="5420022" y="2618254"/>
            <a:ext cx="2231537" cy="38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MALHA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" name="Google Shape;1567;p141">
            <a:extLst>
              <a:ext uri="{FF2B5EF4-FFF2-40B4-BE49-F238E27FC236}">
                <a16:creationId xmlns:a16="http://schemas.microsoft.com/office/drawing/2014/main" id="{3AE55655-5DED-C7F6-4446-01210A3D2E75}"/>
              </a:ext>
            </a:extLst>
          </p:cNvPr>
          <p:cNvSpPr txBox="1"/>
          <p:nvPr/>
        </p:nvSpPr>
        <p:spPr>
          <a:xfrm>
            <a:off x="67534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FORÇA</a:t>
            </a:r>
            <a:endParaRPr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" name="Google Shape;1567;p141">
            <a:extLst>
              <a:ext uri="{FF2B5EF4-FFF2-40B4-BE49-F238E27FC236}">
                <a16:creationId xmlns:a16="http://schemas.microsoft.com/office/drawing/2014/main" id="{71BBCE22-D6DE-7557-078D-CCB442BED2BB}"/>
              </a:ext>
            </a:extLst>
          </p:cNvPr>
          <p:cNvSpPr txBox="1"/>
          <p:nvPr/>
        </p:nvSpPr>
        <p:spPr>
          <a:xfrm>
            <a:off x="7769894" y="2593567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ANÁLISE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4" name="Google Shape;1567;p141">
            <a:extLst>
              <a:ext uri="{FF2B5EF4-FFF2-40B4-BE49-F238E27FC236}">
                <a16:creationId xmlns:a16="http://schemas.microsoft.com/office/drawing/2014/main" id="{4FC8405E-9FA7-994F-86DB-9B425A67FA52}"/>
              </a:ext>
            </a:extLst>
          </p:cNvPr>
          <p:cNvSpPr txBox="1"/>
          <p:nvPr/>
        </p:nvSpPr>
        <p:spPr>
          <a:xfrm>
            <a:off x="2605386" y="3426619"/>
            <a:ext cx="508573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Quantidade de forças aplicadas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" name="Google Shape;1567;p141">
            <a:extLst>
              <a:ext uri="{FF2B5EF4-FFF2-40B4-BE49-F238E27FC236}">
                <a16:creationId xmlns:a16="http://schemas.microsoft.com/office/drawing/2014/main" id="{141BCBC2-B914-34F0-6B78-A3A187407777}"/>
              </a:ext>
            </a:extLst>
          </p:cNvPr>
          <p:cNvSpPr txBox="1"/>
          <p:nvPr/>
        </p:nvSpPr>
        <p:spPr>
          <a:xfrm>
            <a:off x="2605386" y="4027009"/>
            <a:ext cx="4759671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Posição de aplicação de cada força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8" name="Google Shape;1567;p141">
            <a:extLst>
              <a:ext uri="{FF2B5EF4-FFF2-40B4-BE49-F238E27FC236}">
                <a16:creationId xmlns:a16="http://schemas.microsoft.com/office/drawing/2014/main" id="{2402BF74-5E17-2B55-6550-16E844871058}"/>
              </a:ext>
            </a:extLst>
          </p:cNvPr>
          <p:cNvSpPr txBox="1"/>
          <p:nvPr/>
        </p:nvSpPr>
        <p:spPr>
          <a:xfrm>
            <a:off x="2605386" y="4627399"/>
            <a:ext cx="4300454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Valor de cada força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1" name="Imagem 50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0279E2F3-AA7D-5F6C-69DA-82CF9DC04E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393" y="3173795"/>
            <a:ext cx="3635612" cy="285563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9F0C41C-66A4-F3FF-EEF4-768AE84D2C9E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018B0B8-3756-7058-8A2D-E43820A8A2B4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01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1CBDE-9610-CA66-6C34-C63A110D3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 descr="Forma&#10;&#10;O conteúdo gerado por IA pode estar incorreto.">
            <a:extLst>
              <a:ext uri="{FF2B5EF4-FFF2-40B4-BE49-F238E27FC236}">
                <a16:creationId xmlns:a16="http://schemas.microsoft.com/office/drawing/2014/main" id="{9E840A75-7BE5-C82F-3EBD-48EDEFE4B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51F7BEA-C4FC-9810-CC58-627775316AD3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FF9411C-4C7F-BB28-8946-BACB120F81A6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6CFC83A-E657-2AEE-A0BD-A41D9D245913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AD383A2-7810-2C42-B107-F6118E3BFB26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BCF391E-15DA-C319-58AF-AA5F18137385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EE11F84-92BA-E4C1-E059-F446320B0B52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93FB189-05EB-97DA-27B7-5DF150B9E038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8C1CFF8D-E4D7-2944-AF2E-AE413C1B4E7D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DF657202-0BD7-39B1-949B-6027A948D341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25D28028-DE40-F0A8-C6F7-DA1002AC31AA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C2039F7E-C8A0-737A-57E1-BFD1AD4F375B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7FCE5174-7C64-80BF-EAD4-6425F689E8CF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F452F181-0FCC-2753-6C30-0734C65E1E55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5E0E2D8-9930-B638-4B2E-8A9EAFB76242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4EB2777C-DDF3-B7DB-88A0-04157121AECB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51207F79-D1DF-4E6F-801B-9EBC519AC182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22D0757-F254-1AB0-CB78-DA185C6AE1DC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6C45C47-1543-588C-04DC-18CF89BFCC86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DE73850-A4E1-9CC6-D45B-90AE5895963B}"/>
              </a:ext>
            </a:extLst>
          </p:cNvPr>
          <p:cNvSpPr/>
          <p:nvPr/>
        </p:nvSpPr>
        <p:spPr>
          <a:xfrm>
            <a:off x="1897626" y="2767125"/>
            <a:ext cx="9399639" cy="2257160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1A4431E-9959-21B1-5ABE-E87734E11A61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5E38F16-3672-C836-1CC0-9B0DB8B75882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A6C9216-5582-98C0-02AA-AA7493ABE42B}"/>
              </a:ext>
            </a:extLst>
          </p:cNvPr>
          <p:cNvSpPr/>
          <p:nvPr/>
        </p:nvSpPr>
        <p:spPr>
          <a:xfrm>
            <a:off x="1897626" y="4989855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E09EBC8-5A15-366B-C67E-5EC0FFABA5C9}"/>
              </a:ext>
            </a:extLst>
          </p:cNvPr>
          <p:cNvSpPr txBox="1"/>
          <p:nvPr/>
        </p:nvSpPr>
        <p:spPr>
          <a:xfrm>
            <a:off x="8491882" y="50830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6BF1ECC-2817-7A40-2688-333241EAB934}"/>
              </a:ext>
            </a:extLst>
          </p:cNvPr>
          <p:cNvSpPr txBox="1"/>
          <p:nvPr/>
        </p:nvSpPr>
        <p:spPr>
          <a:xfrm>
            <a:off x="2053986" y="5083070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5B9FD6C-67B5-D1BF-6BAF-B27E2B1DF332}"/>
              </a:ext>
            </a:extLst>
          </p:cNvPr>
          <p:cNvSpPr/>
          <p:nvPr/>
        </p:nvSpPr>
        <p:spPr>
          <a:xfrm>
            <a:off x="1897626" y="5471594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9B28F54-56D7-DB4B-3ECE-BB2A6F23D227}"/>
              </a:ext>
            </a:extLst>
          </p:cNvPr>
          <p:cNvSpPr txBox="1"/>
          <p:nvPr/>
        </p:nvSpPr>
        <p:spPr>
          <a:xfrm>
            <a:off x="8491882" y="55648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71FA4EA-5C9C-50A0-5553-216F7DB5086B}"/>
              </a:ext>
            </a:extLst>
          </p:cNvPr>
          <p:cNvSpPr txBox="1"/>
          <p:nvPr/>
        </p:nvSpPr>
        <p:spPr>
          <a:xfrm>
            <a:off x="2053986" y="5635929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A2652D2-E22F-6DB4-5BE4-86CA29280DDA}"/>
              </a:ext>
            </a:extLst>
          </p:cNvPr>
          <p:cNvSpPr/>
          <p:nvPr/>
        </p:nvSpPr>
        <p:spPr>
          <a:xfrm>
            <a:off x="1999837" y="1506719"/>
            <a:ext cx="9180845" cy="482394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1709;p145">
            <a:extLst>
              <a:ext uri="{FF2B5EF4-FFF2-40B4-BE49-F238E27FC236}">
                <a16:creationId xmlns:a16="http://schemas.microsoft.com/office/drawing/2014/main" id="{10798716-ADD3-C793-8B17-D1A6ACBDC90C}"/>
              </a:ext>
            </a:extLst>
          </p:cNvPr>
          <p:cNvSpPr/>
          <p:nvPr/>
        </p:nvSpPr>
        <p:spPr>
          <a:xfrm>
            <a:off x="4795885" y="3429000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710;p145">
            <a:extLst>
              <a:ext uri="{FF2B5EF4-FFF2-40B4-BE49-F238E27FC236}">
                <a16:creationId xmlns:a16="http://schemas.microsoft.com/office/drawing/2014/main" id="{F404CB7D-FE88-8CAE-F8E5-D6867FBD94E9}"/>
              </a:ext>
            </a:extLst>
          </p:cNvPr>
          <p:cNvSpPr/>
          <p:nvPr/>
        </p:nvSpPr>
        <p:spPr>
          <a:xfrm>
            <a:off x="3778501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711;p145">
            <a:extLst>
              <a:ext uri="{FF2B5EF4-FFF2-40B4-BE49-F238E27FC236}">
                <a16:creationId xmlns:a16="http://schemas.microsoft.com/office/drawing/2014/main" id="{91E579B1-AE10-0317-A12F-72AC3D6F58A2}"/>
              </a:ext>
            </a:extLst>
          </p:cNvPr>
          <p:cNvSpPr/>
          <p:nvPr/>
        </p:nvSpPr>
        <p:spPr>
          <a:xfrm>
            <a:off x="3714815" y="2291119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712;p145">
            <a:extLst>
              <a:ext uri="{FF2B5EF4-FFF2-40B4-BE49-F238E27FC236}">
                <a16:creationId xmlns:a16="http://schemas.microsoft.com/office/drawing/2014/main" id="{F45E391A-1BB2-4B7C-E841-865129A1F890}"/>
              </a:ext>
            </a:extLst>
          </p:cNvPr>
          <p:cNvSpPr/>
          <p:nvPr/>
        </p:nvSpPr>
        <p:spPr>
          <a:xfrm>
            <a:off x="5850043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713;p145">
            <a:extLst>
              <a:ext uri="{FF2B5EF4-FFF2-40B4-BE49-F238E27FC236}">
                <a16:creationId xmlns:a16="http://schemas.microsoft.com/office/drawing/2014/main" id="{23814B7B-CEB7-5B83-E23C-14C7823F2474}"/>
              </a:ext>
            </a:extLst>
          </p:cNvPr>
          <p:cNvSpPr/>
          <p:nvPr/>
        </p:nvSpPr>
        <p:spPr>
          <a:xfrm>
            <a:off x="5850043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1714;p145">
            <a:extLst>
              <a:ext uri="{FF2B5EF4-FFF2-40B4-BE49-F238E27FC236}">
                <a16:creationId xmlns:a16="http://schemas.microsoft.com/office/drawing/2014/main" id="{49A9F2C0-9F47-5FB8-1E64-83A5369871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4828151" y="2291119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715;p145">
            <a:extLst>
              <a:ext uri="{FF2B5EF4-FFF2-40B4-BE49-F238E27FC236}">
                <a16:creationId xmlns:a16="http://schemas.microsoft.com/office/drawing/2014/main" id="{7402D205-0479-5935-38D6-C96262BFA33A}"/>
              </a:ext>
            </a:extLst>
          </p:cNvPr>
          <p:cNvSpPr/>
          <p:nvPr/>
        </p:nvSpPr>
        <p:spPr>
          <a:xfrm>
            <a:off x="5113358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" name="Google Shape;1712;p145">
            <a:extLst>
              <a:ext uri="{FF2B5EF4-FFF2-40B4-BE49-F238E27FC236}">
                <a16:creationId xmlns:a16="http://schemas.microsoft.com/office/drawing/2014/main" id="{DC6A6B6D-41F6-304F-82FB-59BAB63A9362}"/>
              </a:ext>
            </a:extLst>
          </p:cNvPr>
          <p:cNvSpPr/>
          <p:nvPr/>
        </p:nvSpPr>
        <p:spPr>
          <a:xfrm>
            <a:off x="7924982" y="1666013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713;p145">
            <a:extLst>
              <a:ext uri="{FF2B5EF4-FFF2-40B4-BE49-F238E27FC236}">
                <a16:creationId xmlns:a16="http://schemas.microsoft.com/office/drawing/2014/main" id="{24C0EB52-83D6-6BE3-EAB7-1162D5865D52}"/>
              </a:ext>
            </a:extLst>
          </p:cNvPr>
          <p:cNvSpPr/>
          <p:nvPr/>
        </p:nvSpPr>
        <p:spPr>
          <a:xfrm>
            <a:off x="7932655" y="2313578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716;p145">
            <a:extLst>
              <a:ext uri="{FF2B5EF4-FFF2-40B4-BE49-F238E27FC236}">
                <a16:creationId xmlns:a16="http://schemas.microsoft.com/office/drawing/2014/main" id="{1A5B7026-B01E-DFD4-C39A-A3295861B777}"/>
              </a:ext>
            </a:extLst>
          </p:cNvPr>
          <p:cNvSpPr/>
          <p:nvPr/>
        </p:nvSpPr>
        <p:spPr>
          <a:xfrm>
            <a:off x="4091466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6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1714;p145">
            <a:extLst>
              <a:ext uri="{FF2B5EF4-FFF2-40B4-BE49-F238E27FC236}">
                <a16:creationId xmlns:a16="http://schemas.microsoft.com/office/drawing/2014/main" id="{64914614-4796-D08D-D163-CE6F1E00C8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6892744" y="2285284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717;p145">
            <a:extLst>
              <a:ext uri="{FF2B5EF4-FFF2-40B4-BE49-F238E27FC236}">
                <a16:creationId xmlns:a16="http://schemas.microsoft.com/office/drawing/2014/main" id="{AB059D3A-FF5C-9CFA-C9A8-3A37CAA2F032}"/>
              </a:ext>
            </a:extLst>
          </p:cNvPr>
          <p:cNvSpPr/>
          <p:nvPr/>
        </p:nvSpPr>
        <p:spPr>
          <a:xfrm>
            <a:off x="616300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715;p145">
            <a:extLst>
              <a:ext uri="{FF2B5EF4-FFF2-40B4-BE49-F238E27FC236}">
                <a16:creationId xmlns:a16="http://schemas.microsoft.com/office/drawing/2014/main" id="{674659BF-05F8-3008-7648-EE0006D87379}"/>
              </a:ext>
            </a:extLst>
          </p:cNvPr>
          <p:cNvSpPr/>
          <p:nvPr/>
        </p:nvSpPr>
        <p:spPr>
          <a:xfrm>
            <a:off x="7217529" y="1951969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717;p145">
            <a:extLst>
              <a:ext uri="{FF2B5EF4-FFF2-40B4-BE49-F238E27FC236}">
                <a16:creationId xmlns:a16="http://schemas.microsoft.com/office/drawing/2014/main" id="{6E12BC07-A561-F008-2995-AAFB69D83F7D}"/>
              </a:ext>
            </a:extLst>
          </p:cNvPr>
          <p:cNvSpPr/>
          <p:nvPr/>
        </p:nvSpPr>
        <p:spPr>
          <a:xfrm>
            <a:off x="8233045" y="1951969"/>
            <a:ext cx="736649" cy="698758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ráfico 72" descr="Piscina retangular estrutura de tópicos">
            <a:extLst>
              <a:ext uri="{FF2B5EF4-FFF2-40B4-BE49-F238E27FC236}">
                <a16:creationId xmlns:a16="http://schemas.microsoft.com/office/drawing/2014/main" id="{639B2330-9C0A-FDE5-FB14-F720613C6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4470" y="2076028"/>
            <a:ext cx="450640" cy="450640"/>
          </a:xfrm>
          <a:prstGeom prst="rect">
            <a:avLst/>
          </a:prstGeom>
        </p:spPr>
      </p:pic>
      <p:pic>
        <p:nvPicPr>
          <p:cNvPr id="74" name="Gráfico 73" descr="Raio com preenchimento sólido">
            <a:extLst>
              <a:ext uri="{FF2B5EF4-FFF2-40B4-BE49-F238E27FC236}">
                <a16:creationId xmlns:a16="http://schemas.microsoft.com/office/drawing/2014/main" id="{AC6C3EE6-29B5-9D94-BE43-F30908DB8F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92667" y="2116670"/>
            <a:ext cx="399010" cy="399010"/>
          </a:xfrm>
          <a:prstGeom prst="rect">
            <a:avLst/>
          </a:prstGeom>
        </p:spPr>
      </p:pic>
      <p:grpSp>
        <p:nvGrpSpPr>
          <p:cNvPr id="96" name="Agrupar 95">
            <a:extLst>
              <a:ext uri="{FF2B5EF4-FFF2-40B4-BE49-F238E27FC236}">
                <a16:creationId xmlns:a16="http://schemas.microsoft.com/office/drawing/2014/main" id="{BF467B4E-7C7B-ACBB-6FF8-08436263E178}"/>
              </a:ext>
            </a:extLst>
          </p:cNvPr>
          <p:cNvGrpSpPr/>
          <p:nvPr/>
        </p:nvGrpSpPr>
        <p:grpSpPr>
          <a:xfrm>
            <a:off x="6346018" y="2127111"/>
            <a:ext cx="369825" cy="316345"/>
            <a:chOff x="5689599" y="1356993"/>
            <a:chExt cx="705649" cy="603605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9B45B815-74FC-FD6D-974F-6A1EA741D307}"/>
                </a:ext>
              </a:extLst>
            </p:cNvPr>
            <p:cNvSpPr/>
            <p:nvPr/>
          </p:nvSpPr>
          <p:spPr>
            <a:xfrm>
              <a:off x="5689599" y="1356993"/>
              <a:ext cx="701369" cy="60360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209909A2-8DDF-321F-0907-74614F399ACC}"/>
                </a:ext>
              </a:extLst>
            </p:cNvPr>
            <p:cNvCxnSpPr>
              <a:cxnSpLocks/>
            </p:cNvCxnSpPr>
            <p:nvPr/>
          </p:nvCxnSpPr>
          <p:spPr>
            <a:xfrm>
              <a:off x="581787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636C57F8-BF14-0D03-E0A3-D493386AA827}"/>
                </a:ext>
              </a:extLst>
            </p:cNvPr>
            <p:cNvCxnSpPr>
              <a:cxnSpLocks/>
            </p:cNvCxnSpPr>
            <p:nvPr/>
          </p:nvCxnSpPr>
          <p:spPr>
            <a:xfrm>
              <a:off x="5931217" y="1359939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E63C67E9-0700-0747-2804-213A44DEDA78}"/>
                </a:ext>
              </a:extLst>
            </p:cNvPr>
            <p:cNvCxnSpPr>
              <a:cxnSpLocks/>
            </p:cNvCxnSpPr>
            <p:nvPr/>
          </p:nvCxnSpPr>
          <p:spPr>
            <a:xfrm>
              <a:off x="6044564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689F34A3-6137-8E35-7EDE-9ABE7D615992}"/>
                </a:ext>
              </a:extLst>
            </p:cNvPr>
            <p:cNvCxnSpPr>
              <a:cxnSpLocks/>
            </p:cNvCxnSpPr>
            <p:nvPr/>
          </p:nvCxnSpPr>
          <p:spPr>
            <a:xfrm>
              <a:off x="627126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4634B5E2-1EB4-A128-BB98-873C18269454}"/>
                </a:ext>
              </a:extLst>
            </p:cNvPr>
            <p:cNvCxnSpPr>
              <a:cxnSpLocks/>
            </p:cNvCxnSpPr>
            <p:nvPr/>
          </p:nvCxnSpPr>
          <p:spPr>
            <a:xfrm>
              <a:off x="6157911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A99CB284-FC69-1F24-7E74-E87CF96972B5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47256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776F33D2-95E6-1458-9D98-3D1DCDE86936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570157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F33CEDB0-D9DE-490C-1D69-F9D28D343F13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667749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02FD047F-02B7-5284-FACD-F511EE7F1399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765341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AB9D64C2-6E00-0E03-7672-7F72D23B23AB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86293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Gráfico 97" descr="Braço musculoso estrutura de tópicos">
            <a:extLst>
              <a:ext uri="{FF2B5EF4-FFF2-40B4-BE49-F238E27FC236}">
                <a16:creationId xmlns:a16="http://schemas.microsoft.com/office/drawing/2014/main" id="{C9162D76-C557-86F3-278B-717EB606DF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62822" y="2063191"/>
            <a:ext cx="444186" cy="444186"/>
          </a:xfrm>
          <a:prstGeom prst="rect">
            <a:avLst/>
          </a:prstGeom>
        </p:spPr>
      </p:pic>
      <p:pic>
        <p:nvPicPr>
          <p:cNvPr id="100" name="Gráfico 99" descr="Distribuição normal com preenchimento sólido">
            <a:extLst>
              <a:ext uri="{FF2B5EF4-FFF2-40B4-BE49-F238E27FC236}">
                <a16:creationId xmlns:a16="http://schemas.microsoft.com/office/drawing/2014/main" id="{199D28E7-6423-3A75-ECB5-C4A8078B89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62854" y="2034990"/>
            <a:ext cx="500588" cy="500588"/>
          </a:xfrm>
          <a:prstGeom prst="rect">
            <a:avLst/>
          </a:prstGeom>
        </p:spPr>
      </p:pic>
      <p:sp>
        <p:nvSpPr>
          <p:cNvPr id="101" name="Google Shape;1567;p141">
            <a:extLst>
              <a:ext uri="{FF2B5EF4-FFF2-40B4-BE49-F238E27FC236}">
                <a16:creationId xmlns:a16="http://schemas.microsoft.com/office/drawing/2014/main" id="{E2B288C5-22B0-F3C2-AEF4-A5EFB289EC4F}"/>
              </a:ext>
            </a:extLst>
          </p:cNvPr>
          <p:cNvSpPr txBox="1"/>
          <p:nvPr/>
        </p:nvSpPr>
        <p:spPr>
          <a:xfrm>
            <a:off x="3632285" y="2610522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Geométrico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" name="Google Shape;1567;p141">
            <a:extLst>
              <a:ext uri="{FF2B5EF4-FFF2-40B4-BE49-F238E27FC236}">
                <a16:creationId xmlns:a16="http://schemas.microsoft.com/office/drawing/2014/main" id="{3CFB2149-EB08-7D40-CBEC-BED1458EE672}"/>
              </a:ext>
            </a:extLst>
          </p:cNvPr>
          <p:cNvSpPr txBox="1"/>
          <p:nvPr/>
        </p:nvSpPr>
        <p:spPr>
          <a:xfrm>
            <a:off x="46498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ELÉTRICO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" name="Google Shape;1567;p141">
            <a:extLst>
              <a:ext uri="{FF2B5EF4-FFF2-40B4-BE49-F238E27FC236}">
                <a16:creationId xmlns:a16="http://schemas.microsoft.com/office/drawing/2014/main" id="{D14DD84F-622D-99DA-055A-D7B962B8C364}"/>
              </a:ext>
            </a:extLst>
          </p:cNvPr>
          <p:cNvSpPr txBox="1"/>
          <p:nvPr/>
        </p:nvSpPr>
        <p:spPr>
          <a:xfrm>
            <a:off x="5420022" y="2618254"/>
            <a:ext cx="2231537" cy="38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MALHA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" name="Google Shape;1567;p141">
            <a:extLst>
              <a:ext uri="{FF2B5EF4-FFF2-40B4-BE49-F238E27FC236}">
                <a16:creationId xmlns:a16="http://schemas.microsoft.com/office/drawing/2014/main" id="{8ED4BF93-91D1-4E27-AD84-7CD2CFCE2C86}"/>
              </a:ext>
            </a:extLst>
          </p:cNvPr>
          <p:cNvSpPr txBox="1"/>
          <p:nvPr/>
        </p:nvSpPr>
        <p:spPr>
          <a:xfrm>
            <a:off x="6753440" y="1614066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FORÇA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" name="Google Shape;1567;p141">
            <a:extLst>
              <a:ext uri="{FF2B5EF4-FFF2-40B4-BE49-F238E27FC236}">
                <a16:creationId xmlns:a16="http://schemas.microsoft.com/office/drawing/2014/main" id="{8099CE2A-E6AB-238E-652E-C73A12E0F2F3}"/>
              </a:ext>
            </a:extLst>
          </p:cNvPr>
          <p:cNvSpPr txBox="1"/>
          <p:nvPr/>
        </p:nvSpPr>
        <p:spPr>
          <a:xfrm>
            <a:off x="7769894" y="2593567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ANÁLISE</a:t>
            </a:r>
            <a:endParaRPr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8797D9E9-2495-8158-7069-4977C58E080A}"/>
              </a:ext>
            </a:extLst>
          </p:cNvPr>
          <p:cNvCxnSpPr>
            <a:cxnSpLocks/>
          </p:cNvCxnSpPr>
          <p:nvPr/>
        </p:nvCxnSpPr>
        <p:spPr>
          <a:xfrm>
            <a:off x="6589907" y="3350282"/>
            <a:ext cx="0" cy="2543296"/>
          </a:xfrm>
          <a:prstGeom prst="line">
            <a:avLst/>
          </a:prstGeom>
          <a:ln w="57150">
            <a:solidFill>
              <a:srgbClr val="1B345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Google Shape;1567;p141">
            <a:extLst>
              <a:ext uri="{FF2B5EF4-FFF2-40B4-BE49-F238E27FC236}">
                <a16:creationId xmlns:a16="http://schemas.microsoft.com/office/drawing/2014/main" id="{51850FE3-42ED-2F4F-8E89-CB409C99EA9E}"/>
              </a:ext>
            </a:extLst>
          </p:cNvPr>
          <p:cNvSpPr txBox="1"/>
          <p:nvPr/>
        </p:nvSpPr>
        <p:spPr>
          <a:xfrm>
            <a:off x="3095807" y="3350282"/>
            <a:ext cx="3296637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Análise modal</a:t>
            </a:r>
            <a:endParaRPr sz="3200" dirty="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" name="Google Shape;1567;p141">
            <a:extLst>
              <a:ext uri="{FF2B5EF4-FFF2-40B4-BE49-F238E27FC236}">
                <a16:creationId xmlns:a16="http://schemas.microsoft.com/office/drawing/2014/main" id="{155F95A6-2962-B9D2-F2AB-315834FFDEFB}"/>
              </a:ext>
            </a:extLst>
          </p:cNvPr>
          <p:cNvSpPr txBox="1"/>
          <p:nvPr/>
        </p:nvSpPr>
        <p:spPr>
          <a:xfrm>
            <a:off x="6787370" y="3350282"/>
            <a:ext cx="3296637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rgbClr val="434343"/>
                </a:solidFill>
                <a:latin typeface="Bebas Neue"/>
                <a:ea typeface="Bebas Neue"/>
                <a:cs typeface="Bebas Neue"/>
                <a:sym typeface="Bebas Neue"/>
              </a:rPr>
              <a:t>Análise harmônica</a:t>
            </a:r>
            <a:endParaRPr sz="3200" dirty="0">
              <a:solidFill>
                <a:srgbClr val="43434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" name="Google Shape;1567;p141">
            <a:extLst>
              <a:ext uri="{FF2B5EF4-FFF2-40B4-BE49-F238E27FC236}">
                <a16:creationId xmlns:a16="http://schemas.microsoft.com/office/drawing/2014/main" id="{356C193E-B804-2242-4AF2-EF99016395E3}"/>
              </a:ext>
            </a:extLst>
          </p:cNvPr>
          <p:cNvSpPr txBox="1"/>
          <p:nvPr/>
        </p:nvSpPr>
        <p:spPr>
          <a:xfrm>
            <a:off x="2977529" y="3881034"/>
            <a:ext cx="2864657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Quantidade de modos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" name="Google Shape;1567;p141">
            <a:extLst>
              <a:ext uri="{FF2B5EF4-FFF2-40B4-BE49-F238E27FC236}">
                <a16:creationId xmlns:a16="http://schemas.microsoft.com/office/drawing/2014/main" id="{34A7D3E4-8CD4-0C84-EB48-0A8DA3F3A1EC}"/>
              </a:ext>
            </a:extLst>
          </p:cNvPr>
          <p:cNvSpPr txBox="1"/>
          <p:nvPr/>
        </p:nvSpPr>
        <p:spPr>
          <a:xfrm>
            <a:off x="6860818" y="3881034"/>
            <a:ext cx="2864657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Frequência mínima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4" name="Google Shape;1567;p141">
            <a:extLst>
              <a:ext uri="{FF2B5EF4-FFF2-40B4-BE49-F238E27FC236}">
                <a16:creationId xmlns:a16="http://schemas.microsoft.com/office/drawing/2014/main" id="{CFAA8712-6F1F-8857-DDB0-4634A1D9C4B9}"/>
              </a:ext>
            </a:extLst>
          </p:cNvPr>
          <p:cNvSpPr txBox="1"/>
          <p:nvPr/>
        </p:nvSpPr>
        <p:spPr>
          <a:xfrm>
            <a:off x="6860818" y="4336777"/>
            <a:ext cx="2864657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Frequência máxima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6" name="Google Shape;1567;p141">
            <a:extLst>
              <a:ext uri="{FF2B5EF4-FFF2-40B4-BE49-F238E27FC236}">
                <a16:creationId xmlns:a16="http://schemas.microsoft.com/office/drawing/2014/main" id="{C08CD06B-5D86-3EBB-744B-FD4E695C30AD}"/>
              </a:ext>
            </a:extLst>
          </p:cNvPr>
          <p:cNvSpPr txBox="1"/>
          <p:nvPr/>
        </p:nvSpPr>
        <p:spPr>
          <a:xfrm>
            <a:off x="6860818" y="4813987"/>
            <a:ext cx="3872729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Número de pontos de análise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1EBA31A-4139-2364-C997-DBF1823ABB8E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propriedades aluminio">
            <a:extLst>
              <a:ext uri="{FF2B5EF4-FFF2-40B4-BE49-F238E27FC236}">
                <a16:creationId xmlns:a16="http://schemas.microsoft.com/office/drawing/2014/main" id="{A1389C87-B388-B06C-4897-D56F7F923BEE}"/>
              </a:ext>
            </a:extLst>
          </p:cNvPr>
          <p:cNvSpPr/>
          <p:nvPr/>
        </p:nvSpPr>
        <p:spPr>
          <a:xfrm>
            <a:off x="5584371" y="3817254"/>
            <a:ext cx="511625" cy="465579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FFC000"/>
                </a:solidFill>
                <a:latin typeface="Montserrat" pitchFamily="2" charset="0"/>
              </a:rPr>
              <a:t>10</a:t>
            </a:r>
            <a:endParaRPr lang="en-US" sz="2000" b="1" dirty="0">
              <a:solidFill>
                <a:srgbClr val="FFC000"/>
              </a:solidFill>
              <a:latin typeface="Montserrat" pitchFamily="2" charset="0"/>
            </a:endParaRPr>
          </a:p>
        </p:txBody>
      </p:sp>
      <p:sp>
        <p:nvSpPr>
          <p:cNvPr id="45" name="propriedades aluminio">
            <a:extLst>
              <a:ext uri="{FF2B5EF4-FFF2-40B4-BE49-F238E27FC236}">
                <a16:creationId xmlns:a16="http://schemas.microsoft.com/office/drawing/2014/main" id="{79D6C837-99BE-CE54-7822-16EF86347CC9}"/>
              </a:ext>
            </a:extLst>
          </p:cNvPr>
          <p:cNvSpPr/>
          <p:nvPr/>
        </p:nvSpPr>
        <p:spPr>
          <a:xfrm>
            <a:off x="10275297" y="4747801"/>
            <a:ext cx="672099" cy="465579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FFC000"/>
                </a:solidFill>
                <a:latin typeface="Montserrat" pitchFamily="2" charset="0"/>
              </a:rPr>
              <a:t>162</a:t>
            </a:r>
            <a:endParaRPr lang="en-US" sz="2000" b="1" dirty="0">
              <a:solidFill>
                <a:srgbClr val="FFC000"/>
              </a:solidFill>
              <a:latin typeface="Montserrat" pitchFamily="2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84D6B96-C955-A4C8-E90C-637D218E0CCF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22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DB196-8A8B-B4EA-966C-9180F4210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 descr="Forma&#10;&#10;O conteúdo gerado por IA pode estar incorreto.">
            <a:extLst>
              <a:ext uri="{FF2B5EF4-FFF2-40B4-BE49-F238E27FC236}">
                <a16:creationId xmlns:a16="http://schemas.microsoft.com/office/drawing/2014/main" id="{38B8D9FA-62BB-1831-9158-0A827AFB9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6FBA08F-1E3E-3951-F5F0-BDDC5A46717F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DCDB09-6228-EAAF-9F08-5A0319E0532C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315C372-EAE6-D615-302C-6B5CB751FCC9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B9B4F9A-845B-8827-8670-4AD429B54CE5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28CE363-2F7A-8B44-DEE4-8DEF113D0D47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2B1CF43-4B3B-556F-34FC-972A8D41C155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AA935F0-A65D-A02D-1AD1-DAA6751A0B12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82010355-C04D-C944-7C70-898C411873C9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3405C6C4-8350-407C-64B1-EA995F9B62A0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50AC6135-A5FC-1CF5-FD42-231377773C7F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D9705A78-02B9-B0F2-8367-507909E6EBE4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248D6720-62CF-DAF1-01AD-21EEA5E8B61B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C98552FF-8615-A399-4CE4-A68AFE22E02D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5F91D67-EED9-F94F-8F2C-6BD22D8B1321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0540A7C0-5FEE-C390-4182-53F8D78D5B06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38F24ADB-8B16-D7CE-4EB9-053C19431F12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7243D1F-FD23-3FA6-EA28-7A9FB6DBE070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PREFERÊNCIAS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0F0CE38-2402-5A1A-4733-11F01113F740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D10791F-9977-029F-0B9F-CE16AB5384B7}"/>
              </a:ext>
            </a:extLst>
          </p:cNvPr>
          <p:cNvSpPr/>
          <p:nvPr/>
        </p:nvSpPr>
        <p:spPr>
          <a:xfrm>
            <a:off x="1897626" y="2767125"/>
            <a:ext cx="9399639" cy="2257160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6BC861D-DB99-EB37-9185-B587F5609ED2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1BF548C-1F40-FA50-91C2-DABBD7959061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38138B9-CF30-2945-4CAA-2E5E20DCD205}"/>
              </a:ext>
            </a:extLst>
          </p:cNvPr>
          <p:cNvSpPr/>
          <p:nvPr/>
        </p:nvSpPr>
        <p:spPr>
          <a:xfrm>
            <a:off x="1897626" y="4989855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8132A59-C352-5493-82E7-86656F3D3A3B}"/>
              </a:ext>
            </a:extLst>
          </p:cNvPr>
          <p:cNvSpPr txBox="1"/>
          <p:nvPr/>
        </p:nvSpPr>
        <p:spPr>
          <a:xfrm>
            <a:off x="8491882" y="50830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8E7E91A-AC9A-2F4F-5E06-4AA0A8AB0879}"/>
              </a:ext>
            </a:extLst>
          </p:cNvPr>
          <p:cNvSpPr txBox="1"/>
          <p:nvPr/>
        </p:nvSpPr>
        <p:spPr>
          <a:xfrm>
            <a:off x="2053986" y="5083070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E73FE13-512C-8C84-AE3B-2B3019CAD54D}"/>
              </a:ext>
            </a:extLst>
          </p:cNvPr>
          <p:cNvSpPr/>
          <p:nvPr/>
        </p:nvSpPr>
        <p:spPr>
          <a:xfrm>
            <a:off x="1897626" y="5471594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30A27A5-EF85-90DD-B70A-6AA042F9A083}"/>
              </a:ext>
            </a:extLst>
          </p:cNvPr>
          <p:cNvSpPr txBox="1"/>
          <p:nvPr/>
        </p:nvSpPr>
        <p:spPr>
          <a:xfrm>
            <a:off x="8491882" y="55648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5973CA1-BDF6-3DB9-C09F-0CD06BEABB9B}"/>
              </a:ext>
            </a:extLst>
          </p:cNvPr>
          <p:cNvSpPr txBox="1"/>
          <p:nvPr/>
        </p:nvSpPr>
        <p:spPr>
          <a:xfrm>
            <a:off x="2053986" y="5635929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179D2B2-4976-4A42-803C-D075226E0D3D}"/>
              </a:ext>
            </a:extLst>
          </p:cNvPr>
          <p:cNvSpPr/>
          <p:nvPr/>
        </p:nvSpPr>
        <p:spPr>
          <a:xfrm>
            <a:off x="2044154" y="3239817"/>
            <a:ext cx="9136528" cy="1646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Google Shape;1709;p145">
            <a:extLst>
              <a:ext uri="{FF2B5EF4-FFF2-40B4-BE49-F238E27FC236}">
                <a16:creationId xmlns:a16="http://schemas.microsoft.com/office/drawing/2014/main" id="{CDC54350-DDA8-79A9-D9C6-AE806DC76E7F}"/>
              </a:ext>
            </a:extLst>
          </p:cNvPr>
          <p:cNvSpPr/>
          <p:nvPr/>
        </p:nvSpPr>
        <p:spPr>
          <a:xfrm>
            <a:off x="4795885" y="3429000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710;p145">
            <a:extLst>
              <a:ext uri="{FF2B5EF4-FFF2-40B4-BE49-F238E27FC236}">
                <a16:creationId xmlns:a16="http://schemas.microsoft.com/office/drawing/2014/main" id="{18A717AF-BE36-B703-95D5-D1CD3F05960D}"/>
              </a:ext>
            </a:extLst>
          </p:cNvPr>
          <p:cNvSpPr/>
          <p:nvPr/>
        </p:nvSpPr>
        <p:spPr>
          <a:xfrm>
            <a:off x="3870904" y="3480258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711;p145">
            <a:extLst>
              <a:ext uri="{FF2B5EF4-FFF2-40B4-BE49-F238E27FC236}">
                <a16:creationId xmlns:a16="http://schemas.microsoft.com/office/drawing/2014/main" id="{5406AE7F-51F7-C12E-7855-822B9B93B2E0}"/>
              </a:ext>
            </a:extLst>
          </p:cNvPr>
          <p:cNvSpPr/>
          <p:nvPr/>
        </p:nvSpPr>
        <p:spPr>
          <a:xfrm>
            <a:off x="3807218" y="4105364"/>
            <a:ext cx="1459505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712;p145">
            <a:extLst>
              <a:ext uri="{FF2B5EF4-FFF2-40B4-BE49-F238E27FC236}">
                <a16:creationId xmlns:a16="http://schemas.microsoft.com/office/drawing/2014/main" id="{FF6B5B28-1DD6-742B-425D-3DD32111CEA2}"/>
              </a:ext>
            </a:extLst>
          </p:cNvPr>
          <p:cNvSpPr/>
          <p:nvPr/>
        </p:nvSpPr>
        <p:spPr>
          <a:xfrm>
            <a:off x="5942446" y="3480258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713;p145">
            <a:extLst>
              <a:ext uri="{FF2B5EF4-FFF2-40B4-BE49-F238E27FC236}">
                <a16:creationId xmlns:a16="http://schemas.microsoft.com/office/drawing/2014/main" id="{3BA019DF-54E1-C583-F635-3F593814ED19}"/>
              </a:ext>
            </a:extLst>
          </p:cNvPr>
          <p:cNvSpPr/>
          <p:nvPr/>
        </p:nvSpPr>
        <p:spPr>
          <a:xfrm>
            <a:off x="5942446" y="4127823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1714;p145">
            <a:extLst>
              <a:ext uri="{FF2B5EF4-FFF2-40B4-BE49-F238E27FC236}">
                <a16:creationId xmlns:a16="http://schemas.microsoft.com/office/drawing/2014/main" id="{D93763FF-7B62-3749-6B0C-57BEAFE776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4920554" y="4105364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715;p145">
            <a:extLst>
              <a:ext uri="{FF2B5EF4-FFF2-40B4-BE49-F238E27FC236}">
                <a16:creationId xmlns:a16="http://schemas.microsoft.com/office/drawing/2014/main" id="{E9A22A6C-4BFB-3228-D4A6-F67D6CBD0DCD}"/>
              </a:ext>
            </a:extLst>
          </p:cNvPr>
          <p:cNvSpPr/>
          <p:nvPr/>
        </p:nvSpPr>
        <p:spPr>
          <a:xfrm>
            <a:off x="5205761" y="3766214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712;p145">
            <a:extLst>
              <a:ext uri="{FF2B5EF4-FFF2-40B4-BE49-F238E27FC236}">
                <a16:creationId xmlns:a16="http://schemas.microsoft.com/office/drawing/2014/main" id="{3996193B-AC2C-CC25-221A-88B71893FDE8}"/>
              </a:ext>
            </a:extLst>
          </p:cNvPr>
          <p:cNvSpPr/>
          <p:nvPr/>
        </p:nvSpPr>
        <p:spPr>
          <a:xfrm>
            <a:off x="8017385" y="3480258"/>
            <a:ext cx="1362614" cy="1287548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713;p145">
            <a:extLst>
              <a:ext uri="{FF2B5EF4-FFF2-40B4-BE49-F238E27FC236}">
                <a16:creationId xmlns:a16="http://schemas.microsoft.com/office/drawing/2014/main" id="{C979CC71-149C-A317-897B-680AEFA7C7B0}"/>
              </a:ext>
            </a:extLst>
          </p:cNvPr>
          <p:cNvSpPr/>
          <p:nvPr/>
        </p:nvSpPr>
        <p:spPr>
          <a:xfrm>
            <a:off x="8025058" y="4127823"/>
            <a:ext cx="1362614" cy="6987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716;p145">
            <a:extLst>
              <a:ext uri="{FF2B5EF4-FFF2-40B4-BE49-F238E27FC236}">
                <a16:creationId xmlns:a16="http://schemas.microsoft.com/office/drawing/2014/main" id="{065430DF-13F4-2613-2267-98009EDB579C}"/>
              </a:ext>
            </a:extLst>
          </p:cNvPr>
          <p:cNvSpPr/>
          <p:nvPr/>
        </p:nvSpPr>
        <p:spPr>
          <a:xfrm>
            <a:off x="4183869" y="3766214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6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1714;p145">
            <a:extLst>
              <a:ext uri="{FF2B5EF4-FFF2-40B4-BE49-F238E27FC236}">
                <a16:creationId xmlns:a16="http://schemas.microsoft.com/office/drawing/2014/main" id="{5B6A1D91-91CF-6B06-C964-B26F6E30A1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978" t="53240" r="47135" b="31944"/>
          <a:stretch/>
        </p:blipFill>
        <p:spPr>
          <a:xfrm>
            <a:off x="6985147" y="4099529"/>
            <a:ext cx="1334857" cy="67411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717;p145">
            <a:extLst>
              <a:ext uri="{FF2B5EF4-FFF2-40B4-BE49-F238E27FC236}">
                <a16:creationId xmlns:a16="http://schemas.microsoft.com/office/drawing/2014/main" id="{6333115E-D7C1-3D0E-B3EA-AABBCAB897EE}"/>
              </a:ext>
            </a:extLst>
          </p:cNvPr>
          <p:cNvSpPr/>
          <p:nvPr/>
        </p:nvSpPr>
        <p:spPr>
          <a:xfrm>
            <a:off x="6255412" y="3766214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715;p145">
            <a:extLst>
              <a:ext uri="{FF2B5EF4-FFF2-40B4-BE49-F238E27FC236}">
                <a16:creationId xmlns:a16="http://schemas.microsoft.com/office/drawing/2014/main" id="{656F4486-FF1F-25BD-2437-C4557E6A0C09}"/>
              </a:ext>
            </a:extLst>
          </p:cNvPr>
          <p:cNvSpPr/>
          <p:nvPr/>
        </p:nvSpPr>
        <p:spPr>
          <a:xfrm>
            <a:off x="7309932" y="3766214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42875" dist="952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717;p145">
            <a:extLst>
              <a:ext uri="{FF2B5EF4-FFF2-40B4-BE49-F238E27FC236}">
                <a16:creationId xmlns:a16="http://schemas.microsoft.com/office/drawing/2014/main" id="{25DB64E7-BDCF-2510-F8B0-88C62C89C3DE}"/>
              </a:ext>
            </a:extLst>
          </p:cNvPr>
          <p:cNvSpPr/>
          <p:nvPr/>
        </p:nvSpPr>
        <p:spPr>
          <a:xfrm>
            <a:off x="8325448" y="3766214"/>
            <a:ext cx="736649" cy="698758"/>
          </a:xfrm>
          <a:prstGeom prst="ellipse">
            <a:avLst/>
          </a:prstGeom>
          <a:solidFill>
            <a:srgbClr val="1B3459"/>
          </a:solidFill>
          <a:ln>
            <a:noFill/>
          </a:ln>
          <a:effectLst>
            <a:outerShdw blurRad="157163" dist="95250" dir="162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ráfico 72" descr="Piscina retangular estrutura de tópicos">
            <a:extLst>
              <a:ext uri="{FF2B5EF4-FFF2-40B4-BE49-F238E27FC236}">
                <a16:creationId xmlns:a16="http://schemas.microsoft.com/office/drawing/2014/main" id="{71A87EB3-43AF-4987-BCF2-AE8B742E4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6873" y="3890273"/>
            <a:ext cx="450640" cy="450640"/>
          </a:xfrm>
          <a:prstGeom prst="rect">
            <a:avLst/>
          </a:prstGeom>
        </p:spPr>
      </p:pic>
      <p:pic>
        <p:nvPicPr>
          <p:cNvPr id="74" name="Gráfico 73" descr="Raio com preenchimento sólido">
            <a:extLst>
              <a:ext uri="{FF2B5EF4-FFF2-40B4-BE49-F238E27FC236}">
                <a16:creationId xmlns:a16="http://schemas.microsoft.com/office/drawing/2014/main" id="{11B3FAC1-20B6-8B26-811B-E1FD107DF2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5070" y="3930915"/>
            <a:ext cx="399010" cy="399010"/>
          </a:xfrm>
          <a:prstGeom prst="rect">
            <a:avLst/>
          </a:prstGeom>
        </p:spPr>
      </p:pic>
      <p:grpSp>
        <p:nvGrpSpPr>
          <p:cNvPr id="96" name="Agrupar 95">
            <a:extLst>
              <a:ext uri="{FF2B5EF4-FFF2-40B4-BE49-F238E27FC236}">
                <a16:creationId xmlns:a16="http://schemas.microsoft.com/office/drawing/2014/main" id="{9530FFB7-237D-2D55-CD7D-97EC1004045F}"/>
              </a:ext>
            </a:extLst>
          </p:cNvPr>
          <p:cNvGrpSpPr/>
          <p:nvPr/>
        </p:nvGrpSpPr>
        <p:grpSpPr>
          <a:xfrm>
            <a:off x="6438421" y="3941356"/>
            <a:ext cx="369825" cy="316345"/>
            <a:chOff x="5689599" y="1356993"/>
            <a:chExt cx="705649" cy="603605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24BCB2E1-73AD-FDC9-4324-20094E892DC0}"/>
                </a:ext>
              </a:extLst>
            </p:cNvPr>
            <p:cNvSpPr/>
            <p:nvPr/>
          </p:nvSpPr>
          <p:spPr>
            <a:xfrm>
              <a:off x="5689599" y="1356993"/>
              <a:ext cx="701369" cy="603605"/>
            </a:xfrm>
            <a:prstGeom prst="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33ABD410-59D9-5F93-39C5-186CD6DA31AF}"/>
                </a:ext>
              </a:extLst>
            </p:cNvPr>
            <p:cNvCxnSpPr>
              <a:cxnSpLocks/>
            </p:cNvCxnSpPr>
            <p:nvPr/>
          </p:nvCxnSpPr>
          <p:spPr>
            <a:xfrm>
              <a:off x="581787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419D28ED-1C88-8A97-C6DB-BC5251DC4B28}"/>
                </a:ext>
              </a:extLst>
            </p:cNvPr>
            <p:cNvCxnSpPr>
              <a:cxnSpLocks/>
            </p:cNvCxnSpPr>
            <p:nvPr/>
          </p:nvCxnSpPr>
          <p:spPr>
            <a:xfrm>
              <a:off x="5931217" y="1359939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F939AAE0-0793-A2B8-34F1-7D04EB046D44}"/>
                </a:ext>
              </a:extLst>
            </p:cNvPr>
            <p:cNvCxnSpPr>
              <a:cxnSpLocks/>
            </p:cNvCxnSpPr>
            <p:nvPr/>
          </p:nvCxnSpPr>
          <p:spPr>
            <a:xfrm>
              <a:off x="6044564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3D9060D0-367F-1F21-6581-24ED76E0863A}"/>
                </a:ext>
              </a:extLst>
            </p:cNvPr>
            <p:cNvCxnSpPr>
              <a:cxnSpLocks/>
            </p:cNvCxnSpPr>
            <p:nvPr/>
          </p:nvCxnSpPr>
          <p:spPr>
            <a:xfrm>
              <a:off x="6271260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3690E231-C0CE-1331-15E9-8CEAB3947F4D}"/>
                </a:ext>
              </a:extLst>
            </p:cNvPr>
            <p:cNvCxnSpPr>
              <a:cxnSpLocks/>
            </p:cNvCxnSpPr>
            <p:nvPr/>
          </p:nvCxnSpPr>
          <p:spPr>
            <a:xfrm>
              <a:off x="6157911" y="1356993"/>
              <a:ext cx="0" cy="60065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41862F11-59AD-FE5F-161D-AAF42B079AF0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47256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10EDE917-D605-0F3B-1C7F-CF020C96124C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570157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F28E7080-106F-C715-C143-F9CCA7C06882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667749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0058C969-745B-6B9A-9CDE-7A44CB3E5774}"/>
                </a:ext>
              </a:extLst>
            </p:cNvPr>
            <p:cNvCxnSpPr>
              <a:cxnSpLocks/>
            </p:cNvCxnSpPr>
            <p:nvPr/>
          </p:nvCxnSpPr>
          <p:spPr>
            <a:xfrm>
              <a:off x="5693879" y="1765341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5A25ABC3-A9AC-F173-EB37-DA01CD055F47}"/>
                </a:ext>
              </a:extLst>
            </p:cNvPr>
            <p:cNvCxnSpPr>
              <a:cxnSpLocks/>
            </p:cNvCxnSpPr>
            <p:nvPr/>
          </p:nvCxnSpPr>
          <p:spPr>
            <a:xfrm>
              <a:off x="5689599" y="1862935"/>
              <a:ext cx="701369" cy="70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Gráfico 97" descr="Braço musculoso estrutura de tópicos">
            <a:extLst>
              <a:ext uri="{FF2B5EF4-FFF2-40B4-BE49-F238E27FC236}">
                <a16:creationId xmlns:a16="http://schemas.microsoft.com/office/drawing/2014/main" id="{A2EF87F6-34E2-A3BC-5FE2-3BBD97532A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5225" y="3877436"/>
            <a:ext cx="444186" cy="444186"/>
          </a:xfrm>
          <a:prstGeom prst="rect">
            <a:avLst/>
          </a:prstGeom>
        </p:spPr>
      </p:pic>
      <p:pic>
        <p:nvPicPr>
          <p:cNvPr id="100" name="Gráfico 99" descr="Distribuição normal com preenchimento sólido">
            <a:extLst>
              <a:ext uri="{FF2B5EF4-FFF2-40B4-BE49-F238E27FC236}">
                <a16:creationId xmlns:a16="http://schemas.microsoft.com/office/drawing/2014/main" id="{5D925D11-0476-6B87-4159-A3C878E146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5257" y="3849235"/>
            <a:ext cx="500588" cy="500588"/>
          </a:xfrm>
          <a:prstGeom prst="rect">
            <a:avLst/>
          </a:prstGeom>
        </p:spPr>
      </p:pic>
      <p:sp>
        <p:nvSpPr>
          <p:cNvPr id="101" name="Google Shape;1567;p141">
            <a:extLst>
              <a:ext uri="{FF2B5EF4-FFF2-40B4-BE49-F238E27FC236}">
                <a16:creationId xmlns:a16="http://schemas.microsoft.com/office/drawing/2014/main" id="{05DD1F49-2ACE-ED53-D509-40474B77C1A2}"/>
              </a:ext>
            </a:extLst>
          </p:cNvPr>
          <p:cNvSpPr txBox="1"/>
          <p:nvPr/>
        </p:nvSpPr>
        <p:spPr>
          <a:xfrm>
            <a:off x="3724688" y="4424767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Geométrico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2" name="Google Shape;1567;p141">
            <a:extLst>
              <a:ext uri="{FF2B5EF4-FFF2-40B4-BE49-F238E27FC236}">
                <a16:creationId xmlns:a16="http://schemas.microsoft.com/office/drawing/2014/main" id="{791344E1-42A6-E18B-D525-9C1C2A64B2FB}"/>
              </a:ext>
            </a:extLst>
          </p:cNvPr>
          <p:cNvSpPr txBox="1"/>
          <p:nvPr/>
        </p:nvSpPr>
        <p:spPr>
          <a:xfrm>
            <a:off x="4742243" y="3428311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ELÉTRICO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3" name="Google Shape;1567;p141">
            <a:extLst>
              <a:ext uri="{FF2B5EF4-FFF2-40B4-BE49-F238E27FC236}">
                <a16:creationId xmlns:a16="http://schemas.microsoft.com/office/drawing/2014/main" id="{2B4763B3-4BA2-2C91-8458-578B04EDCD8E}"/>
              </a:ext>
            </a:extLst>
          </p:cNvPr>
          <p:cNvSpPr txBox="1"/>
          <p:nvPr/>
        </p:nvSpPr>
        <p:spPr>
          <a:xfrm>
            <a:off x="5512425" y="4432499"/>
            <a:ext cx="2231537" cy="383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MALHA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4" name="Google Shape;1567;p141">
            <a:extLst>
              <a:ext uri="{FF2B5EF4-FFF2-40B4-BE49-F238E27FC236}">
                <a16:creationId xmlns:a16="http://schemas.microsoft.com/office/drawing/2014/main" id="{B9A68232-5B31-AE82-2CE8-72B328463D72}"/>
              </a:ext>
            </a:extLst>
          </p:cNvPr>
          <p:cNvSpPr txBox="1"/>
          <p:nvPr/>
        </p:nvSpPr>
        <p:spPr>
          <a:xfrm>
            <a:off x="6845843" y="3428311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FORÇA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5" name="Google Shape;1567;p141">
            <a:extLst>
              <a:ext uri="{FF2B5EF4-FFF2-40B4-BE49-F238E27FC236}">
                <a16:creationId xmlns:a16="http://schemas.microsoft.com/office/drawing/2014/main" id="{0701FFFA-FEA3-983C-A63D-68BCE51BAE8D}"/>
              </a:ext>
            </a:extLst>
          </p:cNvPr>
          <p:cNvSpPr txBox="1"/>
          <p:nvPr/>
        </p:nvSpPr>
        <p:spPr>
          <a:xfrm>
            <a:off x="7862297" y="4407812"/>
            <a:ext cx="1662950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ANÁLISE</a:t>
            </a:r>
            <a:endParaRPr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60635A0-20A2-AB20-0DBC-6183CEED1BCA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6D5C946-B605-0D1E-BDB2-4CA43451788E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433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44F8D-4380-0364-D917-2C72851FE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orma&#10;&#10;O conteúdo gerado por IA pode estar incorreto.">
            <a:extLst>
              <a:ext uri="{FF2B5EF4-FFF2-40B4-BE49-F238E27FC236}">
                <a16:creationId xmlns:a16="http://schemas.microsoft.com/office/drawing/2014/main" id="{F08FB10A-5B58-D91B-674C-8D51048BA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DE6A0919-09E3-DCC0-5E58-6B3FE14904B2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2B7AF04-D7AD-8622-6E41-F4597A85099C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013DFD9-4B6D-CE96-2208-A02E891F8581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B062136-86E8-1155-C4F5-23E762441CDC}"/>
              </a:ext>
            </a:extLst>
          </p:cNvPr>
          <p:cNvSpPr txBox="1"/>
          <p:nvPr/>
        </p:nvSpPr>
        <p:spPr>
          <a:xfrm>
            <a:off x="707354" y="918584"/>
            <a:ext cx="3866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u="none" strike="noStrike" baseline="0" dirty="0">
                <a:solidFill>
                  <a:schemeClr val="bg1"/>
                </a:solidFill>
                <a:latin typeface="Montserrat Black" pitchFamily="2" charset="0"/>
              </a:rPr>
              <a:t>Materiais compósitos</a:t>
            </a:r>
            <a:endParaRPr lang="pt-BR" sz="4800" dirty="0">
              <a:solidFill>
                <a:schemeClr val="bg1"/>
              </a:solidFill>
              <a:latin typeface="Montserrat Black" pitchFamily="2" charset="0"/>
            </a:endParaRPr>
          </a:p>
        </p:txBody>
      </p:sp>
      <p:pic>
        <p:nvPicPr>
          <p:cNvPr id="29" name="Imagem 28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84DEEDC8-6BDB-3F9B-0B6C-5F68C906B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477660"/>
            <a:ext cx="2916046" cy="2187033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83DCCA20-B0DE-2BA8-3458-9D8018F6D278}"/>
              </a:ext>
            </a:extLst>
          </p:cNvPr>
          <p:cNvSpPr txBox="1"/>
          <p:nvPr/>
        </p:nvSpPr>
        <p:spPr>
          <a:xfrm>
            <a:off x="5571518" y="1113234"/>
            <a:ext cx="2762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APLICAÇÕES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0EEE5BF-E218-2532-725D-937EF34B1F3A}"/>
              </a:ext>
            </a:extLst>
          </p:cNvPr>
          <p:cNvSpPr txBox="1"/>
          <p:nvPr/>
        </p:nvSpPr>
        <p:spPr>
          <a:xfrm>
            <a:off x="2833212" y="2471323"/>
            <a:ext cx="191091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300" dirty="0">
                <a:solidFill>
                  <a:srgbClr val="32474F"/>
                </a:solidFill>
                <a:latin typeface="Montserrat Black" pitchFamily="2" charset="0"/>
              </a:rPr>
              <a:t>Formado por 2 ou mais materiais, </a:t>
            </a:r>
            <a:r>
              <a:rPr lang="pt-BR" sz="1300" dirty="0">
                <a:solidFill>
                  <a:srgbClr val="FF0000"/>
                </a:solidFill>
                <a:latin typeface="Montserrat Black" pitchFamily="2" charset="0"/>
              </a:rPr>
              <a:t>estruturas multicamadas</a:t>
            </a:r>
            <a:endParaRPr lang="en-US" sz="1300" dirty="0">
              <a:solidFill>
                <a:srgbClr val="FF0000"/>
              </a:solidFill>
              <a:latin typeface="Montserrat Light" pitchFamily="2" charset="0"/>
            </a:endParaRP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E32DCDA2-8A0A-8198-3DD4-C30A21892363}"/>
              </a:ext>
            </a:extLst>
          </p:cNvPr>
          <p:cNvGrpSpPr/>
          <p:nvPr/>
        </p:nvGrpSpPr>
        <p:grpSpPr>
          <a:xfrm>
            <a:off x="5513921" y="1599343"/>
            <a:ext cx="5703341" cy="2122055"/>
            <a:chOff x="5605361" y="1673991"/>
            <a:chExt cx="5703341" cy="2122055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FA51F378-1C41-CF12-34B5-E5A51BF4B544}"/>
                </a:ext>
              </a:extLst>
            </p:cNvPr>
            <p:cNvSpPr/>
            <p:nvPr/>
          </p:nvSpPr>
          <p:spPr>
            <a:xfrm>
              <a:off x="5605361" y="1673991"/>
              <a:ext cx="5703341" cy="2122055"/>
            </a:xfrm>
            <a:prstGeom prst="roundRect">
              <a:avLst/>
            </a:prstGeom>
            <a:solidFill>
              <a:srgbClr val="3247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34" name="Retângulo: Cantos Superiores Arredondados 33">
              <a:extLst>
                <a:ext uri="{FF2B5EF4-FFF2-40B4-BE49-F238E27FC236}">
                  <a16:creationId xmlns:a16="http://schemas.microsoft.com/office/drawing/2014/main" id="{DDE636D1-F96B-908C-694F-5F6D4A2009B0}"/>
                </a:ext>
              </a:extLst>
            </p:cNvPr>
            <p:cNvSpPr/>
            <p:nvPr/>
          </p:nvSpPr>
          <p:spPr>
            <a:xfrm rot="5400000">
              <a:off x="7675617" y="189659"/>
              <a:ext cx="1816854" cy="509427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D4A5DBFC-E5CC-E2CB-9A65-E464E6797A03}"/>
                </a:ext>
              </a:extLst>
            </p:cNvPr>
            <p:cNvSpPr txBox="1"/>
            <p:nvPr/>
          </p:nvSpPr>
          <p:spPr>
            <a:xfrm>
              <a:off x="5626637" y="1764021"/>
              <a:ext cx="400110" cy="194199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400" b="0" i="0" u="none" strike="noStrike" baseline="0" dirty="0">
                  <a:solidFill>
                    <a:schemeClr val="bg1"/>
                  </a:solidFill>
                  <a:latin typeface="Montserrat Black" pitchFamily="2" charset="0"/>
                </a:rPr>
                <a:t>AEROESPACIAL</a:t>
              </a:r>
              <a:endParaRPr lang="pt-BR" sz="3200" dirty="0">
                <a:solidFill>
                  <a:schemeClr val="bg1"/>
                </a:solidFill>
                <a:latin typeface="Montserrat Black" pitchFamily="2" charset="0"/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B9EEA5D4-DA53-230E-878D-80A6BAF1271D}"/>
                </a:ext>
              </a:extLst>
            </p:cNvPr>
            <p:cNvSpPr txBox="1"/>
            <p:nvPr/>
          </p:nvSpPr>
          <p:spPr>
            <a:xfrm>
              <a:off x="6068343" y="1880766"/>
              <a:ext cx="4999045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32474F"/>
                  </a:solidFill>
                  <a:latin typeface="Montserrat" pitchFamily="2" charset="0"/>
                </a:rPr>
                <a:t>Segundo a Aerospace Technology Institute (ATI), o mercado global de compósitos deverá crescer para </a:t>
              </a:r>
              <a:r>
                <a:rPr lang="pt-BR" b="1" dirty="0">
                  <a:solidFill>
                    <a:srgbClr val="FF0000"/>
                  </a:solidFill>
                  <a:latin typeface="Montserrat" pitchFamily="2" charset="0"/>
                </a:rPr>
                <a:t>US$ 24,8 bilhões </a:t>
              </a:r>
              <a:r>
                <a:rPr lang="pt-BR" sz="1400" dirty="0">
                  <a:solidFill>
                    <a:srgbClr val="32474F"/>
                  </a:solidFill>
                  <a:latin typeface="Montserrat" pitchFamily="2" charset="0"/>
                </a:rPr>
                <a:t>em 2025 (CAGR = 9,1 %)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DF11C2DB-9766-46D2-190E-14EF7BAA6E92}"/>
                </a:ext>
              </a:extLst>
            </p:cNvPr>
            <p:cNvSpPr txBox="1"/>
            <p:nvPr/>
          </p:nvSpPr>
          <p:spPr>
            <a:xfrm>
              <a:off x="6194582" y="2805884"/>
              <a:ext cx="13204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32474F"/>
                  </a:solidFill>
                  <a:latin typeface="Montserrat" pitchFamily="2" charset="0"/>
                </a:rPr>
                <a:t>Boeing 787</a:t>
              </a:r>
            </a:p>
          </p:txBody>
        </p:sp>
        <p:sp>
          <p:nvSpPr>
            <p:cNvPr id="45" name="Seta: para a Direita 44">
              <a:extLst>
                <a:ext uri="{FF2B5EF4-FFF2-40B4-BE49-F238E27FC236}">
                  <a16:creationId xmlns:a16="http://schemas.microsoft.com/office/drawing/2014/main" id="{00BCA689-F562-EBFA-9A1D-4C5BA5934F7C}"/>
                </a:ext>
              </a:extLst>
            </p:cNvPr>
            <p:cNvSpPr/>
            <p:nvPr/>
          </p:nvSpPr>
          <p:spPr>
            <a:xfrm>
              <a:off x="7464951" y="2970423"/>
              <a:ext cx="521534" cy="253557"/>
            </a:xfrm>
            <a:prstGeom prst="rightArrow">
              <a:avLst/>
            </a:prstGeom>
            <a:solidFill>
              <a:srgbClr val="6D81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2FA1D9A5-0319-42B2-8847-60F93784F7DC}"/>
                </a:ext>
              </a:extLst>
            </p:cNvPr>
            <p:cNvSpPr txBox="1"/>
            <p:nvPr/>
          </p:nvSpPr>
          <p:spPr>
            <a:xfrm>
              <a:off x="8058052" y="2670934"/>
              <a:ext cx="13204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32474F"/>
                  </a:solidFill>
                  <a:latin typeface="Montserrat" pitchFamily="2" charset="0"/>
                </a:rPr>
                <a:t>Compósitos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EFA9576F-70BB-4107-6AA4-2DACCEF6DACA}"/>
                </a:ext>
              </a:extLst>
            </p:cNvPr>
            <p:cNvSpPr txBox="1"/>
            <p:nvPr/>
          </p:nvSpPr>
          <p:spPr>
            <a:xfrm>
              <a:off x="8057852" y="2907109"/>
              <a:ext cx="27527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FF0000"/>
                  </a:solidFill>
                  <a:latin typeface="Montserrat" pitchFamily="2" charset="0"/>
                </a:rPr>
                <a:t>50% </a:t>
              </a:r>
              <a:r>
                <a:rPr lang="pt-BR" sz="1400" dirty="0">
                  <a:solidFill>
                    <a:srgbClr val="32474F"/>
                  </a:solidFill>
                  <a:latin typeface="Montserrat" pitchFamily="2" charset="0"/>
                </a:rPr>
                <a:t>do peso estrutural</a:t>
              </a:r>
            </a:p>
            <a:p>
              <a:r>
                <a:rPr lang="pt-BR" b="1" dirty="0">
                  <a:solidFill>
                    <a:srgbClr val="FF0000"/>
                  </a:solidFill>
                  <a:latin typeface="Montserrat" pitchFamily="2" charset="0"/>
                </a:rPr>
                <a:t>80% </a:t>
              </a:r>
              <a:r>
                <a:rPr lang="pt-BR" sz="1400" dirty="0">
                  <a:solidFill>
                    <a:srgbClr val="32474F"/>
                  </a:solidFill>
                  <a:latin typeface="Montserrat" pitchFamily="2" charset="0"/>
                </a:rPr>
                <a:t>do volume estrutural</a:t>
              </a: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F4DAD167-4878-8145-86F8-3E2F9014701F}"/>
                </a:ext>
              </a:extLst>
            </p:cNvPr>
            <p:cNvSpPr txBox="1"/>
            <p:nvPr/>
          </p:nvSpPr>
          <p:spPr>
            <a:xfrm>
              <a:off x="6203832" y="3098771"/>
              <a:ext cx="13204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32474F"/>
                  </a:solidFill>
                  <a:latin typeface="Montserrat" pitchFamily="2" charset="0"/>
                </a:rPr>
                <a:t>Airbus 350</a:t>
              </a:r>
            </a:p>
          </p:txBody>
        </p: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C32088F9-61D0-E0DB-C84C-01876E3B43B1}"/>
              </a:ext>
            </a:extLst>
          </p:cNvPr>
          <p:cNvGrpSpPr/>
          <p:nvPr/>
        </p:nvGrpSpPr>
        <p:grpSpPr>
          <a:xfrm>
            <a:off x="5868376" y="1597363"/>
            <a:ext cx="5703341" cy="2137999"/>
            <a:chOff x="5868376" y="1672011"/>
            <a:chExt cx="5703341" cy="2137999"/>
          </a:xfrm>
        </p:grpSpPr>
        <p:sp>
          <p:nvSpPr>
            <p:cNvPr id="56" name="Retângulo: Cantos Arredondados 55">
              <a:extLst>
                <a:ext uri="{FF2B5EF4-FFF2-40B4-BE49-F238E27FC236}">
                  <a16:creationId xmlns:a16="http://schemas.microsoft.com/office/drawing/2014/main" id="{DCA3AEF3-99E7-3ADC-899C-E96E5B286BE0}"/>
                </a:ext>
              </a:extLst>
            </p:cNvPr>
            <p:cNvSpPr/>
            <p:nvPr/>
          </p:nvSpPr>
          <p:spPr>
            <a:xfrm>
              <a:off x="5868376" y="1672011"/>
              <a:ext cx="5703341" cy="2137999"/>
            </a:xfrm>
            <a:prstGeom prst="roundRect">
              <a:avLst/>
            </a:prstGeom>
            <a:solidFill>
              <a:srgbClr val="C7D8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57" name="Retângulo: Cantos Superiores Arredondados 56">
              <a:extLst>
                <a:ext uri="{FF2B5EF4-FFF2-40B4-BE49-F238E27FC236}">
                  <a16:creationId xmlns:a16="http://schemas.microsoft.com/office/drawing/2014/main" id="{8A4DE522-9ED5-752A-73DE-3D2739E405E1}"/>
                </a:ext>
              </a:extLst>
            </p:cNvPr>
            <p:cNvSpPr/>
            <p:nvPr/>
          </p:nvSpPr>
          <p:spPr>
            <a:xfrm rot="5400000">
              <a:off x="7953537" y="203878"/>
              <a:ext cx="1830505" cy="509427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2D4A8536-5F5F-D0BB-946A-48CFF446D938}"/>
                </a:ext>
              </a:extLst>
            </p:cNvPr>
            <p:cNvSpPr txBox="1"/>
            <p:nvPr/>
          </p:nvSpPr>
          <p:spPr>
            <a:xfrm>
              <a:off x="5889817" y="1760843"/>
              <a:ext cx="400110" cy="194199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400" b="0" i="0" u="none" strike="noStrike" baseline="0" dirty="0">
                  <a:solidFill>
                    <a:srgbClr val="32474F"/>
                  </a:solidFill>
                  <a:latin typeface="Montserrat Black" pitchFamily="2" charset="0"/>
                </a:rPr>
                <a:t>AUTOMOTIVA</a:t>
              </a:r>
              <a:endParaRPr lang="pt-BR" sz="3200" dirty="0">
                <a:solidFill>
                  <a:srgbClr val="32474F"/>
                </a:solidFill>
                <a:latin typeface="Montserrat Black" pitchFamily="2" charset="0"/>
              </a:endParaRP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E85CA842-B870-C9CD-136A-7559C161EA2B}"/>
                </a:ext>
              </a:extLst>
            </p:cNvPr>
            <p:cNvSpPr txBox="1"/>
            <p:nvPr/>
          </p:nvSpPr>
          <p:spPr>
            <a:xfrm>
              <a:off x="6299479" y="1842115"/>
              <a:ext cx="51164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32474F"/>
                  </a:solidFill>
                  <a:latin typeface="Montserrat" pitchFamily="2" charset="0"/>
                </a:rPr>
                <a:t>Compósitos de fibra natural comparados a fibra de carbono:</a:t>
              </a:r>
            </a:p>
            <a:p>
              <a:pPr algn="ctr"/>
              <a:r>
                <a:rPr lang="pt-BR" b="1" dirty="0">
                  <a:solidFill>
                    <a:srgbClr val="FF0000"/>
                  </a:solidFill>
                  <a:latin typeface="Montserrat" pitchFamily="2" charset="0"/>
                </a:rPr>
                <a:t>90% </a:t>
              </a:r>
              <a:r>
                <a:rPr lang="pt-BR" sz="1400" dirty="0">
                  <a:solidFill>
                    <a:srgbClr val="32474F"/>
                  </a:solidFill>
                  <a:latin typeface="Montserrat" pitchFamily="2" charset="0"/>
                </a:rPr>
                <a:t>o total de emissões</a:t>
              </a:r>
            </a:p>
            <a:p>
              <a:pPr algn="ctr"/>
              <a:r>
                <a:rPr lang="pt-BR" b="1" dirty="0">
                  <a:solidFill>
                    <a:srgbClr val="FF0000"/>
                  </a:solidFill>
                  <a:latin typeface="Montserrat" pitchFamily="2" charset="0"/>
                </a:rPr>
                <a:t>94% </a:t>
              </a:r>
              <a:r>
                <a:rPr lang="pt-BR" sz="1400" dirty="0">
                  <a:solidFill>
                    <a:srgbClr val="32474F"/>
                  </a:solidFill>
                  <a:latin typeface="Montserrat" pitchFamily="2" charset="0"/>
                </a:rPr>
                <a:t>emissão de material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D0424799-525E-ED00-7E2A-2469F840410A}"/>
                </a:ext>
              </a:extLst>
            </p:cNvPr>
            <p:cNvSpPr txBox="1"/>
            <p:nvPr/>
          </p:nvSpPr>
          <p:spPr>
            <a:xfrm>
              <a:off x="6309091" y="2857691"/>
              <a:ext cx="51163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32474F"/>
                  </a:solidFill>
                  <a:latin typeface="Montserrat" pitchFamily="2" charset="0"/>
                </a:rPr>
                <a:t>TRB Lightweight Structures conseguiu reduzir a massa dos módulos de bateria de:</a:t>
              </a: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18DF4FE0-D073-1259-1FC3-9C35127A635A}"/>
                </a:ext>
              </a:extLst>
            </p:cNvPr>
            <p:cNvSpPr txBox="1"/>
            <p:nvPr/>
          </p:nvSpPr>
          <p:spPr>
            <a:xfrm>
              <a:off x="7827242" y="3297074"/>
              <a:ext cx="92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FF0000"/>
                  </a:solidFill>
                  <a:latin typeface="Montserrat" pitchFamily="2" charset="0"/>
                </a:rPr>
                <a:t>80kg</a:t>
              </a:r>
              <a:endParaRPr lang="pt-BR" sz="1400" b="1" dirty="0">
                <a:solidFill>
                  <a:srgbClr val="FF0000"/>
                </a:solidFill>
                <a:latin typeface="Montserrat" pitchFamily="2" charset="0"/>
              </a:endParaRPr>
            </a:p>
          </p:txBody>
        </p:sp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575058F5-542A-83C0-4073-29AF14CE40F3}"/>
                </a:ext>
              </a:extLst>
            </p:cNvPr>
            <p:cNvSpPr txBox="1"/>
            <p:nvPr/>
          </p:nvSpPr>
          <p:spPr>
            <a:xfrm>
              <a:off x="8981899" y="3306901"/>
              <a:ext cx="92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FF0000"/>
                  </a:solidFill>
                  <a:latin typeface="Montserrat" pitchFamily="2" charset="0"/>
                </a:rPr>
                <a:t>10kg</a:t>
              </a:r>
              <a:endParaRPr lang="pt-BR" sz="1400" b="1" dirty="0">
                <a:solidFill>
                  <a:srgbClr val="FF0000"/>
                </a:solidFill>
                <a:latin typeface="Montserrat" pitchFamily="2" charset="0"/>
              </a:endParaRPr>
            </a:p>
          </p:txBody>
        </p:sp>
        <p:sp>
          <p:nvSpPr>
            <p:cNvPr id="84" name="Seta: para a Direita 83">
              <a:extLst>
                <a:ext uri="{FF2B5EF4-FFF2-40B4-BE49-F238E27FC236}">
                  <a16:creationId xmlns:a16="http://schemas.microsoft.com/office/drawing/2014/main" id="{68D70867-B579-4D23-1388-D64C740F5FCA}"/>
                </a:ext>
              </a:extLst>
            </p:cNvPr>
            <p:cNvSpPr/>
            <p:nvPr/>
          </p:nvSpPr>
          <p:spPr>
            <a:xfrm>
              <a:off x="8732849" y="3441556"/>
              <a:ext cx="308633" cy="107813"/>
            </a:xfrm>
            <a:prstGeom prst="rightArrow">
              <a:avLst/>
            </a:prstGeom>
            <a:solidFill>
              <a:srgbClr val="6D81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</p:grp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394F3FB9-42A1-C715-B2C4-00BC9B0C8CEB}"/>
              </a:ext>
            </a:extLst>
          </p:cNvPr>
          <p:cNvGrpSpPr/>
          <p:nvPr/>
        </p:nvGrpSpPr>
        <p:grpSpPr>
          <a:xfrm>
            <a:off x="6227409" y="1594416"/>
            <a:ext cx="5703341" cy="2137999"/>
            <a:chOff x="6227409" y="1669064"/>
            <a:chExt cx="5703341" cy="2137999"/>
          </a:xfrm>
        </p:grpSpPr>
        <p:sp>
          <p:nvSpPr>
            <p:cNvPr id="88" name="Retângulo: Cantos Arredondados 87">
              <a:extLst>
                <a:ext uri="{FF2B5EF4-FFF2-40B4-BE49-F238E27FC236}">
                  <a16:creationId xmlns:a16="http://schemas.microsoft.com/office/drawing/2014/main" id="{223AC771-6642-89D1-FBA0-AE4321EEF8F2}"/>
                </a:ext>
              </a:extLst>
            </p:cNvPr>
            <p:cNvSpPr/>
            <p:nvPr/>
          </p:nvSpPr>
          <p:spPr>
            <a:xfrm>
              <a:off x="6227409" y="1669064"/>
              <a:ext cx="5703341" cy="2137999"/>
            </a:xfrm>
            <a:prstGeom prst="roundRect">
              <a:avLst/>
            </a:prstGeom>
            <a:solidFill>
              <a:srgbClr val="6D81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93" name="Retângulo: Cantos Superiores Arredondados 92">
              <a:extLst>
                <a:ext uri="{FF2B5EF4-FFF2-40B4-BE49-F238E27FC236}">
                  <a16:creationId xmlns:a16="http://schemas.microsoft.com/office/drawing/2014/main" id="{95F5CFAF-FAC8-8769-8D89-D31A0011904E}"/>
                </a:ext>
              </a:extLst>
            </p:cNvPr>
            <p:cNvSpPr/>
            <p:nvPr/>
          </p:nvSpPr>
          <p:spPr>
            <a:xfrm rot="5400000">
              <a:off x="8332316" y="192984"/>
              <a:ext cx="1830505" cy="5094274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95" name="CaixaDeTexto 94">
              <a:extLst>
                <a:ext uri="{FF2B5EF4-FFF2-40B4-BE49-F238E27FC236}">
                  <a16:creationId xmlns:a16="http://schemas.microsoft.com/office/drawing/2014/main" id="{86A416CA-64EC-F290-3D0C-46E9AD51FB1B}"/>
                </a:ext>
              </a:extLst>
            </p:cNvPr>
            <p:cNvSpPr txBox="1"/>
            <p:nvPr/>
          </p:nvSpPr>
          <p:spPr>
            <a:xfrm>
              <a:off x="6297883" y="1769124"/>
              <a:ext cx="400110" cy="1941994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1400" b="0" i="0" u="none" strike="noStrike" baseline="0" dirty="0">
                  <a:solidFill>
                    <a:schemeClr val="bg1"/>
                  </a:solidFill>
                  <a:latin typeface="Montserrat Black" pitchFamily="2" charset="0"/>
                </a:rPr>
                <a:t>ROBOTICA</a:t>
              </a:r>
              <a:endParaRPr lang="pt-BR" sz="3200" dirty="0">
                <a:solidFill>
                  <a:schemeClr val="bg1"/>
                </a:solidFill>
                <a:latin typeface="Montserrat Black" pitchFamily="2" charset="0"/>
              </a:endParaRPr>
            </a:p>
          </p:txBody>
        </p:sp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135822BF-88E6-8173-50FC-331DBBA9FB66}"/>
                </a:ext>
              </a:extLst>
            </p:cNvPr>
            <p:cNvSpPr txBox="1"/>
            <p:nvPr/>
          </p:nvSpPr>
          <p:spPr>
            <a:xfrm>
              <a:off x="6705949" y="2026412"/>
              <a:ext cx="5116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32474F"/>
                  </a:solidFill>
                  <a:latin typeface="Montserrat" pitchFamily="2" charset="0"/>
                </a:rPr>
                <a:t>Um soft robotic utilizando materiais compósitos otimizados pode resultar:</a:t>
              </a:r>
            </a:p>
          </p:txBody>
        </p:sp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E4A9C147-2AAF-3BDF-F4BF-C474220F5A71}"/>
                </a:ext>
              </a:extLst>
            </p:cNvPr>
            <p:cNvSpPr txBox="1"/>
            <p:nvPr/>
          </p:nvSpPr>
          <p:spPr>
            <a:xfrm>
              <a:off x="6993678" y="2583063"/>
              <a:ext cx="3976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32474F"/>
                  </a:solidFill>
                  <a:latin typeface="Montserrat" pitchFamily="2" charset="0"/>
                </a:rPr>
                <a:t>Taxas de giro </a:t>
              </a:r>
              <a:r>
                <a:rPr lang="pt-BR" b="1" dirty="0">
                  <a:solidFill>
                    <a:srgbClr val="FF0000"/>
                  </a:solidFill>
                  <a:latin typeface="Montserrat" pitchFamily="2" charset="0"/>
                </a:rPr>
                <a:t>28% </a:t>
              </a:r>
              <a:r>
                <a:rPr lang="pt-BR" sz="1400" dirty="0">
                  <a:solidFill>
                    <a:srgbClr val="32474F"/>
                  </a:solidFill>
                  <a:latin typeface="Montserrat" pitchFamily="2" charset="0"/>
                </a:rPr>
                <a:t>mais rápidas</a:t>
              </a:r>
            </a:p>
            <a:p>
              <a:r>
                <a:rPr lang="pt-BR" sz="1400" dirty="0">
                  <a:solidFill>
                    <a:srgbClr val="32474F"/>
                  </a:solidFill>
                  <a:latin typeface="Montserrat" pitchFamily="2" charset="0"/>
                </a:rPr>
                <a:t>Raios de giro </a:t>
              </a:r>
              <a:r>
                <a:rPr lang="pt-BR" b="1" dirty="0">
                  <a:solidFill>
                    <a:srgbClr val="FF0000"/>
                  </a:solidFill>
                  <a:latin typeface="Montserrat" pitchFamily="2" charset="0"/>
                </a:rPr>
                <a:t>50% </a:t>
              </a:r>
              <a:r>
                <a:rPr lang="pt-BR" sz="1400" dirty="0">
                  <a:solidFill>
                    <a:srgbClr val="32474F"/>
                  </a:solidFill>
                  <a:latin typeface="Montserrat" pitchFamily="2" charset="0"/>
                </a:rPr>
                <a:t>menores</a:t>
              </a:r>
            </a:p>
            <a:p>
              <a:r>
                <a:rPr lang="pt-BR" sz="1400" dirty="0">
                  <a:solidFill>
                    <a:srgbClr val="32474F"/>
                  </a:solidFill>
                  <a:latin typeface="Montserrat" pitchFamily="2" charset="0"/>
                </a:rPr>
                <a:t>Velocidade </a:t>
              </a:r>
              <a:r>
                <a:rPr lang="pt-BR" b="1" dirty="0">
                  <a:solidFill>
                    <a:srgbClr val="FF0000"/>
                  </a:solidFill>
                  <a:latin typeface="Montserrat" pitchFamily="2" charset="0"/>
                </a:rPr>
                <a:t>50% </a:t>
              </a:r>
              <a:r>
                <a:rPr lang="pt-BR" sz="1400" dirty="0">
                  <a:solidFill>
                    <a:srgbClr val="32474F"/>
                  </a:solidFill>
                  <a:latin typeface="Montserrat" pitchFamily="2" charset="0"/>
                </a:rPr>
                <a:t>mais rápida</a:t>
              </a:r>
            </a:p>
          </p:txBody>
        </p:sp>
      </p:grpSp>
      <p:sp>
        <p:nvSpPr>
          <p:cNvPr id="159" name="Retângulo 158">
            <a:extLst>
              <a:ext uri="{FF2B5EF4-FFF2-40B4-BE49-F238E27FC236}">
                <a16:creationId xmlns:a16="http://schemas.microsoft.com/office/drawing/2014/main" id="{DFD0AF42-F98C-3C50-DD71-1D375D441881}"/>
              </a:ext>
            </a:extLst>
          </p:cNvPr>
          <p:cNvSpPr/>
          <p:nvPr/>
        </p:nvSpPr>
        <p:spPr>
          <a:xfrm>
            <a:off x="5605361" y="1493220"/>
            <a:ext cx="2062065" cy="50449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pitchFamily="2" charset="0"/>
            </a:endParaRPr>
          </a:p>
        </p:txBody>
      </p:sp>
      <p:sp>
        <p:nvSpPr>
          <p:cNvPr id="160" name="CaixaDeTexto 159">
            <a:extLst>
              <a:ext uri="{FF2B5EF4-FFF2-40B4-BE49-F238E27FC236}">
                <a16:creationId xmlns:a16="http://schemas.microsoft.com/office/drawing/2014/main" id="{26041CD9-231B-B616-4543-456E72DF2AFE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01</a:t>
            </a:r>
          </a:p>
        </p:txBody>
      </p:sp>
      <p:sp>
        <p:nvSpPr>
          <p:cNvPr id="163" name="Retângulo: Cantos Arredondados 162">
            <a:extLst>
              <a:ext uri="{FF2B5EF4-FFF2-40B4-BE49-F238E27FC236}">
                <a16:creationId xmlns:a16="http://schemas.microsoft.com/office/drawing/2014/main" id="{2F8ABB23-0341-4380-C553-F5CAA4E4BB12}"/>
              </a:ext>
            </a:extLst>
          </p:cNvPr>
          <p:cNvSpPr/>
          <p:nvPr/>
        </p:nvSpPr>
        <p:spPr>
          <a:xfrm>
            <a:off x="366294" y="914470"/>
            <a:ext cx="4366727" cy="47586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pitchFamily="2" charset="0"/>
            </a:endParaRPr>
          </a:p>
        </p:txBody>
      </p:sp>
      <p:sp>
        <p:nvSpPr>
          <p:cNvPr id="164" name="CaixaDeTexto 163">
            <a:extLst>
              <a:ext uri="{FF2B5EF4-FFF2-40B4-BE49-F238E27FC236}">
                <a16:creationId xmlns:a16="http://schemas.microsoft.com/office/drawing/2014/main" id="{90214D27-257C-AD7A-9061-F19B2A6BA195}"/>
              </a:ext>
            </a:extLst>
          </p:cNvPr>
          <p:cNvSpPr txBox="1"/>
          <p:nvPr/>
        </p:nvSpPr>
        <p:spPr>
          <a:xfrm>
            <a:off x="616449" y="921567"/>
            <a:ext cx="3866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u="none" strike="noStrike" baseline="0" dirty="0">
                <a:solidFill>
                  <a:schemeClr val="bg1"/>
                </a:solidFill>
                <a:latin typeface="Montserrat Black" pitchFamily="2" charset="0"/>
              </a:rPr>
              <a:t>Materiais compósitos</a:t>
            </a:r>
            <a:endParaRPr lang="pt-BR" sz="4800" dirty="0">
              <a:solidFill>
                <a:schemeClr val="bg1"/>
              </a:solidFill>
              <a:latin typeface="Montserrat Black" pitchFamily="2" charset="0"/>
            </a:endParaRPr>
          </a:p>
        </p:txBody>
      </p: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9ED33651-3197-3D72-AB63-EE5199AC1E54}"/>
              </a:ext>
            </a:extLst>
          </p:cNvPr>
          <p:cNvGrpSpPr/>
          <p:nvPr/>
        </p:nvGrpSpPr>
        <p:grpSpPr>
          <a:xfrm>
            <a:off x="1169445" y="3839350"/>
            <a:ext cx="4515292" cy="2677537"/>
            <a:chOff x="1073019" y="3849439"/>
            <a:chExt cx="4515292" cy="2677537"/>
          </a:xfrm>
        </p:grpSpPr>
        <p:sp>
          <p:nvSpPr>
            <p:cNvPr id="166" name="Google Shape;7192;p162">
              <a:extLst>
                <a:ext uri="{FF2B5EF4-FFF2-40B4-BE49-F238E27FC236}">
                  <a16:creationId xmlns:a16="http://schemas.microsoft.com/office/drawing/2014/main" id="{28BCBC72-1A60-562D-7758-C59D5320B146}"/>
                </a:ext>
              </a:extLst>
            </p:cNvPr>
            <p:cNvSpPr/>
            <p:nvPr/>
          </p:nvSpPr>
          <p:spPr>
            <a:xfrm>
              <a:off x="1188719" y="4939153"/>
              <a:ext cx="695943" cy="491716"/>
            </a:xfrm>
            <a:custGeom>
              <a:avLst/>
              <a:gdLst/>
              <a:ahLst/>
              <a:cxnLst/>
              <a:rect l="l" t="t" r="r" b="b"/>
              <a:pathLst>
                <a:path w="11610" h="8203" extrusionOk="0">
                  <a:moveTo>
                    <a:pt x="8950" y="1"/>
                  </a:moveTo>
                  <a:cubicBezTo>
                    <a:pt x="8803" y="1"/>
                    <a:pt x="8662" y="36"/>
                    <a:pt x="8597" y="153"/>
                  </a:cubicBezTo>
                  <a:cubicBezTo>
                    <a:pt x="8276" y="749"/>
                    <a:pt x="7228" y="1975"/>
                    <a:pt x="6633" y="2642"/>
                  </a:cubicBezTo>
                  <a:cubicBezTo>
                    <a:pt x="6359" y="2939"/>
                    <a:pt x="5978" y="3118"/>
                    <a:pt x="5573" y="3154"/>
                  </a:cubicBezTo>
                  <a:lnTo>
                    <a:pt x="4978" y="3154"/>
                  </a:lnTo>
                  <a:lnTo>
                    <a:pt x="4978" y="2999"/>
                  </a:lnTo>
                  <a:cubicBezTo>
                    <a:pt x="4978" y="2916"/>
                    <a:pt x="4906" y="2832"/>
                    <a:pt x="4811" y="2832"/>
                  </a:cubicBezTo>
                  <a:lnTo>
                    <a:pt x="3263" y="2832"/>
                  </a:lnTo>
                  <a:lnTo>
                    <a:pt x="3263" y="2749"/>
                  </a:lnTo>
                  <a:cubicBezTo>
                    <a:pt x="3263" y="2666"/>
                    <a:pt x="3192" y="2582"/>
                    <a:pt x="3097" y="2582"/>
                  </a:cubicBezTo>
                  <a:lnTo>
                    <a:pt x="168" y="2582"/>
                  </a:lnTo>
                  <a:cubicBezTo>
                    <a:pt x="72" y="2582"/>
                    <a:pt x="1" y="2666"/>
                    <a:pt x="1" y="2749"/>
                  </a:cubicBezTo>
                  <a:lnTo>
                    <a:pt x="1" y="5440"/>
                  </a:lnTo>
                  <a:cubicBezTo>
                    <a:pt x="1" y="5535"/>
                    <a:pt x="72" y="5606"/>
                    <a:pt x="168" y="5606"/>
                  </a:cubicBezTo>
                  <a:cubicBezTo>
                    <a:pt x="263" y="5606"/>
                    <a:pt x="334" y="5535"/>
                    <a:pt x="334" y="5440"/>
                  </a:cubicBezTo>
                  <a:lnTo>
                    <a:pt x="334" y="2916"/>
                  </a:lnTo>
                  <a:lnTo>
                    <a:pt x="2894" y="2916"/>
                  </a:lnTo>
                  <a:lnTo>
                    <a:pt x="2894" y="7857"/>
                  </a:lnTo>
                  <a:lnTo>
                    <a:pt x="334" y="7857"/>
                  </a:lnTo>
                  <a:lnTo>
                    <a:pt x="334" y="6118"/>
                  </a:lnTo>
                  <a:cubicBezTo>
                    <a:pt x="334" y="6023"/>
                    <a:pt x="263" y="5952"/>
                    <a:pt x="168" y="5952"/>
                  </a:cubicBezTo>
                  <a:cubicBezTo>
                    <a:pt x="72" y="5952"/>
                    <a:pt x="1" y="6023"/>
                    <a:pt x="1" y="6118"/>
                  </a:cubicBezTo>
                  <a:lnTo>
                    <a:pt x="1" y="8035"/>
                  </a:lnTo>
                  <a:cubicBezTo>
                    <a:pt x="1" y="8119"/>
                    <a:pt x="72" y="8202"/>
                    <a:pt x="168" y="8202"/>
                  </a:cubicBezTo>
                  <a:lnTo>
                    <a:pt x="3073" y="8202"/>
                  </a:lnTo>
                  <a:cubicBezTo>
                    <a:pt x="3156" y="8202"/>
                    <a:pt x="3239" y="8119"/>
                    <a:pt x="3239" y="8035"/>
                  </a:cubicBezTo>
                  <a:lnTo>
                    <a:pt x="3239" y="7964"/>
                  </a:lnTo>
                  <a:lnTo>
                    <a:pt x="4787" y="7964"/>
                  </a:lnTo>
                  <a:cubicBezTo>
                    <a:pt x="4871" y="7964"/>
                    <a:pt x="4942" y="7881"/>
                    <a:pt x="4942" y="7797"/>
                  </a:cubicBezTo>
                  <a:lnTo>
                    <a:pt x="4942" y="7642"/>
                  </a:lnTo>
                  <a:lnTo>
                    <a:pt x="5859" y="7642"/>
                  </a:lnTo>
                  <a:cubicBezTo>
                    <a:pt x="5954" y="7642"/>
                    <a:pt x="6061" y="7690"/>
                    <a:pt x="6156" y="7750"/>
                  </a:cubicBezTo>
                  <a:cubicBezTo>
                    <a:pt x="6287" y="7869"/>
                    <a:pt x="6430" y="7964"/>
                    <a:pt x="6597" y="8023"/>
                  </a:cubicBezTo>
                  <a:cubicBezTo>
                    <a:pt x="6764" y="8083"/>
                    <a:pt x="6930" y="8107"/>
                    <a:pt x="7109" y="8107"/>
                  </a:cubicBezTo>
                  <a:lnTo>
                    <a:pt x="7776" y="8107"/>
                  </a:lnTo>
                  <a:cubicBezTo>
                    <a:pt x="7859" y="8107"/>
                    <a:pt x="7942" y="8035"/>
                    <a:pt x="7942" y="7940"/>
                  </a:cubicBezTo>
                  <a:cubicBezTo>
                    <a:pt x="7942" y="7857"/>
                    <a:pt x="7859" y="7785"/>
                    <a:pt x="7776" y="7785"/>
                  </a:cubicBezTo>
                  <a:lnTo>
                    <a:pt x="7109" y="7785"/>
                  </a:lnTo>
                  <a:cubicBezTo>
                    <a:pt x="6966" y="7785"/>
                    <a:pt x="6835" y="7750"/>
                    <a:pt x="6716" y="7702"/>
                  </a:cubicBezTo>
                  <a:cubicBezTo>
                    <a:pt x="6597" y="7666"/>
                    <a:pt x="6478" y="7583"/>
                    <a:pt x="6371" y="7500"/>
                  </a:cubicBezTo>
                  <a:cubicBezTo>
                    <a:pt x="6228" y="7381"/>
                    <a:pt x="6049" y="7309"/>
                    <a:pt x="5859" y="7309"/>
                  </a:cubicBezTo>
                  <a:lnTo>
                    <a:pt x="4942" y="7309"/>
                  </a:lnTo>
                  <a:lnTo>
                    <a:pt x="4942" y="4987"/>
                  </a:lnTo>
                  <a:cubicBezTo>
                    <a:pt x="4942" y="4892"/>
                    <a:pt x="4871" y="4821"/>
                    <a:pt x="4775" y="4821"/>
                  </a:cubicBezTo>
                  <a:cubicBezTo>
                    <a:pt x="4692" y="4821"/>
                    <a:pt x="4621" y="4892"/>
                    <a:pt x="4621" y="4987"/>
                  </a:cubicBezTo>
                  <a:lnTo>
                    <a:pt x="4621" y="7619"/>
                  </a:lnTo>
                  <a:lnTo>
                    <a:pt x="3251" y="7619"/>
                  </a:lnTo>
                  <a:lnTo>
                    <a:pt x="3251" y="3166"/>
                  </a:lnTo>
                  <a:lnTo>
                    <a:pt x="4621" y="3166"/>
                  </a:lnTo>
                  <a:lnTo>
                    <a:pt x="4621" y="4309"/>
                  </a:lnTo>
                  <a:cubicBezTo>
                    <a:pt x="4621" y="4404"/>
                    <a:pt x="4692" y="4475"/>
                    <a:pt x="4775" y="4475"/>
                  </a:cubicBezTo>
                  <a:cubicBezTo>
                    <a:pt x="4871" y="4475"/>
                    <a:pt x="4942" y="4404"/>
                    <a:pt x="4942" y="4309"/>
                  </a:cubicBezTo>
                  <a:lnTo>
                    <a:pt x="4942" y="3475"/>
                  </a:lnTo>
                  <a:lnTo>
                    <a:pt x="5561" y="3475"/>
                  </a:lnTo>
                  <a:cubicBezTo>
                    <a:pt x="6049" y="3451"/>
                    <a:pt x="6526" y="3225"/>
                    <a:pt x="6847" y="2868"/>
                  </a:cubicBezTo>
                  <a:cubicBezTo>
                    <a:pt x="7597" y="2047"/>
                    <a:pt x="8538" y="951"/>
                    <a:pt x="8859" y="344"/>
                  </a:cubicBezTo>
                  <a:cubicBezTo>
                    <a:pt x="8877" y="337"/>
                    <a:pt x="8900" y="334"/>
                    <a:pt x="8928" y="334"/>
                  </a:cubicBezTo>
                  <a:cubicBezTo>
                    <a:pt x="8994" y="334"/>
                    <a:pt x="9085" y="351"/>
                    <a:pt x="9169" y="368"/>
                  </a:cubicBezTo>
                  <a:cubicBezTo>
                    <a:pt x="9443" y="534"/>
                    <a:pt x="9574" y="856"/>
                    <a:pt x="9502" y="1177"/>
                  </a:cubicBezTo>
                  <a:lnTo>
                    <a:pt x="8812" y="2797"/>
                  </a:lnTo>
                  <a:cubicBezTo>
                    <a:pt x="8800" y="2856"/>
                    <a:pt x="8800" y="2916"/>
                    <a:pt x="8835" y="2963"/>
                  </a:cubicBezTo>
                  <a:cubicBezTo>
                    <a:pt x="8859" y="2999"/>
                    <a:pt x="8919" y="3035"/>
                    <a:pt x="8978" y="3035"/>
                  </a:cubicBezTo>
                  <a:lnTo>
                    <a:pt x="10836" y="3035"/>
                  </a:lnTo>
                  <a:cubicBezTo>
                    <a:pt x="11074" y="3035"/>
                    <a:pt x="11276" y="3225"/>
                    <a:pt x="11276" y="3463"/>
                  </a:cubicBezTo>
                  <a:lnTo>
                    <a:pt x="11276" y="3523"/>
                  </a:lnTo>
                  <a:cubicBezTo>
                    <a:pt x="11276" y="3761"/>
                    <a:pt x="11074" y="3952"/>
                    <a:pt x="10836" y="3952"/>
                  </a:cubicBezTo>
                  <a:lnTo>
                    <a:pt x="9859" y="3952"/>
                  </a:lnTo>
                  <a:cubicBezTo>
                    <a:pt x="9764" y="3952"/>
                    <a:pt x="9693" y="4035"/>
                    <a:pt x="9693" y="4118"/>
                  </a:cubicBezTo>
                  <a:cubicBezTo>
                    <a:pt x="9693" y="4213"/>
                    <a:pt x="9764" y="4285"/>
                    <a:pt x="9859" y="4285"/>
                  </a:cubicBezTo>
                  <a:lnTo>
                    <a:pt x="10621" y="4285"/>
                  </a:lnTo>
                  <a:cubicBezTo>
                    <a:pt x="10859" y="4285"/>
                    <a:pt x="11038" y="4475"/>
                    <a:pt x="11038" y="4702"/>
                  </a:cubicBezTo>
                  <a:lnTo>
                    <a:pt x="11038" y="4785"/>
                  </a:lnTo>
                  <a:cubicBezTo>
                    <a:pt x="11038" y="5023"/>
                    <a:pt x="10836" y="5202"/>
                    <a:pt x="10621" y="5202"/>
                  </a:cubicBezTo>
                  <a:lnTo>
                    <a:pt x="9859" y="5202"/>
                  </a:lnTo>
                  <a:cubicBezTo>
                    <a:pt x="9764" y="5202"/>
                    <a:pt x="9693" y="5285"/>
                    <a:pt x="9693" y="5368"/>
                  </a:cubicBezTo>
                  <a:cubicBezTo>
                    <a:pt x="9693" y="5464"/>
                    <a:pt x="9764" y="5535"/>
                    <a:pt x="9859" y="5535"/>
                  </a:cubicBezTo>
                  <a:lnTo>
                    <a:pt x="10443" y="5535"/>
                  </a:lnTo>
                  <a:cubicBezTo>
                    <a:pt x="10657" y="5535"/>
                    <a:pt x="10859" y="5714"/>
                    <a:pt x="10859" y="5952"/>
                  </a:cubicBezTo>
                  <a:lnTo>
                    <a:pt x="10859" y="6071"/>
                  </a:lnTo>
                  <a:cubicBezTo>
                    <a:pt x="10859" y="6297"/>
                    <a:pt x="10681" y="6488"/>
                    <a:pt x="10443" y="6488"/>
                  </a:cubicBezTo>
                  <a:lnTo>
                    <a:pt x="9859" y="6488"/>
                  </a:lnTo>
                  <a:cubicBezTo>
                    <a:pt x="9764" y="6488"/>
                    <a:pt x="9693" y="6559"/>
                    <a:pt x="9693" y="6654"/>
                  </a:cubicBezTo>
                  <a:cubicBezTo>
                    <a:pt x="9693" y="6738"/>
                    <a:pt x="9764" y="6809"/>
                    <a:pt x="9859" y="6809"/>
                  </a:cubicBezTo>
                  <a:lnTo>
                    <a:pt x="10086" y="6809"/>
                  </a:lnTo>
                  <a:cubicBezTo>
                    <a:pt x="10288" y="6809"/>
                    <a:pt x="10467" y="6988"/>
                    <a:pt x="10467" y="7202"/>
                  </a:cubicBezTo>
                  <a:lnTo>
                    <a:pt x="10467" y="7369"/>
                  </a:lnTo>
                  <a:cubicBezTo>
                    <a:pt x="10467" y="7571"/>
                    <a:pt x="10288" y="7750"/>
                    <a:pt x="10086" y="7750"/>
                  </a:cubicBezTo>
                  <a:lnTo>
                    <a:pt x="8442" y="7750"/>
                  </a:lnTo>
                  <a:cubicBezTo>
                    <a:pt x="8359" y="7750"/>
                    <a:pt x="8276" y="7821"/>
                    <a:pt x="8276" y="7916"/>
                  </a:cubicBezTo>
                  <a:cubicBezTo>
                    <a:pt x="8276" y="8000"/>
                    <a:pt x="8359" y="8083"/>
                    <a:pt x="8442" y="8083"/>
                  </a:cubicBezTo>
                  <a:lnTo>
                    <a:pt x="10086" y="8083"/>
                  </a:lnTo>
                  <a:cubicBezTo>
                    <a:pt x="10478" y="8083"/>
                    <a:pt x="10812" y="7750"/>
                    <a:pt x="10812" y="7345"/>
                  </a:cubicBezTo>
                  <a:lnTo>
                    <a:pt x="10812" y="7214"/>
                  </a:lnTo>
                  <a:cubicBezTo>
                    <a:pt x="10812" y="7047"/>
                    <a:pt x="10764" y="6904"/>
                    <a:pt x="10681" y="6785"/>
                  </a:cubicBezTo>
                  <a:cubicBezTo>
                    <a:pt x="10979" y="6678"/>
                    <a:pt x="11181" y="6392"/>
                    <a:pt x="11181" y="6071"/>
                  </a:cubicBezTo>
                  <a:lnTo>
                    <a:pt x="11181" y="5952"/>
                  </a:lnTo>
                  <a:cubicBezTo>
                    <a:pt x="11181" y="5761"/>
                    <a:pt x="11109" y="5583"/>
                    <a:pt x="10990" y="5440"/>
                  </a:cubicBezTo>
                  <a:cubicBezTo>
                    <a:pt x="11217" y="5309"/>
                    <a:pt x="11371" y="5071"/>
                    <a:pt x="11371" y="4785"/>
                  </a:cubicBezTo>
                  <a:lnTo>
                    <a:pt x="11371" y="4702"/>
                  </a:lnTo>
                  <a:cubicBezTo>
                    <a:pt x="11371" y="4511"/>
                    <a:pt x="11300" y="4333"/>
                    <a:pt x="11181" y="4190"/>
                  </a:cubicBezTo>
                  <a:cubicBezTo>
                    <a:pt x="11431" y="4059"/>
                    <a:pt x="11598" y="3809"/>
                    <a:pt x="11598" y="3511"/>
                  </a:cubicBezTo>
                  <a:lnTo>
                    <a:pt x="11598" y="3451"/>
                  </a:lnTo>
                  <a:cubicBezTo>
                    <a:pt x="11610" y="3023"/>
                    <a:pt x="11276" y="2678"/>
                    <a:pt x="10836" y="2678"/>
                  </a:cubicBezTo>
                  <a:lnTo>
                    <a:pt x="9228" y="2678"/>
                  </a:lnTo>
                  <a:lnTo>
                    <a:pt x="9824" y="1273"/>
                  </a:lnTo>
                  <a:cubicBezTo>
                    <a:pt x="9824" y="1273"/>
                    <a:pt x="9824" y="1261"/>
                    <a:pt x="9847" y="1261"/>
                  </a:cubicBezTo>
                  <a:cubicBezTo>
                    <a:pt x="9978" y="784"/>
                    <a:pt x="9764" y="296"/>
                    <a:pt x="9335" y="58"/>
                  </a:cubicBezTo>
                  <a:cubicBezTo>
                    <a:pt x="9324" y="46"/>
                    <a:pt x="9312" y="46"/>
                    <a:pt x="9288" y="46"/>
                  </a:cubicBezTo>
                  <a:cubicBezTo>
                    <a:pt x="9196" y="25"/>
                    <a:pt x="9071" y="1"/>
                    <a:pt x="8950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Light" pitchFamily="2" charset="0"/>
              </a:endParaRPr>
            </a:p>
          </p:txBody>
        </p:sp>
        <p:sp>
          <p:nvSpPr>
            <p:cNvPr id="167" name="Google Shape;1616;p143">
              <a:extLst>
                <a:ext uri="{FF2B5EF4-FFF2-40B4-BE49-F238E27FC236}">
                  <a16:creationId xmlns:a16="http://schemas.microsoft.com/office/drawing/2014/main" id="{EF0DECE3-4E74-9FB8-823B-21CE61EFCD68}"/>
                </a:ext>
              </a:extLst>
            </p:cNvPr>
            <p:cNvSpPr/>
            <p:nvPr/>
          </p:nvSpPr>
          <p:spPr>
            <a:xfrm rot="16200000" flipH="1">
              <a:off x="2230797" y="4720437"/>
              <a:ext cx="372709" cy="367620"/>
            </a:xfrm>
            <a:prstGeom prst="arc">
              <a:avLst>
                <a:gd name="adj1" fmla="val 5345001"/>
                <a:gd name="adj2" fmla="val 0"/>
              </a:avLst>
            </a:prstGeom>
            <a:noFill/>
            <a:ln w="25400" cap="rnd" cmpd="sng">
              <a:solidFill>
                <a:srgbClr val="37495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200" b="1" i="0" u="none" strike="noStrike" cap="none">
                <a:solidFill>
                  <a:srgbClr val="7F7F7F"/>
                </a:solidFill>
                <a:latin typeface="Montserrat Light" pitchFamily="2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8" name="Google Shape;1617;p143">
              <a:extLst>
                <a:ext uri="{FF2B5EF4-FFF2-40B4-BE49-F238E27FC236}">
                  <a16:creationId xmlns:a16="http://schemas.microsoft.com/office/drawing/2014/main" id="{95C01B87-1D28-18D0-133A-C31D03520A02}"/>
                </a:ext>
              </a:extLst>
            </p:cNvPr>
            <p:cNvSpPr/>
            <p:nvPr/>
          </p:nvSpPr>
          <p:spPr>
            <a:xfrm rot="16200000">
              <a:off x="2192144" y="4683966"/>
              <a:ext cx="450014" cy="443713"/>
            </a:xfrm>
            <a:prstGeom prst="ellipse">
              <a:avLst/>
            </a:prstGeom>
            <a:noFill/>
            <a:ln w="31750" cap="flat" cmpd="sng">
              <a:solidFill>
                <a:srgbClr val="374957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 Light"/>
                <a:buNone/>
              </a:pPr>
              <a:endParaRPr sz="1200" b="1" i="0" u="none" strike="noStrike" cap="none">
                <a:solidFill>
                  <a:srgbClr val="7F7F7F"/>
                </a:solidFill>
                <a:latin typeface="Montserrat Light" pitchFamily="2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9" name="Google Shape;1618;p143">
              <a:extLst>
                <a:ext uri="{FF2B5EF4-FFF2-40B4-BE49-F238E27FC236}">
                  <a16:creationId xmlns:a16="http://schemas.microsoft.com/office/drawing/2014/main" id="{585CACCF-769D-801D-87CA-EDA1EA80C1C8}"/>
                </a:ext>
              </a:extLst>
            </p:cNvPr>
            <p:cNvSpPr/>
            <p:nvPr/>
          </p:nvSpPr>
          <p:spPr>
            <a:xfrm>
              <a:off x="2270443" y="4753371"/>
              <a:ext cx="299282" cy="303644"/>
            </a:xfrm>
            <a:prstGeom prst="ellipse">
              <a:avLst/>
            </a:prstGeom>
            <a:solidFill>
              <a:srgbClr val="F2F4F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838"/>
                </a:buClr>
                <a:buSzPts val="1500"/>
                <a:buFont typeface="Century Gothic"/>
                <a:buNone/>
              </a:pPr>
              <a:r>
                <a:rPr lang="pt-BR" sz="1000" b="1" dirty="0">
                  <a:solidFill>
                    <a:srgbClr val="3A3838"/>
                  </a:solidFill>
                  <a:latin typeface="Montserrat Light" pitchFamily="2" charset="0"/>
                  <a:ea typeface="Open Sans"/>
                  <a:cs typeface="Open Sans"/>
                  <a:sym typeface="Open Sans"/>
                </a:rPr>
                <a:t>2</a:t>
              </a:r>
              <a:endParaRPr sz="1000" b="1" i="0" u="none" strike="noStrike" cap="none" dirty="0">
                <a:solidFill>
                  <a:srgbClr val="3A3838"/>
                </a:solidFill>
                <a:latin typeface="Montserrat Light" pitchFamily="2" charset="0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70" name="Google Shape;1622;p143">
              <a:extLst>
                <a:ext uri="{FF2B5EF4-FFF2-40B4-BE49-F238E27FC236}">
                  <a16:creationId xmlns:a16="http://schemas.microsoft.com/office/drawing/2014/main" id="{5515B0CB-EB8B-7C22-46BB-F5B3FE3EB089}"/>
                </a:ext>
              </a:extLst>
            </p:cNvPr>
            <p:cNvGrpSpPr/>
            <p:nvPr/>
          </p:nvGrpSpPr>
          <p:grpSpPr>
            <a:xfrm flipH="1">
              <a:off x="1877152" y="4217718"/>
              <a:ext cx="942714" cy="2084450"/>
              <a:chOff x="3039528" y="1433363"/>
              <a:chExt cx="1835264" cy="4001970"/>
            </a:xfrm>
          </p:grpSpPr>
          <p:sp>
            <p:nvSpPr>
              <p:cNvPr id="185" name="Google Shape;1623;p143">
                <a:extLst>
                  <a:ext uri="{FF2B5EF4-FFF2-40B4-BE49-F238E27FC236}">
                    <a16:creationId xmlns:a16="http://schemas.microsoft.com/office/drawing/2014/main" id="{6C634530-702A-B3B0-4A55-3DBEE6688E0C}"/>
                  </a:ext>
                </a:extLst>
              </p:cNvPr>
              <p:cNvSpPr/>
              <p:nvPr/>
            </p:nvSpPr>
            <p:spPr>
              <a:xfrm rot="1673226" flipH="1">
                <a:off x="3444121" y="1365096"/>
                <a:ext cx="146506" cy="1766954"/>
              </a:xfrm>
              <a:custGeom>
                <a:avLst/>
                <a:gdLst/>
                <a:ahLst/>
                <a:cxnLst/>
                <a:rect l="l" t="t" r="r" b="b"/>
                <a:pathLst>
                  <a:path w="20022" h="21600" extrusionOk="0">
                    <a:moveTo>
                      <a:pt x="0" y="0"/>
                    </a:moveTo>
                    <a:cubicBezTo>
                      <a:pt x="14518" y="3413"/>
                      <a:pt x="21600" y="7800"/>
                      <a:pt x="19726" y="12219"/>
                    </a:cubicBezTo>
                    <a:cubicBezTo>
                      <a:pt x="18264" y="15668"/>
                      <a:pt x="11375" y="18944"/>
                      <a:pt x="0" y="21600"/>
                    </a:cubicBezTo>
                  </a:path>
                </a:pathLst>
              </a:custGeom>
              <a:noFill/>
              <a:ln w="38100" cap="rnd" cmpd="sng">
                <a:solidFill>
                  <a:srgbClr val="37495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EFCFF"/>
                  </a:buClr>
                  <a:buSzPts val="1800"/>
                  <a:buFont typeface="Calibri"/>
                  <a:buNone/>
                </a:pPr>
                <a:endParaRPr sz="1500" b="0" i="0" u="none" strike="noStrike" cap="non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624;p143">
                <a:extLst>
                  <a:ext uri="{FF2B5EF4-FFF2-40B4-BE49-F238E27FC236}">
                    <a16:creationId xmlns:a16="http://schemas.microsoft.com/office/drawing/2014/main" id="{35417BA3-5534-7979-28A0-D13D2AE7A8DE}"/>
                  </a:ext>
                </a:extLst>
              </p:cNvPr>
              <p:cNvSpPr/>
              <p:nvPr/>
            </p:nvSpPr>
            <p:spPr>
              <a:xfrm rot="-1697409" flipH="1">
                <a:off x="3450424" y="3739229"/>
                <a:ext cx="146488" cy="1766931"/>
              </a:xfrm>
              <a:custGeom>
                <a:avLst/>
                <a:gdLst/>
                <a:ahLst/>
                <a:cxnLst/>
                <a:rect l="l" t="t" r="r" b="b"/>
                <a:pathLst>
                  <a:path w="20022" h="21600" extrusionOk="0">
                    <a:moveTo>
                      <a:pt x="0" y="0"/>
                    </a:moveTo>
                    <a:cubicBezTo>
                      <a:pt x="14518" y="3413"/>
                      <a:pt x="21600" y="7800"/>
                      <a:pt x="19726" y="12219"/>
                    </a:cubicBezTo>
                    <a:cubicBezTo>
                      <a:pt x="18264" y="15668"/>
                      <a:pt x="11375" y="18944"/>
                      <a:pt x="0" y="21600"/>
                    </a:cubicBezTo>
                  </a:path>
                </a:pathLst>
              </a:custGeom>
              <a:noFill/>
              <a:ln w="38100" cap="rnd" cmpd="sng">
                <a:solidFill>
                  <a:srgbClr val="37495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EFCFF"/>
                  </a:buClr>
                  <a:buSzPts val="1800"/>
                  <a:buFont typeface="Calibri"/>
                  <a:buNone/>
                </a:pPr>
                <a:endParaRPr sz="1500" b="0" i="0" u="none" strike="noStrike" cap="non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625;p143">
                <a:extLst>
                  <a:ext uri="{FF2B5EF4-FFF2-40B4-BE49-F238E27FC236}">
                    <a16:creationId xmlns:a16="http://schemas.microsoft.com/office/drawing/2014/main" id="{021FF23A-3DEE-C424-5EA7-9F795ACA2D18}"/>
                  </a:ext>
                </a:extLst>
              </p:cNvPr>
              <p:cNvSpPr/>
              <p:nvPr/>
            </p:nvSpPr>
            <p:spPr>
              <a:xfrm rot="1717810" flipH="1">
                <a:off x="4473264" y="2017452"/>
                <a:ext cx="116165" cy="1220968"/>
              </a:xfrm>
              <a:custGeom>
                <a:avLst/>
                <a:gdLst/>
                <a:ahLst/>
                <a:cxnLst/>
                <a:rect l="l" t="t" r="r" b="b"/>
                <a:pathLst>
                  <a:path w="20022" h="21600" extrusionOk="0">
                    <a:moveTo>
                      <a:pt x="0" y="0"/>
                    </a:moveTo>
                    <a:cubicBezTo>
                      <a:pt x="14518" y="3413"/>
                      <a:pt x="21600" y="7800"/>
                      <a:pt x="19726" y="12219"/>
                    </a:cubicBezTo>
                    <a:cubicBezTo>
                      <a:pt x="18264" y="15668"/>
                      <a:pt x="11375" y="18944"/>
                      <a:pt x="0" y="21600"/>
                    </a:cubicBezTo>
                  </a:path>
                </a:pathLst>
              </a:custGeom>
              <a:noFill/>
              <a:ln w="38100" cap="rnd" cmpd="sng">
                <a:solidFill>
                  <a:srgbClr val="37495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EFCFF"/>
                  </a:buClr>
                  <a:buSzPts val="1800"/>
                  <a:buFont typeface="Calibri"/>
                  <a:buNone/>
                </a:pPr>
                <a:endParaRPr sz="1500" b="0" i="0" u="none" strike="noStrike" cap="non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626;p143">
                <a:extLst>
                  <a:ext uri="{FF2B5EF4-FFF2-40B4-BE49-F238E27FC236}">
                    <a16:creationId xmlns:a16="http://schemas.microsoft.com/office/drawing/2014/main" id="{515BA0C2-EAB8-B6EC-2954-F50CFFB620D9}"/>
                  </a:ext>
                </a:extLst>
              </p:cNvPr>
              <p:cNvSpPr/>
              <p:nvPr/>
            </p:nvSpPr>
            <p:spPr>
              <a:xfrm rot="-1634322" flipH="1">
                <a:off x="4457434" y="3596450"/>
                <a:ext cx="116143" cy="1220964"/>
              </a:xfrm>
              <a:custGeom>
                <a:avLst/>
                <a:gdLst/>
                <a:ahLst/>
                <a:cxnLst/>
                <a:rect l="l" t="t" r="r" b="b"/>
                <a:pathLst>
                  <a:path w="20022" h="21600" extrusionOk="0">
                    <a:moveTo>
                      <a:pt x="0" y="0"/>
                    </a:moveTo>
                    <a:cubicBezTo>
                      <a:pt x="14518" y="3413"/>
                      <a:pt x="21600" y="7800"/>
                      <a:pt x="19726" y="12219"/>
                    </a:cubicBezTo>
                    <a:cubicBezTo>
                      <a:pt x="18264" y="15668"/>
                      <a:pt x="11375" y="18944"/>
                      <a:pt x="0" y="21600"/>
                    </a:cubicBezTo>
                  </a:path>
                </a:pathLst>
              </a:custGeom>
              <a:noFill/>
              <a:ln w="38100" cap="rnd" cmpd="sng">
                <a:solidFill>
                  <a:srgbClr val="37495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EFCFF"/>
                  </a:buClr>
                  <a:buSzPts val="1800"/>
                  <a:buFont typeface="Calibri"/>
                  <a:buNone/>
                </a:pPr>
                <a:endParaRPr sz="1500" b="0" i="0" u="none" strike="noStrike" cap="non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1" name="Google Shape;1616;p143">
              <a:extLst>
                <a:ext uri="{FF2B5EF4-FFF2-40B4-BE49-F238E27FC236}">
                  <a16:creationId xmlns:a16="http://schemas.microsoft.com/office/drawing/2014/main" id="{7780B5BC-C07F-8989-144A-48D0599EBF76}"/>
                </a:ext>
              </a:extLst>
            </p:cNvPr>
            <p:cNvSpPr/>
            <p:nvPr/>
          </p:nvSpPr>
          <p:spPr>
            <a:xfrm rot="16200000" flipH="1">
              <a:off x="1801996" y="4075772"/>
              <a:ext cx="372709" cy="367620"/>
            </a:xfrm>
            <a:prstGeom prst="arc">
              <a:avLst>
                <a:gd name="adj1" fmla="val 5345001"/>
                <a:gd name="adj2" fmla="val 0"/>
              </a:avLst>
            </a:prstGeom>
            <a:noFill/>
            <a:ln w="25400" cap="rnd" cmpd="sng">
              <a:solidFill>
                <a:srgbClr val="37495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200" b="1" i="0" u="none" strike="noStrike" cap="none">
                <a:solidFill>
                  <a:srgbClr val="7F7F7F"/>
                </a:solidFill>
                <a:latin typeface="Montserrat Light" pitchFamily="2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2" name="Google Shape;1617;p143">
              <a:extLst>
                <a:ext uri="{FF2B5EF4-FFF2-40B4-BE49-F238E27FC236}">
                  <a16:creationId xmlns:a16="http://schemas.microsoft.com/office/drawing/2014/main" id="{B5871EE7-AEAF-83CF-ABC8-CAEC5273A398}"/>
                </a:ext>
              </a:extLst>
            </p:cNvPr>
            <p:cNvSpPr/>
            <p:nvPr/>
          </p:nvSpPr>
          <p:spPr>
            <a:xfrm rot="16200000">
              <a:off x="1763343" y="4039301"/>
              <a:ext cx="450014" cy="443713"/>
            </a:xfrm>
            <a:prstGeom prst="ellipse">
              <a:avLst/>
            </a:prstGeom>
            <a:noFill/>
            <a:ln w="31750" cap="flat" cmpd="sng">
              <a:solidFill>
                <a:srgbClr val="374957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 Light"/>
                <a:buNone/>
              </a:pPr>
              <a:endParaRPr sz="1200" b="1" i="0" u="none" strike="noStrike" cap="none" dirty="0">
                <a:solidFill>
                  <a:srgbClr val="7F7F7F"/>
                </a:solidFill>
                <a:latin typeface="Montserrat Light" pitchFamily="2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3" name="Google Shape;1618;p143">
              <a:extLst>
                <a:ext uri="{FF2B5EF4-FFF2-40B4-BE49-F238E27FC236}">
                  <a16:creationId xmlns:a16="http://schemas.microsoft.com/office/drawing/2014/main" id="{EA17190B-44CF-973D-4326-4CA1155E2D69}"/>
                </a:ext>
              </a:extLst>
            </p:cNvPr>
            <p:cNvSpPr/>
            <p:nvPr/>
          </p:nvSpPr>
          <p:spPr>
            <a:xfrm>
              <a:off x="1839102" y="4111246"/>
              <a:ext cx="299282" cy="303644"/>
            </a:xfrm>
            <a:prstGeom prst="ellipse">
              <a:avLst/>
            </a:prstGeom>
            <a:solidFill>
              <a:srgbClr val="F2F4F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838"/>
                </a:buClr>
                <a:buSzPts val="1500"/>
                <a:buFont typeface="Century Gothic"/>
                <a:buNone/>
              </a:pPr>
              <a:r>
                <a:rPr lang="pt-BR" sz="1000" b="1" dirty="0">
                  <a:solidFill>
                    <a:srgbClr val="3A3838"/>
                  </a:solidFill>
                  <a:latin typeface="Montserrat Light" pitchFamily="2" charset="0"/>
                  <a:ea typeface="Open Sans"/>
                  <a:cs typeface="Open Sans"/>
                  <a:sym typeface="Open Sans"/>
                </a:rPr>
                <a:t>1</a:t>
              </a:r>
              <a:endParaRPr sz="1000" b="1" i="0" u="none" strike="noStrike" cap="none" dirty="0">
                <a:solidFill>
                  <a:srgbClr val="3A3838"/>
                </a:solidFill>
                <a:latin typeface="Montserrat Light" pitchFamily="2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4" name="Google Shape;1616;p143">
              <a:extLst>
                <a:ext uri="{FF2B5EF4-FFF2-40B4-BE49-F238E27FC236}">
                  <a16:creationId xmlns:a16="http://schemas.microsoft.com/office/drawing/2014/main" id="{4075DF26-DCE8-D10A-2DC0-2DA63AFE0CAE}"/>
                </a:ext>
              </a:extLst>
            </p:cNvPr>
            <p:cNvSpPr/>
            <p:nvPr/>
          </p:nvSpPr>
          <p:spPr>
            <a:xfrm rot="16200000" flipH="1">
              <a:off x="1840043" y="6063190"/>
              <a:ext cx="372709" cy="367620"/>
            </a:xfrm>
            <a:prstGeom prst="arc">
              <a:avLst>
                <a:gd name="adj1" fmla="val 5345001"/>
                <a:gd name="adj2" fmla="val 0"/>
              </a:avLst>
            </a:prstGeom>
            <a:noFill/>
            <a:ln w="25400" cap="rnd" cmpd="sng">
              <a:solidFill>
                <a:srgbClr val="37495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200" b="1" i="0" u="none" strike="noStrike" cap="none">
                <a:solidFill>
                  <a:srgbClr val="7F7F7F"/>
                </a:solidFill>
                <a:latin typeface="Montserrat Light" pitchFamily="2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5" name="Google Shape;1617;p143">
              <a:extLst>
                <a:ext uri="{FF2B5EF4-FFF2-40B4-BE49-F238E27FC236}">
                  <a16:creationId xmlns:a16="http://schemas.microsoft.com/office/drawing/2014/main" id="{8C156BA0-6CAA-9FA8-CD75-AC9515258494}"/>
                </a:ext>
              </a:extLst>
            </p:cNvPr>
            <p:cNvSpPr/>
            <p:nvPr/>
          </p:nvSpPr>
          <p:spPr>
            <a:xfrm rot="16200000">
              <a:off x="1801390" y="6026719"/>
              <a:ext cx="450014" cy="443713"/>
            </a:xfrm>
            <a:prstGeom prst="ellipse">
              <a:avLst/>
            </a:prstGeom>
            <a:noFill/>
            <a:ln w="31750" cap="flat" cmpd="sng">
              <a:solidFill>
                <a:srgbClr val="374957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 Light"/>
                <a:buNone/>
              </a:pPr>
              <a:endParaRPr sz="1200" b="1" i="0" u="none" strike="noStrike" cap="none">
                <a:solidFill>
                  <a:srgbClr val="7F7F7F"/>
                </a:solidFill>
                <a:latin typeface="Montserrat Light" pitchFamily="2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6" name="Google Shape;1618;p143">
              <a:extLst>
                <a:ext uri="{FF2B5EF4-FFF2-40B4-BE49-F238E27FC236}">
                  <a16:creationId xmlns:a16="http://schemas.microsoft.com/office/drawing/2014/main" id="{4349895F-24C1-202E-0D02-E36016E31735}"/>
                </a:ext>
              </a:extLst>
            </p:cNvPr>
            <p:cNvSpPr/>
            <p:nvPr/>
          </p:nvSpPr>
          <p:spPr>
            <a:xfrm>
              <a:off x="1879689" y="6096124"/>
              <a:ext cx="299282" cy="303644"/>
            </a:xfrm>
            <a:prstGeom prst="ellipse">
              <a:avLst/>
            </a:prstGeom>
            <a:solidFill>
              <a:srgbClr val="F2F4F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838"/>
                </a:buClr>
                <a:buSzPts val="1500"/>
                <a:buFont typeface="Century Gothic"/>
                <a:buNone/>
              </a:pPr>
              <a:r>
                <a:rPr lang="pt-BR" sz="1000" b="1" dirty="0">
                  <a:solidFill>
                    <a:srgbClr val="3A3838"/>
                  </a:solidFill>
                  <a:latin typeface="Montserrat Light" pitchFamily="2" charset="0"/>
                  <a:ea typeface="Open Sans"/>
                  <a:cs typeface="Open Sans"/>
                  <a:sym typeface="Open Sans"/>
                </a:rPr>
                <a:t>4</a:t>
              </a:r>
              <a:endParaRPr sz="1000" b="1" i="0" u="none" strike="noStrike" cap="none" dirty="0">
                <a:solidFill>
                  <a:srgbClr val="3A3838"/>
                </a:solidFill>
                <a:latin typeface="Montserrat Light" pitchFamily="2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7" name="CaixaDeTexto 176">
              <a:extLst>
                <a:ext uri="{FF2B5EF4-FFF2-40B4-BE49-F238E27FC236}">
                  <a16:creationId xmlns:a16="http://schemas.microsoft.com/office/drawing/2014/main" id="{AF620A2E-A5BA-4EAF-7994-524648907C93}"/>
                </a:ext>
              </a:extLst>
            </p:cNvPr>
            <p:cNvSpPr txBox="1"/>
            <p:nvPr/>
          </p:nvSpPr>
          <p:spPr>
            <a:xfrm>
              <a:off x="2574631" y="3947090"/>
              <a:ext cx="2752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32474F"/>
                  </a:solidFill>
                  <a:latin typeface="Montserrat Black" pitchFamily="2" charset="0"/>
                </a:rPr>
                <a:t>Leveza, flexibilidade, resistência e durabilidade</a:t>
              </a:r>
            </a:p>
          </p:txBody>
        </p:sp>
        <p:sp>
          <p:nvSpPr>
            <p:cNvPr id="178" name="CaixaDeTexto 177">
              <a:extLst>
                <a:ext uri="{FF2B5EF4-FFF2-40B4-BE49-F238E27FC236}">
                  <a16:creationId xmlns:a16="http://schemas.microsoft.com/office/drawing/2014/main" id="{5B494859-0769-E15E-EDD4-9E1A92E0C1BE}"/>
                </a:ext>
              </a:extLst>
            </p:cNvPr>
            <p:cNvSpPr txBox="1"/>
            <p:nvPr/>
          </p:nvSpPr>
          <p:spPr>
            <a:xfrm>
              <a:off x="2836001" y="4612522"/>
              <a:ext cx="2752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32474F"/>
                  </a:solidFill>
                  <a:latin typeface="Montserrat Black" pitchFamily="2" charset="0"/>
                </a:rPr>
                <a:t>Performance, robustez e competitividade</a:t>
              </a:r>
            </a:p>
          </p:txBody>
        </p:sp>
        <p:sp>
          <p:nvSpPr>
            <p:cNvPr id="179" name="CaixaDeTexto 178">
              <a:extLst>
                <a:ext uri="{FF2B5EF4-FFF2-40B4-BE49-F238E27FC236}">
                  <a16:creationId xmlns:a16="http://schemas.microsoft.com/office/drawing/2014/main" id="{DD6F823B-3547-1F7D-35CE-F6D4976CCEA2}"/>
                </a:ext>
              </a:extLst>
            </p:cNvPr>
            <p:cNvSpPr txBox="1"/>
            <p:nvPr/>
          </p:nvSpPr>
          <p:spPr>
            <a:xfrm>
              <a:off x="2646742" y="5950363"/>
              <a:ext cx="2752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32474F"/>
                  </a:solidFill>
                  <a:latin typeface="Montserrat Black" pitchFamily="2" charset="0"/>
                </a:rPr>
                <a:t>Redução de impactos ambientais</a:t>
              </a:r>
            </a:p>
          </p:txBody>
        </p:sp>
        <p:sp>
          <p:nvSpPr>
            <p:cNvPr id="180" name="Google Shape;1616;p143">
              <a:extLst>
                <a:ext uri="{FF2B5EF4-FFF2-40B4-BE49-F238E27FC236}">
                  <a16:creationId xmlns:a16="http://schemas.microsoft.com/office/drawing/2014/main" id="{310E1068-238B-91A6-2F34-EE21A12A592F}"/>
                </a:ext>
              </a:extLst>
            </p:cNvPr>
            <p:cNvSpPr/>
            <p:nvPr/>
          </p:nvSpPr>
          <p:spPr>
            <a:xfrm rot="16200000" flipH="1">
              <a:off x="2230797" y="5431189"/>
              <a:ext cx="372709" cy="367620"/>
            </a:xfrm>
            <a:prstGeom prst="arc">
              <a:avLst>
                <a:gd name="adj1" fmla="val 5345001"/>
                <a:gd name="adj2" fmla="val 0"/>
              </a:avLst>
            </a:prstGeom>
            <a:noFill/>
            <a:ln w="25400" cap="rnd" cmpd="sng">
              <a:solidFill>
                <a:srgbClr val="37495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200" b="1" i="0" u="none" strike="noStrike" cap="none">
                <a:solidFill>
                  <a:srgbClr val="7F7F7F"/>
                </a:solidFill>
                <a:latin typeface="Montserrat Light" pitchFamily="2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1" name="Google Shape;1617;p143">
              <a:extLst>
                <a:ext uri="{FF2B5EF4-FFF2-40B4-BE49-F238E27FC236}">
                  <a16:creationId xmlns:a16="http://schemas.microsoft.com/office/drawing/2014/main" id="{A4AFE3F1-56EB-31DE-826F-5FD91E15225C}"/>
                </a:ext>
              </a:extLst>
            </p:cNvPr>
            <p:cNvSpPr/>
            <p:nvPr/>
          </p:nvSpPr>
          <p:spPr>
            <a:xfrm rot="16200000">
              <a:off x="2192144" y="5394718"/>
              <a:ext cx="450014" cy="443713"/>
            </a:xfrm>
            <a:prstGeom prst="ellipse">
              <a:avLst/>
            </a:prstGeom>
            <a:noFill/>
            <a:ln w="31750" cap="flat" cmpd="sng">
              <a:solidFill>
                <a:srgbClr val="374957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 Light"/>
                <a:buNone/>
              </a:pPr>
              <a:endParaRPr sz="1200" b="1" i="0" u="none" strike="noStrike" cap="none">
                <a:solidFill>
                  <a:srgbClr val="7F7F7F"/>
                </a:solidFill>
                <a:latin typeface="Montserrat Light" pitchFamily="2" charset="0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2" name="Google Shape;1618;p143">
              <a:extLst>
                <a:ext uri="{FF2B5EF4-FFF2-40B4-BE49-F238E27FC236}">
                  <a16:creationId xmlns:a16="http://schemas.microsoft.com/office/drawing/2014/main" id="{8716FF5E-E1B6-2ECE-BF36-64E124C64CAA}"/>
                </a:ext>
              </a:extLst>
            </p:cNvPr>
            <p:cNvSpPr/>
            <p:nvPr/>
          </p:nvSpPr>
          <p:spPr>
            <a:xfrm>
              <a:off x="2267903" y="5464123"/>
              <a:ext cx="299282" cy="303644"/>
            </a:xfrm>
            <a:prstGeom prst="ellipse">
              <a:avLst/>
            </a:prstGeom>
            <a:solidFill>
              <a:srgbClr val="F2F4F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838"/>
                </a:buClr>
                <a:buSzPts val="1500"/>
                <a:buFont typeface="Century Gothic"/>
                <a:buNone/>
              </a:pPr>
              <a:r>
                <a:rPr lang="pt-BR" sz="1000" b="1" i="0" u="none" strike="noStrike" cap="none" dirty="0">
                  <a:solidFill>
                    <a:srgbClr val="3A3838"/>
                  </a:solidFill>
                  <a:latin typeface="Montserrat Light" pitchFamily="2" charset="0"/>
                  <a:ea typeface="Open Sans"/>
                  <a:cs typeface="Open Sans"/>
                  <a:sym typeface="Open Sans"/>
                </a:rPr>
                <a:t>3</a:t>
              </a:r>
              <a:endParaRPr sz="1000" b="1" i="0" u="none" strike="noStrike" cap="none" dirty="0">
                <a:solidFill>
                  <a:srgbClr val="3A3838"/>
                </a:solidFill>
                <a:latin typeface="Montserrat Light" pitchFamily="2" charset="0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3" name="CaixaDeTexto 182">
              <a:extLst>
                <a:ext uri="{FF2B5EF4-FFF2-40B4-BE49-F238E27FC236}">
                  <a16:creationId xmlns:a16="http://schemas.microsoft.com/office/drawing/2014/main" id="{7AC477BF-5E24-146D-7C36-9442610A9EB8}"/>
                </a:ext>
              </a:extLst>
            </p:cNvPr>
            <p:cNvSpPr txBox="1"/>
            <p:nvPr/>
          </p:nvSpPr>
          <p:spPr>
            <a:xfrm>
              <a:off x="2836001" y="5323274"/>
              <a:ext cx="27523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32474F"/>
                  </a:solidFill>
                  <a:latin typeface="Montserrat Black" pitchFamily="2" charset="0"/>
                </a:rPr>
                <a:t>Eficiência de estrutura, de energia e de custo </a:t>
              </a:r>
            </a:p>
          </p:txBody>
        </p:sp>
        <p:sp>
          <p:nvSpPr>
            <p:cNvPr id="184" name="Retângulo: Cantos Arredondados 183">
              <a:extLst>
                <a:ext uri="{FF2B5EF4-FFF2-40B4-BE49-F238E27FC236}">
                  <a16:creationId xmlns:a16="http://schemas.microsoft.com/office/drawing/2014/main" id="{B373C65A-186C-2387-D435-317181EF38BD}"/>
                </a:ext>
              </a:extLst>
            </p:cNvPr>
            <p:cNvSpPr/>
            <p:nvPr/>
          </p:nvSpPr>
          <p:spPr>
            <a:xfrm>
              <a:off x="1073019" y="3849439"/>
              <a:ext cx="4512407" cy="2677537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</p:grpSp>
      <p:grpSp>
        <p:nvGrpSpPr>
          <p:cNvPr id="189" name="Agrupar 188">
            <a:extLst>
              <a:ext uri="{FF2B5EF4-FFF2-40B4-BE49-F238E27FC236}">
                <a16:creationId xmlns:a16="http://schemas.microsoft.com/office/drawing/2014/main" id="{5B270569-1ADC-D61D-EF3F-45C278996097}"/>
              </a:ext>
            </a:extLst>
          </p:cNvPr>
          <p:cNvGrpSpPr/>
          <p:nvPr/>
        </p:nvGrpSpPr>
        <p:grpSpPr>
          <a:xfrm>
            <a:off x="6404877" y="3839350"/>
            <a:ext cx="4512407" cy="2677537"/>
            <a:chOff x="6499516" y="3849439"/>
            <a:chExt cx="4512407" cy="2677537"/>
          </a:xfrm>
        </p:grpSpPr>
        <p:sp>
          <p:nvSpPr>
            <p:cNvPr id="190" name="Google Shape;1616;p143">
              <a:extLst>
                <a:ext uri="{FF2B5EF4-FFF2-40B4-BE49-F238E27FC236}">
                  <a16:creationId xmlns:a16="http://schemas.microsoft.com/office/drawing/2014/main" id="{CD1FD0B5-D2A4-281D-DD9F-1A98B83E7F3C}"/>
                </a:ext>
              </a:extLst>
            </p:cNvPr>
            <p:cNvSpPr/>
            <p:nvPr/>
          </p:nvSpPr>
          <p:spPr>
            <a:xfrm rot="16200000" flipH="1">
              <a:off x="7679604" y="5050638"/>
              <a:ext cx="372709" cy="367620"/>
            </a:xfrm>
            <a:prstGeom prst="arc">
              <a:avLst>
                <a:gd name="adj1" fmla="val 5345001"/>
                <a:gd name="adj2" fmla="val 0"/>
              </a:avLst>
            </a:prstGeom>
            <a:noFill/>
            <a:ln w="25400" cap="rnd" cmpd="sng">
              <a:solidFill>
                <a:srgbClr val="37495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2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1" name="Google Shape;1617;p143">
              <a:extLst>
                <a:ext uri="{FF2B5EF4-FFF2-40B4-BE49-F238E27FC236}">
                  <a16:creationId xmlns:a16="http://schemas.microsoft.com/office/drawing/2014/main" id="{A1B5C480-6A74-7813-462E-02A456823F68}"/>
                </a:ext>
              </a:extLst>
            </p:cNvPr>
            <p:cNvSpPr/>
            <p:nvPr/>
          </p:nvSpPr>
          <p:spPr>
            <a:xfrm rot="16200000">
              <a:off x="7640951" y="5014167"/>
              <a:ext cx="450014" cy="443713"/>
            </a:xfrm>
            <a:prstGeom prst="ellipse">
              <a:avLst/>
            </a:prstGeom>
            <a:noFill/>
            <a:ln w="31750" cap="flat" cmpd="sng">
              <a:solidFill>
                <a:srgbClr val="374957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 Light"/>
                <a:buNone/>
              </a:pPr>
              <a:endParaRPr sz="12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2" name="Google Shape;1618;p143">
              <a:extLst>
                <a:ext uri="{FF2B5EF4-FFF2-40B4-BE49-F238E27FC236}">
                  <a16:creationId xmlns:a16="http://schemas.microsoft.com/office/drawing/2014/main" id="{0067833F-FE57-C8BB-B2D8-D433ABE3E154}"/>
                </a:ext>
              </a:extLst>
            </p:cNvPr>
            <p:cNvSpPr/>
            <p:nvPr/>
          </p:nvSpPr>
          <p:spPr>
            <a:xfrm>
              <a:off x="7731950" y="5075952"/>
              <a:ext cx="299282" cy="303644"/>
            </a:xfrm>
            <a:prstGeom prst="ellipse">
              <a:avLst/>
            </a:prstGeom>
            <a:solidFill>
              <a:srgbClr val="F2F4F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838"/>
                </a:buClr>
                <a:buSzPts val="1500"/>
                <a:buFont typeface="Century Gothic"/>
                <a:buNone/>
              </a:pPr>
              <a:r>
                <a:rPr lang="pt-BR" sz="1000" b="1" i="0" u="none" strike="noStrike" cap="none" dirty="0">
                  <a:solidFill>
                    <a:srgbClr val="3A3838"/>
                  </a:solidFill>
                  <a:latin typeface="Montserrat Light" pitchFamily="2" charset="0"/>
                  <a:ea typeface="Open Sans"/>
                  <a:cs typeface="Open Sans"/>
                  <a:sym typeface="Open Sans"/>
                </a:rPr>
                <a:t>2</a:t>
              </a:r>
              <a:endParaRPr sz="1000" b="1" i="0" u="none" strike="noStrike" cap="none" dirty="0">
                <a:solidFill>
                  <a:srgbClr val="3A383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193" name="Google Shape;1622;p143">
              <a:extLst>
                <a:ext uri="{FF2B5EF4-FFF2-40B4-BE49-F238E27FC236}">
                  <a16:creationId xmlns:a16="http://schemas.microsoft.com/office/drawing/2014/main" id="{A2471DFE-FFA9-A295-AE23-5DAC25161647}"/>
                </a:ext>
              </a:extLst>
            </p:cNvPr>
            <p:cNvGrpSpPr/>
            <p:nvPr/>
          </p:nvGrpSpPr>
          <p:grpSpPr>
            <a:xfrm flipH="1">
              <a:off x="7396339" y="4182162"/>
              <a:ext cx="588307" cy="2156899"/>
              <a:chOff x="3444121" y="1365096"/>
              <a:chExt cx="1145308" cy="4141064"/>
            </a:xfrm>
          </p:grpSpPr>
          <p:sp>
            <p:nvSpPr>
              <p:cNvPr id="205" name="Google Shape;1623;p143">
                <a:extLst>
                  <a:ext uri="{FF2B5EF4-FFF2-40B4-BE49-F238E27FC236}">
                    <a16:creationId xmlns:a16="http://schemas.microsoft.com/office/drawing/2014/main" id="{302B28BD-BF05-62F1-289C-E7E002AEC8CD}"/>
                  </a:ext>
                </a:extLst>
              </p:cNvPr>
              <p:cNvSpPr/>
              <p:nvPr/>
            </p:nvSpPr>
            <p:spPr>
              <a:xfrm rot="1673226" flipH="1">
                <a:off x="3444121" y="1365096"/>
                <a:ext cx="146506" cy="1766954"/>
              </a:xfrm>
              <a:custGeom>
                <a:avLst/>
                <a:gdLst/>
                <a:ahLst/>
                <a:cxnLst/>
                <a:rect l="l" t="t" r="r" b="b"/>
                <a:pathLst>
                  <a:path w="20022" h="21600" extrusionOk="0">
                    <a:moveTo>
                      <a:pt x="0" y="0"/>
                    </a:moveTo>
                    <a:cubicBezTo>
                      <a:pt x="14518" y="3413"/>
                      <a:pt x="21600" y="7800"/>
                      <a:pt x="19726" y="12219"/>
                    </a:cubicBezTo>
                    <a:cubicBezTo>
                      <a:pt x="18264" y="15668"/>
                      <a:pt x="11375" y="18944"/>
                      <a:pt x="0" y="21600"/>
                    </a:cubicBezTo>
                  </a:path>
                </a:pathLst>
              </a:custGeom>
              <a:noFill/>
              <a:ln w="38100" cap="rnd" cmpd="sng">
                <a:solidFill>
                  <a:srgbClr val="37495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EFCFF"/>
                  </a:buClr>
                  <a:buSzPts val="1800"/>
                  <a:buFont typeface="Calibri"/>
                  <a:buNone/>
                </a:pPr>
                <a:endParaRPr sz="1500" b="0" i="0" u="none" strike="noStrike" cap="non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1624;p143">
                <a:extLst>
                  <a:ext uri="{FF2B5EF4-FFF2-40B4-BE49-F238E27FC236}">
                    <a16:creationId xmlns:a16="http://schemas.microsoft.com/office/drawing/2014/main" id="{07CB50F4-5E90-D260-FB66-900A0FEFCE31}"/>
                  </a:ext>
                </a:extLst>
              </p:cNvPr>
              <p:cNvSpPr/>
              <p:nvPr/>
            </p:nvSpPr>
            <p:spPr>
              <a:xfrm rot="-1697409" flipH="1">
                <a:off x="3450424" y="3739229"/>
                <a:ext cx="146488" cy="1766931"/>
              </a:xfrm>
              <a:custGeom>
                <a:avLst/>
                <a:gdLst/>
                <a:ahLst/>
                <a:cxnLst/>
                <a:rect l="l" t="t" r="r" b="b"/>
                <a:pathLst>
                  <a:path w="20022" h="21600" extrusionOk="0">
                    <a:moveTo>
                      <a:pt x="0" y="0"/>
                    </a:moveTo>
                    <a:cubicBezTo>
                      <a:pt x="14518" y="3413"/>
                      <a:pt x="21600" y="7800"/>
                      <a:pt x="19726" y="12219"/>
                    </a:cubicBezTo>
                    <a:cubicBezTo>
                      <a:pt x="18264" y="15668"/>
                      <a:pt x="11375" y="18944"/>
                      <a:pt x="0" y="21600"/>
                    </a:cubicBezTo>
                  </a:path>
                </a:pathLst>
              </a:custGeom>
              <a:noFill/>
              <a:ln w="38100" cap="rnd" cmpd="sng">
                <a:solidFill>
                  <a:srgbClr val="37495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EFCFF"/>
                  </a:buClr>
                  <a:buSzPts val="1800"/>
                  <a:buFont typeface="Calibri"/>
                  <a:buNone/>
                </a:pPr>
                <a:endParaRPr sz="1500" b="0" i="0" u="none" strike="noStrike" cap="non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1625;p143">
                <a:extLst>
                  <a:ext uri="{FF2B5EF4-FFF2-40B4-BE49-F238E27FC236}">
                    <a16:creationId xmlns:a16="http://schemas.microsoft.com/office/drawing/2014/main" id="{6BBFE634-65CD-ED2E-FAF0-5377289949DA}"/>
                  </a:ext>
                </a:extLst>
              </p:cNvPr>
              <p:cNvSpPr/>
              <p:nvPr/>
            </p:nvSpPr>
            <p:spPr>
              <a:xfrm rot="1717810" flipH="1">
                <a:off x="4473264" y="2017452"/>
                <a:ext cx="116165" cy="1220968"/>
              </a:xfrm>
              <a:custGeom>
                <a:avLst/>
                <a:gdLst/>
                <a:ahLst/>
                <a:cxnLst/>
                <a:rect l="l" t="t" r="r" b="b"/>
                <a:pathLst>
                  <a:path w="20022" h="21600" extrusionOk="0">
                    <a:moveTo>
                      <a:pt x="0" y="0"/>
                    </a:moveTo>
                    <a:cubicBezTo>
                      <a:pt x="14518" y="3413"/>
                      <a:pt x="21600" y="7800"/>
                      <a:pt x="19726" y="12219"/>
                    </a:cubicBezTo>
                    <a:cubicBezTo>
                      <a:pt x="18264" y="15668"/>
                      <a:pt x="11375" y="18944"/>
                      <a:pt x="0" y="21600"/>
                    </a:cubicBezTo>
                  </a:path>
                </a:pathLst>
              </a:custGeom>
              <a:noFill/>
              <a:ln w="38100" cap="rnd" cmpd="sng">
                <a:solidFill>
                  <a:srgbClr val="37495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EFCFF"/>
                  </a:buClr>
                  <a:buSzPts val="1800"/>
                  <a:buFont typeface="Calibri"/>
                  <a:buNone/>
                </a:pPr>
                <a:endParaRPr sz="1500" b="0" i="0" u="none" strike="noStrike" cap="non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1626;p143">
                <a:extLst>
                  <a:ext uri="{FF2B5EF4-FFF2-40B4-BE49-F238E27FC236}">
                    <a16:creationId xmlns:a16="http://schemas.microsoft.com/office/drawing/2014/main" id="{8F55AF01-33D2-E1DC-73D9-8E3961F766C0}"/>
                  </a:ext>
                </a:extLst>
              </p:cNvPr>
              <p:cNvSpPr/>
              <p:nvPr/>
            </p:nvSpPr>
            <p:spPr>
              <a:xfrm rot="-1634322" flipH="1">
                <a:off x="4457434" y="3596450"/>
                <a:ext cx="116143" cy="1220964"/>
              </a:xfrm>
              <a:custGeom>
                <a:avLst/>
                <a:gdLst/>
                <a:ahLst/>
                <a:cxnLst/>
                <a:rect l="l" t="t" r="r" b="b"/>
                <a:pathLst>
                  <a:path w="20022" h="21600" extrusionOk="0">
                    <a:moveTo>
                      <a:pt x="0" y="0"/>
                    </a:moveTo>
                    <a:cubicBezTo>
                      <a:pt x="14518" y="3413"/>
                      <a:pt x="21600" y="7800"/>
                      <a:pt x="19726" y="12219"/>
                    </a:cubicBezTo>
                    <a:cubicBezTo>
                      <a:pt x="18264" y="15668"/>
                      <a:pt x="11375" y="18944"/>
                      <a:pt x="0" y="21600"/>
                    </a:cubicBezTo>
                  </a:path>
                </a:pathLst>
              </a:custGeom>
              <a:noFill/>
              <a:ln w="38100" cap="rnd" cmpd="sng">
                <a:solidFill>
                  <a:srgbClr val="37495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8100" tIns="38100" rIns="38100" bIns="381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EFCFF"/>
                  </a:buClr>
                  <a:buSzPts val="1800"/>
                  <a:buFont typeface="Calibri"/>
                  <a:buNone/>
                </a:pPr>
                <a:endParaRPr sz="1500" b="0" i="0" u="none" strike="noStrike" cap="none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4" name="Google Shape;7192;p162">
              <a:extLst>
                <a:ext uri="{FF2B5EF4-FFF2-40B4-BE49-F238E27FC236}">
                  <a16:creationId xmlns:a16="http://schemas.microsoft.com/office/drawing/2014/main" id="{E3134C99-631D-2602-055F-0C1BEAE95AF7}"/>
                </a:ext>
              </a:extLst>
            </p:cNvPr>
            <p:cNvSpPr/>
            <p:nvPr/>
          </p:nvSpPr>
          <p:spPr>
            <a:xfrm rot="10800000" flipH="1">
              <a:off x="6595793" y="5041419"/>
              <a:ext cx="652911" cy="461312"/>
            </a:xfrm>
            <a:custGeom>
              <a:avLst/>
              <a:gdLst/>
              <a:ahLst/>
              <a:cxnLst/>
              <a:rect l="l" t="t" r="r" b="b"/>
              <a:pathLst>
                <a:path w="11610" h="8203" extrusionOk="0">
                  <a:moveTo>
                    <a:pt x="8950" y="1"/>
                  </a:moveTo>
                  <a:cubicBezTo>
                    <a:pt x="8803" y="1"/>
                    <a:pt x="8662" y="36"/>
                    <a:pt x="8597" y="153"/>
                  </a:cubicBezTo>
                  <a:cubicBezTo>
                    <a:pt x="8276" y="749"/>
                    <a:pt x="7228" y="1975"/>
                    <a:pt x="6633" y="2642"/>
                  </a:cubicBezTo>
                  <a:cubicBezTo>
                    <a:pt x="6359" y="2939"/>
                    <a:pt x="5978" y="3118"/>
                    <a:pt x="5573" y="3154"/>
                  </a:cubicBezTo>
                  <a:lnTo>
                    <a:pt x="4978" y="3154"/>
                  </a:lnTo>
                  <a:lnTo>
                    <a:pt x="4978" y="2999"/>
                  </a:lnTo>
                  <a:cubicBezTo>
                    <a:pt x="4978" y="2916"/>
                    <a:pt x="4906" y="2832"/>
                    <a:pt x="4811" y="2832"/>
                  </a:cubicBezTo>
                  <a:lnTo>
                    <a:pt x="3263" y="2832"/>
                  </a:lnTo>
                  <a:lnTo>
                    <a:pt x="3263" y="2749"/>
                  </a:lnTo>
                  <a:cubicBezTo>
                    <a:pt x="3263" y="2666"/>
                    <a:pt x="3192" y="2582"/>
                    <a:pt x="3097" y="2582"/>
                  </a:cubicBezTo>
                  <a:lnTo>
                    <a:pt x="168" y="2582"/>
                  </a:lnTo>
                  <a:cubicBezTo>
                    <a:pt x="72" y="2582"/>
                    <a:pt x="1" y="2666"/>
                    <a:pt x="1" y="2749"/>
                  </a:cubicBezTo>
                  <a:lnTo>
                    <a:pt x="1" y="5440"/>
                  </a:lnTo>
                  <a:cubicBezTo>
                    <a:pt x="1" y="5535"/>
                    <a:pt x="72" y="5606"/>
                    <a:pt x="168" y="5606"/>
                  </a:cubicBezTo>
                  <a:cubicBezTo>
                    <a:pt x="263" y="5606"/>
                    <a:pt x="334" y="5535"/>
                    <a:pt x="334" y="5440"/>
                  </a:cubicBezTo>
                  <a:lnTo>
                    <a:pt x="334" y="2916"/>
                  </a:lnTo>
                  <a:lnTo>
                    <a:pt x="2894" y="2916"/>
                  </a:lnTo>
                  <a:lnTo>
                    <a:pt x="2894" y="7857"/>
                  </a:lnTo>
                  <a:lnTo>
                    <a:pt x="334" y="7857"/>
                  </a:lnTo>
                  <a:lnTo>
                    <a:pt x="334" y="6118"/>
                  </a:lnTo>
                  <a:cubicBezTo>
                    <a:pt x="334" y="6023"/>
                    <a:pt x="263" y="5952"/>
                    <a:pt x="168" y="5952"/>
                  </a:cubicBezTo>
                  <a:cubicBezTo>
                    <a:pt x="72" y="5952"/>
                    <a:pt x="1" y="6023"/>
                    <a:pt x="1" y="6118"/>
                  </a:cubicBezTo>
                  <a:lnTo>
                    <a:pt x="1" y="8035"/>
                  </a:lnTo>
                  <a:cubicBezTo>
                    <a:pt x="1" y="8119"/>
                    <a:pt x="72" y="8202"/>
                    <a:pt x="168" y="8202"/>
                  </a:cubicBezTo>
                  <a:lnTo>
                    <a:pt x="3073" y="8202"/>
                  </a:lnTo>
                  <a:cubicBezTo>
                    <a:pt x="3156" y="8202"/>
                    <a:pt x="3239" y="8119"/>
                    <a:pt x="3239" y="8035"/>
                  </a:cubicBezTo>
                  <a:lnTo>
                    <a:pt x="3239" y="7964"/>
                  </a:lnTo>
                  <a:lnTo>
                    <a:pt x="4787" y="7964"/>
                  </a:lnTo>
                  <a:cubicBezTo>
                    <a:pt x="4871" y="7964"/>
                    <a:pt x="4942" y="7881"/>
                    <a:pt x="4942" y="7797"/>
                  </a:cubicBezTo>
                  <a:lnTo>
                    <a:pt x="4942" y="7642"/>
                  </a:lnTo>
                  <a:lnTo>
                    <a:pt x="5859" y="7642"/>
                  </a:lnTo>
                  <a:cubicBezTo>
                    <a:pt x="5954" y="7642"/>
                    <a:pt x="6061" y="7690"/>
                    <a:pt x="6156" y="7750"/>
                  </a:cubicBezTo>
                  <a:cubicBezTo>
                    <a:pt x="6287" y="7869"/>
                    <a:pt x="6430" y="7964"/>
                    <a:pt x="6597" y="8023"/>
                  </a:cubicBezTo>
                  <a:cubicBezTo>
                    <a:pt x="6764" y="8083"/>
                    <a:pt x="6930" y="8107"/>
                    <a:pt x="7109" y="8107"/>
                  </a:cubicBezTo>
                  <a:lnTo>
                    <a:pt x="7776" y="8107"/>
                  </a:lnTo>
                  <a:cubicBezTo>
                    <a:pt x="7859" y="8107"/>
                    <a:pt x="7942" y="8035"/>
                    <a:pt x="7942" y="7940"/>
                  </a:cubicBezTo>
                  <a:cubicBezTo>
                    <a:pt x="7942" y="7857"/>
                    <a:pt x="7859" y="7785"/>
                    <a:pt x="7776" y="7785"/>
                  </a:cubicBezTo>
                  <a:lnTo>
                    <a:pt x="7109" y="7785"/>
                  </a:lnTo>
                  <a:cubicBezTo>
                    <a:pt x="6966" y="7785"/>
                    <a:pt x="6835" y="7750"/>
                    <a:pt x="6716" y="7702"/>
                  </a:cubicBezTo>
                  <a:cubicBezTo>
                    <a:pt x="6597" y="7666"/>
                    <a:pt x="6478" y="7583"/>
                    <a:pt x="6371" y="7500"/>
                  </a:cubicBezTo>
                  <a:cubicBezTo>
                    <a:pt x="6228" y="7381"/>
                    <a:pt x="6049" y="7309"/>
                    <a:pt x="5859" y="7309"/>
                  </a:cubicBezTo>
                  <a:lnTo>
                    <a:pt x="4942" y="7309"/>
                  </a:lnTo>
                  <a:lnTo>
                    <a:pt x="4942" y="4987"/>
                  </a:lnTo>
                  <a:cubicBezTo>
                    <a:pt x="4942" y="4892"/>
                    <a:pt x="4871" y="4821"/>
                    <a:pt x="4775" y="4821"/>
                  </a:cubicBezTo>
                  <a:cubicBezTo>
                    <a:pt x="4692" y="4821"/>
                    <a:pt x="4621" y="4892"/>
                    <a:pt x="4621" y="4987"/>
                  </a:cubicBezTo>
                  <a:lnTo>
                    <a:pt x="4621" y="7619"/>
                  </a:lnTo>
                  <a:lnTo>
                    <a:pt x="3251" y="7619"/>
                  </a:lnTo>
                  <a:lnTo>
                    <a:pt x="3251" y="3166"/>
                  </a:lnTo>
                  <a:lnTo>
                    <a:pt x="4621" y="3166"/>
                  </a:lnTo>
                  <a:lnTo>
                    <a:pt x="4621" y="4309"/>
                  </a:lnTo>
                  <a:cubicBezTo>
                    <a:pt x="4621" y="4404"/>
                    <a:pt x="4692" y="4475"/>
                    <a:pt x="4775" y="4475"/>
                  </a:cubicBezTo>
                  <a:cubicBezTo>
                    <a:pt x="4871" y="4475"/>
                    <a:pt x="4942" y="4404"/>
                    <a:pt x="4942" y="4309"/>
                  </a:cubicBezTo>
                  <a:lnTo>
                    <a:pt x="4942" y="3475"/>
                  </a:lnTo>
                  <a:lnTo>
                    <a:pt x="5561" y="3475"/>
                  </a:lnTo>
                  <a:cubicBezTo>
                    <a:pt x="6049" y="3451"/>
                    <a:pt x="6526" y="3225"/>
                    <a:pt x="6847" y="2868"/>
                  </a:cubicBezTo>
                  <a:cubicBezTo>
                    <a:pt x="7597" y="2047"/>
                    <a:pt x="8538" y="951"/>
                    <a:pt x="8859" y="344"/>
                  </a:cubicBezTo>
                  <a:cubicBezTo>
                    <a:pt x="8877" y="337"/>
                    <a:pt x="8900" y="334"/>
                    <a:pt x="8928" y="334"/>
                  </a:cubicBezTo>
                  <a:cubicBezTo>
                    <a:pt x="8994" y="334"/>
                    <a:pt x="9085" y="351"/>
                    <a:pt x="9169" y="368"/>
                  </a:cubicBezTo>
                  <a:cubicBezTo>
                    <a:pt x="9443" y="534"/>
                    <a:pt x="9574" y="856"/>
                    <a:pt x="9502" y="1177"/>
                  </a:cubicBezTo>
                  <a:lnTo>
                    <a:pt x="8812" y="2797"/>
                  </a:lnTo>
                  <a:cubicBezTo>
                    <a:pt x="8800" y="2856"/>
                    <a:pt x="8800" y="2916"/>
                    <a:pt x="8835" y="2963"/>
                  </a:cubicBezTo>
                  <a:cubicBezTo>
                    <a:pt x="8859" y="2999"/>
                    <a:pt x="8919" y="3035"/>
                    <a:pt x="8978" y="3035"/>
                  </a:cubicBezTo>
                  <a:lnTo>
                    <a:pt x="10836" y="3035"/>
                  </a:lnTo>
                  <a:cubicBezTo>
                    <a:pt x="11074" y="3035"/>
                    <a:pt x="11276" y="3225"/>
                    <a:pt x="11276" y="3463"/>
                  </a:cubicBezTo>
                  <a:lnTo>
                    <a:pt x="11276" y="3523"/>
                  </a:lnTo>
                  <a:cubicBezTo>
                    <a:pt x="11276" y="3761"/>
                    <a:pt x="11074" y="3952"/>
                    <a:pt x="10836" y="3952"/>
                  </a:cubicBezTo>
                  <a:lnTo>
                    <a:pt x="9859" y="3952"/>
                  </a:lnTo>
                  <a:cubicBezTo>
                    <a:pt x="9764" y="3952"/>
                    <a:pt x="9693" y="4035"/>
                    <a:pt x="9693" y="4118"/>
                  </a:cubicBezTo>
                  <a:cubicBezTo>
                    <a:pt x="9693" y="4213"/>
                    <a:pt x="9764" y="4285"/>
                    <a:pt x="9859" y="4285"/>
                  </a:cubicBezTo>
                  <a:lnTo>
                    <a:pt x="10621" y="4285"/>
                  </a:lnTo>
                  <a:cubicBezTo>
                    <a:pt x="10859" y="4285"/>
                    <a:pt x="11038" y="4475"/>
                    <a:pt x="11038" y="4702"/>
                  </a:cubicBezTo>
                  <a:lnTo>
                    <a:pt x="11038" y="4785"/>
                  </a:lnTo>
                  <a:cubicBezTo>
                    <a:pt x="11038" y="5023"/>
                    <a:pt x="10836" y="5202"/>
                    <a:pt x="10621" y="5202"/>
                  </a:cubicBezTo>
                  <a:lnTo>
                    <a:pt x="9859" y="5202"/>
                  </a:lnTo>
                  <a:cubicBezTo>
                    <a:pt x="9764" y="5202"/>
                    <a:pt x="9693" y="5285"/>
                    <a:pt x="9693" y="5368"/>
                  </a:cubicBezTo>
                  <a:cubicBezTo>
                    <a:pt x="9693" y="5464"/>
                    <a:pt x="9764" y="5535"/>
                    <a:pt x="9859" y="5535"/>
                  </a:cubicBezTo>
                  <a:lnTo>
                    <a:pt x="10443" y="5535"/>
                  </a:lnTo>
                  <a:cubicBezTo>
                    <a:pt x="10657" y="5535"/>
                    <a:pt x="10859" y="5714"/>
                    <a:pt x="10859" y="5952"/>
                  </a:cubicBezTo>
                  <a:lnTo>
                    <a:pt x="10859" y="6071"/>
                  </a:lnTo>
                  <a:cubicBezTo>
                    <a:pt x="10859" y="6297"/>
                    <a:pt x="10681" y="6488"/>
                    <a:pt x="10443" y="6488"/>
                  </a:cubicBezTo>
                  <a:lnTo>
                    <a:pt x="9859" y="6488"/>
                  </a:lnTo>
                  <a:cubicBezTo>
                    <a:pt x="9764" y="6488"/>
                    <a:pt x="9693" y="6559"/>
                    <a:pt x="9693" y="6654"/>
                  </a:cubicBezTo>
                  <a:cubicBezTo>
                    <a:pt x="9693" y="6738"/>
                    <a:pt x="9764" y="6809"/>
                    <a:pt x="9859" y="6809"/>
                  </a:cubicBezTo>
                  <a:lnTo>
                    <a:pt x="10086" y="6809"/>
                  </a:lnTo>
                  <a:cubicBezTo>
                    <a:pt x="10288" y="6809"/>
                    <a:pt x="10467" y="6988"/>
                    <a:pt x="10467" y="7202"/>
                  </a:cubicBezTo>
                  <a:lnTo>
                    <a:pt x="10467" y="7369"/>
                  </a:lnTo>
                  <a:cubicBezTo>
                    <a:pt x="10467" y="7571"/>
                    <a:pt x="10288" y="7750"/>
                    <a:pt x="10086" y="7750"/>
                  </a:cubicBezTo>
                  <a:lnTo>
                    <a:pt x="8442" y="7750"/>
                  </a:lnTo>
                  <a:cubicBezTo>
                    <a:pt x="8359" y="7750"/>
                    <a:pt x="8276" y="7821"/>
                    <a:pt x="8276" y="7916"/>
                  </a:cubicBezTo>
                  <a:cubicBezTo>
                    <a:pt x="8276" y="8000"/>
                    <a:pt x="8359" y="8083"/>
                    <a:pt x="8442" y="8083"/>
                  </a:cubicBezTo>
                  <a:lnTo>
                    <a:pt x="10086" y="8083"/>
                  </a:lnTo>
                  <a:cubicBezTo>
                    <a:pt x="10478" y="8083"/>
                    <a:pt x="10812" y="7750"/>
                    <a:pt x="10812" y="7345"/>
                  </a:cubicBezTo>
                  <a:lnTo>
                    <a:pt x="10812" y="7214"/>
                  </a:lnTo>
                  <a:cubicBezTo>
                    <a:pt x="10812" y="7047"/>
                    <a:pt x="10764" y="6904"/>
                    <a:pt x="10681" y="6785"/>
                  </a:cubicBezTo>
                  <a:cubicBezTo>
                    <a:pt x="10979" y="6678"/>
                    <a:pt x="11181" y="6392"/>
                    <a:pt x="11181" y="6071"/>
                  </a:cubicBezTo>
                  <a:lnTo>
                    <a:pt x="11181" y="5952"/>
                  </a:lnTo>
                  <a:cubicBezTo>
                    <a:pt x="11181" y="5761"/>
                    <a:pt x="11109" y="5583"/>
                    <a:pt x="10990" y="5440"/>
                  </a:cubicBezTo>
                  <a:cubicBezTo>
                    <a:pt x="11217" y="5309"/>
                    <a:pt x="11371" y="5071"/>
                    <a:pt x="11371" y="4785"/>
                  </a:cubicBezTo>
                  <a:lnTo>
                    <a:pt x="11371" y="4702"/>
                  </a:lnTo>
                  <a:cubicBezTo>
                    <a:pt x="11371" y="4511"/>
                    <a:pt x="11300" y="4333"/>
                    <a:pt x="11181" y="4190"/>
                  </a:cubicBezTo>
                  <a:cubicBezTo>
                    <a:pt x="11431" y="4059"/>
                    <a:pt x="11598" y="3809"/>
                    <a:pt x="11598" y="3511"/>
                  </a:cubicBezTo>
                  <a:lnTo>
                    <a:pt x="11598" y="3451"/>
                  </a:lnTo>
                  <a:cubicBezTo>
                    <a:pt x="11610" y="3023"/>
                    <a:pt x="11276" y="2678"/>
                    <a:pt x="10836" y="2678"/>
                  </a:cubicBezTo>
                  <a:lnTo>
                    <a:pt x="9228" y="2678"/>
                  </a:lnTo>
                  <a:lnTo>
                    <a:pt x="9824" y="1273"/>
                  </a:lnTo>
                  <a:cubicBezTo>
                    <a:pt x="9824" y="1273"/>
                    <a:pt x="9824" y="1261"/>
                    <a:pt x="9847" y="1261"/>
                  </a:cubicBezTo>
                  <a:cubicBezTo>
                    <a:pt x="9978" y="784"/>
                    <a:pt x="9764" y="296"/>
                    <a:pt x="9335" y="58"/>
                  </a:cubicBezTo>
                  <a:cubicBezTo>
                    <a:pt x="9324" y="46"/>
                    <a:pt x="9312" y="46"/>
                    <a:pt x="9288" y="46"/>
                  </a:cubicBezTo>
                  <a:cubicBezTo>
                    <a:pt x="9196" y="25"/>
                    <a:pt x="9071" y="1"/>
                    <a:pt x="895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 Light" pitchFamily="2" charset="0"/>
              </a:endParaRPr>
            </a:p>
          </p:txBody>
        </p:sp>
        <p:sp>
          <p:nvSpPr>
            <p:cNvPr id="195" name="Google Shape;1616;p143">
              <a:extLst>
                <a:ext uri="{FF2B5EF4-FFF2-40B4-BE49-F238E27FC236}">
                  <a16:creationId xmlns:a16="http://schemas.microsoft.com/office/drawing/2014/main" id="{D35BEB3E-8A0D-CC73-201A-96D8E5BD287F}"/>
                </a:ext>
              </a:extLst>
            </p:cNvPr>
            <p:cNvSpPr/>
            <p:nvPr/>
          </p:nvSpPr>
          <p:spPr>
            <a:xfrm rot="16200000" flipH="1">
              <a:off x="7174603" y="4075773"/>
              <a:ext cx="372709" cy="367620"/>
            </a:xfrm>
            <a:prstGeom prst="arc">
              <a:avLst>
                <a:gd name="adj1" fmla="val 5345001"/>
                <a:gd name="adj2" fmla="val 0"/>
              </a:avLst>
            </a:prstGeom>
            <a:noFill/>
            <a:ln w="25400" cap="rnd" cmpd="sng">
              <a:solidFill>
                <a:srgbClr val="37495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2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6" name="Google Shape;1617;p143">
              <a:extLst>
                <a:ext uri="{FF2B5EF4-FFF2-40B4-BE49-F238E27FC236}">
                  <a16:creationId xmlns:a16="http://schemas.microsoft.com/office/drawing/2014/main" id="{681AEA62-FE73-7358-E91B-CDABA04CAC8F}"/>
                </a:ext>
              </a:extLst>
            </p:cNvPr>
            <p:cNvSpPr/>
            <p:nvPr/>
          </p:nvSpPr>
          <p:spPr>
            <a:xfrm rot="16200000">
              <a:off x="7135950" y="4039302"/>
              <a:ext cx="450014" cy="443713"/>
            </a:xfrm>
            <a:prstGeom prst="ellipse">
              <a:avLst/>
            </a:prstGeom>
            <a:noFill/>
            <a:ln w="31750" cap="flat" cmpd="sng">
              <a:solidFill>
                <a:srgbClr val="374957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 Light"/>
                <a:buNone/>
              </a:pPr>
              <a:endParaRPr sz="12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7" name="Google Shape;1618;p143">
              <a:extLst>
                <a:ext uri="{FF2B5EF4-FFF2-40B4-BE49-F238E27FC236}">
                  <a16:creationId xmlns:a16="http://schemas.microsoft.com/office/drawing/2014/main" id="{CE35FEAA-CD7E-05CF-DC88-9F585C33567F}"/>
                </a:ext>
              </a:extLst>
            </p:cNvPr>
            <p:cNvSpPr/>
            <p:nvPr/>
          </p:nvSpPr>
          <p:spPr>
            <a:xfrm>
              <a:off x="7226949" y="4101087"/>
              <a:ext cx="299282" cy="303644"/>
            </a:xfrm>
            <a:prstGeom prst="ellipse">
              <a:avLst/>
            </a:prstGeom>
            <a:solidFill>
              <a:srgbClr val="F2F4F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838"/>
                </a:buClr>
                <a:buSzPts val="1500"/>
                <a:buFont typeface="Century Gothic"/>
                <a:buNone/>
              </a:pPr>
              <a:r>
                <a:rPr lang="pt-BR" sz="1000" b="1" dirty="0">
                  <a:solidFill>
                    <a:srgbClr val="3A3838"/>
                  </a:solidFill>
                  <a:latin typeface="Montserrat Light" pitchFamily="2" charset="0"/>
                  <a:ea typeface="Open Sans"/>
                  <a:cs typeface="Open Sans"/>
                  <a:sym typeface="Open Sans"/>
                </a:rPr>
                <a:t>1</a:t>
              </a:r>
              <a:endParaRPr sz="1000" b="1" i="0" u="none" strike="noStrike" cap="none" dirty="0">
                <a:solidFill>
                  <a:srgbClr val="3A383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8" name="Google Shape;1616;p143">
              <a:extLst>
                <a:ext uri="{FF2B5EF4-FFF2-40B4-BE49-F238E27FC236}">
                  <a16:creationId xmlns:a16="http://schemas.microsoft.com/office/drawing/2014/main" id="{8481E41B-6554-0BD8-2420-4AF00B63F239}"/>
                </a:ext>
              </a:extLst>
            </p:cNvPr>
            <p:cNvSpPr/>
            <p:nvPr/>
          </p:nvSpPr>
          <p:spPr>
            <a:xfrm rot="16200000" flipH="1">
              <a:off x="7212650" y="6063191"/>
              <a:ext cx="372709" cy="367620"/>
            </a:xfrm>
            <a:prstGeom prst="arc">
              <a:avLst>
                <a:gd name="adj1" fmla="val 5345001"/>
                <a:gd name="adj2" fmla="val 0"/>
              </a:avLst>
            </a:prstGeom>
            <a:noFill/>
            <a:ln w="25400" cap="rnd" cmpd="sng">
              <a:solidFill>
                <a:srgbClr val="37495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2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9" name="Google Shape;1617;p143">
              <a:extLst>
                <a:ext uri="{FF2B5EF4-FFF2-40B4-BE49-F238E27FC236}">
                  <a16:creationId xmlns:a16="http://schemas.microsoft.com/office/drawing/2014/main" id="{5AB759DE-6527-F899-4D7A-B6C7F213B699}"/>
                </a:ext>
              </a:extLst>
            </p:cNvPr>
            <p:cNvSpPr/>
            <p:nvPr/>
          </p:nvSpPr>
          <p:spPr>
            <a:xfrm rot="16200000">
              <a:off x="7173997" y="6026720"/>
              <a:ext cx="450014" cy="443713"/>
            </a:xfrm>
            <a:prstGeom prst="ellipse">
              <a:avLst/>
            </a:prstGeom>
            <a:noFill/>
            <a:ln w="31750" cap="flat" cmpd="sng">
              <a:solidFill>
                <a:srgbClr val="374957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 Light"/>
                <a:buNone/>
              </a:pPr>
              <a:endParaRPr sz="1200" b="1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0" name="Google Shape;1618;p143">
              <a:extLst>
                <a:ext uri="{FF2B5EF4-FFF2-40B4-BE49-F238E27FC236}">
                  <a16:creationId xmlns:a16="http://schemas.microsoft.com/office/drawing/2014/main" id="{C71F6209-2DFC-34E0-15BD-919662C8615E}"/>
                </a:ext>
              </a:extLst>
            </p:cNvPr>
            <p:cNvSpPr/>
            <p:nvPr/>
          </p:nvSpPr>
          <p:spPr>
            <a:xfrm>
              <a:off x="7264996" y="6088505"/>
              <a:ext cx="299282" cy="303644"/>
            </a:xfrm>
            <a:prstGeom prst="ellipse">
              <a:avLst/>
            </a:prstGeom>
            <a:solidFill>
              <a:srgbClr val="F2F4F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A3838"/>
                </a:buClr>
                <a:buSzPts val="1500"/>
                <a:buFont typeface="Century Gothic"/>
                <a:buNone/>
              </a:pPr>
              <a:r>
                <a:rPr lang="pt-BR" sz="1000" b="1" i="0" u="none" strike="noStrike" cap="none" dirty="0">
                  <a:solidFill>
                    <a:srgbClr val="3A3838"/>
                  </a:solidFill>
                  <a:latin typeface="Montserrat Light" pitchFamily="2" charset="0"/>
                  <a:ea typeface="Open Sans"/>
                  <a:cs typeface="Open Sans"/>
                  <a:sym typeface="Open Sans"/>
                </a:rPr>
                <a:t>3</a:t>
              </a:r>
              <a:endParaRPr sz="1000" b="1" i="0" u="none" strike="noStrike" cap="none" dirty="0">
                <a:solidFill>
                  <a:srgbClr val="3A3838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1" name="CaixaDeTexto 200">
              <a:extLst>
                <a:ext uri="{FF2B5EF4-FFF2-40B4-BE49-F238E27FC236}">
                  <a16:creationId xmlns:a16="http://schemas.microsoft.com/office/drawing/2014/main" id="{D073B84A-9ACA-4CAB-5AC2-DC4A60592150}"/>
                </a:ext>
              </a:extLst>
            </p:cNvPr>
            <p:cNvSpPr txBox="1"/>
            <p:nvPr/>
          </p:nvSpPr>
          <p:spPr>
            <a:xfrm>
              <a:off x="7847969" y="4059462"/>
              <a:ext cx="2752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32474F"/>
                  </a:solidFill>
                  <a:latin typeface="Montserrat Black" pitchFamily="2" charset="0"/>
                </a:rPr>
                <a:t>Falha estrutural</a:t>
              </a:r>
            </a:p>
          </p:txBody>
        </p:sp>
        <p:sp>
          <p:nvSpPr>
            <p:cNvPr id="202" name="CaixaDeTexto 201">
              <a:extLst>
                <a:ext uri="{FF2B5EF4-FFF2-40B4-BE49-F238E27FC236}">
                  <a16:creationId xmlns:a16="http://schemas.microsoft.com/office/drawing/2014/main" id="{F7BD83B3-9F4C-B0A7-635E-F4DBB6683DD3}"/>
                </a:ext>
              </a:extLst>
            </p:cNvPr>
            <p:cNvSpPr txBox="1"/>
            <p:nvPr/>
          </p:nvSpPr>
          <p:spPr>
            <a:xfrm>
              <a:off x="8245312" y="5053314"/>
              <a:ext cx="2752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32474F"/>
                  </a:solidFill>
                  <a:latin typeface="Montserrat Black" pitchFamily="2" charset="0"/>
                </a:rPr>
                <a:t>Instabilidade estrutural</a:t>
              </a:r>
            </a:p>
          </p:txBody>
        </p:sp>
        <p:sp>
          <p:nvSpPr>
            <p:cNvPr id="203" name="CaixaDeTexto 202">
              <a:extLst>
                <a:ext uri="{FF2B5EF4-FFF2-40B4-BE49-F238E27FC236}">
                  <a16:creationId xmlns:a16="http://schemas.microsoft.com/office/drawing/2014/main" id="{D6549AEA-1ED7-A854-649C-F87781B3557E}"/>
                </a:ext>
              </a:extLst>
            </p:cNvPr>
            <p:cNvSpPr txBox="1"/>
            <p:nvPr/>
          </p:nvSpPr>
          <p:spPr>
            <a:xfrm>
              <a:off x="7943785" y="6090660"/>
              <a:ext cx="27523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32474F"/>
                  </a:solidFill>
                  <a:latin typeface="Montserrat Black" pitchFamily="2" charset="0"/>
                </a:rPr>
                <a:t>Amplitudes excessivas</a:t>
              </a:r>
            </a:p>
          </p:txBody>
        </p:sp>
        <p:sp>
          <p:nvSpPr>
            <p:cNvPr id="204" name="Retângulo: Cantos Arredondados 203">
              <a:extLst>
                <a:ext uri="{FF2B5EF4-FFF2-40B4-BE49-F238E27FC236}">
                  <a16:creationId xmlns:a16="http://schemas.microsoft.com/office/drawing/2014/main" id="{DB6F4296-2D15-D0EC-93B5-E0306C5A8983}"/>
                </a:ext>
              </a:extLst>
            </p:cNvPr>
            <p:cNvSpPr/>
            <p:nvPr/>
          </p:nvSpPr>
          <p:spPr>
            <a:xfrm>
              <a:off x="6499516" y="3849439"/>
              <a:ext cx="4512407" cy="267753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C5605950-EC11-D44C-4D57-FD8A51CAC759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5B93573-334E-4A24-0A42-BD6BDFD65EC7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41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E9B57-0AA9-A342-2337-359D20DF2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Forma&#10;&#10;O conteúdo gerado por IA pode estar incorreto.">
            <a:extLst>
              <a:ext uri="{FF2B5EF4-FFF2-40B4-BE49-F238E27FC236}">
                <a16:creationId xmlns:a16="http://schemas.microsoft.com/office/drawing/2014/main" id="{D208A689-3BA6-1215-83AA-86AF8E7A7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F7639EF-A034-231B-6334-4A78E9BF7473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4801DEB-44D8-8E2D-1502-17A4D06530CC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BBBF954-E28B-7CAD-AA21-63BFC9EF9383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41D6B23-651D-7E9E-2A83-AEA8186F5AB3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5E28C0A-EA48-AD9B-6D79-9E10BC276D0B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D1CFEFE-B6E3-927A-643E-E8988CC707B9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870BA94-897F-9F44-23D4-4084E0765365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10B42496-C8D7-9625-5F3B-9D94F65224B3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3184975E-A9C1-F728-843A-31BAA56C1275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36806487-3BB3-12EC-A4F5-09896A0FB9FB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2D8733E2-E208-4039-C9C0-31ABF4699F08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53C575BB-1EDF-00A8-0AEB-C337777F5031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5F733963-7360-FCC3-FC7C-A306EE9195DB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8078D79-26D7-5D1D-6676-261D9DDFCF46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6AE37E9-BDDB-46CE-D9B3-4851B280C682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1A9D9CFF-B8E5-0AAD-BB22-164728E6B773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1B40BDC-34A1-6391-76B2-86EA6DF72877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PREFERÊNCIAS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4B0C724-4F5C-8AD3-86B6-0397958F3172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AF94600-FC1D-E003-99FB-F8A53C19350F}"/>
              </a:ext>
            </a:extLst>
          </p:cNvPr>
          <p:cNvSpPr/>
          <p:nvPr/>
        </p:nvSpPr>
        <p:spPr>
          <a:xfrm>
            <a:off x="1897626" y="276712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C5185B7-9AD5-2DC5-CEF8-6BC2A5CCEF9A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5A23ABC-615E-41C1-465A-09E868C84DDF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94D24E0-3E92-CFDB-9152-3022378227A2}"/>
              </a:ext>
            </a:extLst>
          </p:cNvPr>
          <p:cNvSpPr/>
          <p:nvPr/>
        </p:nvSpPr>
        <p:spPr>
          <a:xfrm>
            <a:off x="1897626" y="3259994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E94D9E8-F1FF-2A0D-31F0-ADDD2502D8BD}"/>
              </a:ext>
            </a:extLst>
          </p:cNvPr>
          <p:cNvSpPr txBox="1"/>
          <p:nvPr/>
        </p:nvSpPr>
        <p:spPr>
          <a:xfrm>
            <a:off x="8491882" y="33532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655E91C-5146-7F96-FB27-D21FE0BC2156}"/>
              </a:ext>
            </a:extLst>
          </p:cNvPr>
          <p:cNvSpPr txBox="1"/>
          <p:nvPr/>
        </p:nvSpPr>
        <p:spPr>
          <a:xfrm>
            <a:off x="2053986" y="3353209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90BD9A8-F401-268E-DBBC-DE7DDD6272E7}"/>
              </a:ext>
            </a:extLst>
          </p:cNvPr>
          <p:cNvSpPr/>
          <p:nvPr/>
        </p:nvSpPr>
        <p:spPr>
          <a:xfrm>
            <a:off x="1897626" y="3741733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08334D2-B76A-4B22-1F0F-2C5D38AB7891}"/>
              </a:ext>
            </a:extLst>
          </p:cNvPr>
          <p:cNvSpPr txBox="1"/>
          <p:nvPr/>
        </p:nvSpPr>
        <p:spPr>
          <a:xfrm>
            <a:off x="8491882" y="3834948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DE36585-13E2-5626-A0B4-2B585563248B}"/>
              </a:ext>
            </a:extLst>
          </p:cNvPr>
          <p:cNvSpPr txBox="1"/>
          <p:nvPr/>
        </p:nvSpPr>
        <p:spPr>
          <a:xfrm>
            <a:off x="2053986" y="3906068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4" name="Seta: para Baixo 33">
            <a:extLst>
              <a:ext uri="{FF2B5EF4-FFF2-40B4-BE49-F238E27FC236}">
                <a16:creationId xmlns:a16="http://schemas.microsoft.com/office/drawing/2014/main" id="{A9F8F18C-3214-E694-E407-86DF14846421}"/>
              </a:ext>
            </a:extLst>
          </p:cNvPr>
          <p:cNvSpPr/>
          <p:nvPr/>
        </p:nvSpPr>
        <p:spPr>
          <a:xfrm>
            <a:off x="6378111" y="2620831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eta: para Baixo 36">
            <a:extLst>
              <a:ext uri="{FF2B5EF4-FFF2-40B4-BE49-F238E27FC236}">
                <a16:creationId xmlns:a16="http://schemas.microsoft.com/office/drawing/2014/main" id="{F43CA3C5-F15A-6BA2-5C3E-A173BC7ADE99}"/>
              </a:ext>
            </a:extLst>
          </p:cNvPr>
          <p:cNvSpPr/>
          <p:nvPr/>
        </p:nvSpPr>
        <p:spPr>
          <a:xfrm>
            <a:off x="6378111" y="3115768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BCE22C8-0CBA-DC04-68D8-30E2BD7C3B64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269DB82-8F4D-9831-51D3-82CCEEB83B75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776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36717-C4EB-61DC-185D-9B3698215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m 48" descr="Forma&#10;&#10;O conteúdo gerado por IA pode estar incorreto.">
            <a:extLst>
              <a:ext uri="{FF2B5EF4-FFF2-40B4-BE49-F238E27FC236}">
                <a16:creationId xmlns:a16="http://schemas.microsoft.com/office/drawing/2014/main" id="{DB91A76F-C726-99B9-5A30-0153FB09D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7C39AB8-4586-A817-9E27-1BF7F8E4FD5D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4156D6A-6BF8-34A2-564A-D95EACDDE0AA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48CF83-4203-BBD9-26E3-813704462C05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B184B77-CDDB-0404-1C6E-1BC87CC7A61B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03CD67-AF96-B373-65E8-4D124A4F7993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BAB9DBE-9058-985F-9A15-0BC1E6A4A8B6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14F9E25-9DB8-B465-8C00-272DBD7103DE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7FABBCED-12D4-0705-DC81-F557DE26931B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0F13BA41-9143-7E35-BD82-2C4E6FFEE882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D88A0641-5940-7FF6-079D-FFA24D7853E6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F9FA057E-FACF-CCE7-7BDA-0BBCBACCEE9B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32DEAC4C-78E8-22CA-9CD3-FE9068B3E709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97432B6B-0932-C581-844D-44771260D504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728723-D0DB-0128-CE01-08911649AC29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E9F79569-EA18-73B4-8745-C72AEB58FF39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3175EA67-B5D9-4AA0-86C8-A47F194059C7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F25D547-7304-9BEF-C22A-992640340A16}"/>
              </a:ext>
            </a:extLst>
          </p:cNvPr>
          <p:cNvSpPr txBox="1"/>
          <p:nvPr/>
        </p:nvSpPr>
        <p:spPr>
          <a:xfrm>
            <a:off x="8491882" y="2348134"/>
            <a:ext cx="2698632" cy="306467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</a:t>
            </a:r>
            <a:r>
              <a:rPr lang="pt-BR" sz="1200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PREFERÊNCIAS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6CFD369-0DBA-C27D-58F0-7EC17CFE0846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238C51E-0EF5-F4DF-EF34-23AE53283A44}"/>
              </a:ext>
            </a:extLst>
          </p:cNvPr>
          <p:cNvSpPr/>
          <p:nvPr/>
        </p:nvSpPr>
        <p:spPr>
          <a:xfrm>
            <a:off x="1897626" y="276712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0A8C370-1BEA-4D12-A1D0-8DE41DDD451F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BECDBA4-DEB6-AF52-20B3-5FB5EEF08351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080D90B-C657-E04C-9203-3BE62E55DA49}"/>
              </a:ext>
            </a:extLst>
          </p:cNvPr>
          <p:cNvSpPr/>
          <p:nvPr/>
        </p:nvSpPr>
        <p:spPr>
          <a:xfrm>
            <a:off x="1897626" y="3259994"/>
            <a:ext cx="9399639" cy="1957545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ACED706-B195-2ABE-92B1-6A5574E86CDE}"/>
              </a:ext>
            </a:extLst>
          </p:cNvPr>
          <p:cNvSpPr txBox="1"/>
          <p:nvPr/>
        </p:nvSpPr>
        <p:spPr>
          <a:xfrm>
            <a:off x="8491882" y="33532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27BC157-1624-2A96-FF8D-146848E49848}"/>
              </a:ext>
            </a:extLst>
          </p:cNvPr>
          <p:cNvSpPr txBox="1"/>
          <p:nvPr/>
        </p:nvSpPr>
        <p:spPr>
          <a:xfrm>
            <a:off x="2053986" y="3353209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F263CD16-D5A1-9B92-EFCD-5C721C426D77}"/>
              </a:ext>
            </a:extLst>
          </p:cNvPr>
          <p:cNvSpPr/>
          <p:nvPr/>
        </p:nvSpPr>
        <p:spPr>
          <a:xfrm>
            <a:off x="1897626" y="5184565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9BAB1AF-27B5-B32E-D57E-E14ADEC3A744}"/>
              </a:ext>
            </a:extLst>
          </p:cNvPr>
          <p:cNvSpPr txBox="1"/>
          <p:nvPr/>
        </p:nvSpPr>
        <p:spPr>
          <a:xfrm>
            <a:off x="8491882" y="527778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BCB00F2F-D870-4523-AFC9-B3755CA378D2}"/>
              </a:ext>
            </a:extLst>
          </p:cNvPr>
          <p:cNvSpPr txBox="1"/>
          <p:nvPr/>
        </p:nvSpPr>
        <p:spPr>
          <a:xfrm>
            <a:off x="2053986" y="5348900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41A2508-1635-FA34-A534-4624C6074AB1}"/>
              </a:ext>
            </a:extLst>
          </p:cNvPr>
          <p:cNvSpPr/>
          <p:nvPr/>
        </p:nvSpPr>
        <p:spPr>
          <a:xfrm>
            <a:off x="2029181" y="3704616"/>
            <a:ext cx="9136528" cy="141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DAL_NUMBER">
            <a:extLst>
              <a:ext uri="{FF2B5EF4-FFF2-40B4-BE49-F238E27FC236}">
                <a16:creationId xmlns:a16="http://schemas.microsoft.com/office/drawing/2014/main" id="{31D28E9E-3019-90BA-C691-8FD98EC7551C}"/>
              </a:ext>
            </a:extLst>
          </p:cNvPr>
          <p:cNvSpPr txBox="1"/>
          <p:nvPr/>
        </p:nvSpPr>
        <p:spPr>
          <a:xfrm>
            <a:off x="5385797" y="3757858"/>
            <a:ext cx="497764" cy="472862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" name="Google Shape;1564;p141">
            <a:extLst>
              <a:ext uri="{FF2B5EF4-FFF2-40B4-BE49-F238E27FC236}">
                <a16:creationId xmlns:a16="http://schemas.microsoft.com/office/drawing/2014/main" id="{BB8C12FF-61E4-6FB1-1C16-2E99300F5462}"/>
              </a:ext>
            </a:extLst>
          </p:cNvPr>
          <p:cNvSpPr/>
          <p:nvPr/>
        </p:nvSpPr>
        <p:spPr>
          <a:xfrm rot="7644526">
            <a:off x="5554940" y="4360189"/>
            <a:ext cx="159479" cy="154744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567;p141">
            <a:extLst>
              <a:ext uri="{FF2B5EF4-FFF2-40B4-BE49-F238E27FC236}">
                <a16:creationId xmlns:a16="http://schemas.microsoft.com/office/drawing/2014/main" id="{0C1C0794-5231-9937-E288-D8CC0E2A367F}"/>
              </a:ext>
            </a:extLst>
          </p:cNvPr>
          <p:cNvSpPr txBox="1"/>
          <p:nvPr/>
        </p:nvSpPr>
        <p:spPr>
          <a:xfrm>
            <a:off x="4732800" y="4549581"/>
            <a:ext cx="1803759" cy="51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Criar o modelo de elementos finitos</a:t>
            </a:r>
            <a:endParaRPr sz="1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HARMONIC_NUMBER">
            <a:extLst>
              <a:ext uri="{FF2B5EF4-FFF2-40B4-BE49-F238E27FC236}">
                <a16:creationId xmlns:a16="http://schemas.microsoft.com/office/drawing/2014/main" id="{47E2C886-230A-BC0A-9F57-6C51C105E811}"/>
              </a:ext>
            </a:extLst>
          </p:cNvPr>
          <p:cNvSpPr txBox="1"/>
          <p:nvPr/>
        </p:nvSpPr>
        <p:spPr>
          <a:xfrm>
            <a:off x="7275487" y="3757858"/>
            <a:ext cx="485571" cy="472862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1565;p141">
            <a:extLst>
              <a:ext uri="{FF2B5EF4-FFF2-40B4-BE49-F238E27FC236}">
                <a16:creationId xmlns:a16="http://schemas.microsoft.com/office/drawing/2014/main" id="{B9AB6C52-7006-E077-FBE3-6C6A490E7479}"/>
              </a:ext>
            </a:extLst>
          </p:cNvPr>
          <p:cNvSpPr/>
          <p:nvPr/>
        </p:nvSpPr>
        <p:spPr>
          <a:xfrm rot="7602493">
            <a:off x="7439266" y="4360900"/>
            <a:ext cx="158013" cy="153322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569;p141">
            <a:extLst>
              <a:ext uri="{FF2B5EF4-FFF2-40B4-BE49-F238E27FC236}">
                <a16:creationId xmlns:a16="http://schemas.microsoft.com/office/drawing/2014/main" id="{7ACE6890-EA94-86AB-0CCD-90362C499231}"/>
              </a:ext>
            </a:extLst>
          </p:cNvPr>
          <p:cNvSpPr txBox="1"/>
          <p:nvPr/>
        </p:nvSpPr>
        <p:spPr>
          <a:xfrm>
            <a:off x="6733822" y="4549581"/>
            <a:ext cx="1568900" cy="51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Definir as superfícies de contato</a:t>
            </a:r>
            <a:endParaRPr sz="1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MODELO_NUMBER">
            <a:extLst>
              <a:ext uri="{FF2B5EF4-FFF2-40B4-BE49-F238E27FC236}">
                <a16:creationId xmlns:a16="http://schemas.microsoft.com/office/drawing/2014/main" id="{9DCEC770-7E68-2BF9-5325-090087C184A4}"/>
              </a:ext>
            </a:extLst>
          </p:cNvPr>
          <p:cNvSpPr txBox="1"/>
          <p:nvPr/>
        </p:nvSpPr>
        <p:spPr>
          <a:xfrm>
            <a:off x="3543735" y="3757858"/>
            <a:ext cx="574071" cy="472862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" name="Google Shape;1563;p141">
            <a:extLst>
              <a:ext uri="{FF2B5EF4-FFF2-40B4-BE49-F238E27FC236}">
                <a16:creationId xmlns:a16="http://schemas.microsoft.com/office/drawing/2014/main" id="{FD6B354B-3C00-C40F-5A49-E6C9A5B04038}"/>
              </a:ext>
            </a:extLst>
          </p:cNvPr>
          <p:cNvSpPr/>
          <p:nvPr/>
        </p:nvSpPr>
        <p:spPr>
          <a:xfrm rot="7887057">
            <a:off x="3746265" y="4355564"/>
            <a:ext cx="169010" cy="163994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44A1"/>
              </a:solidFill>
            </a:endParaRPr>
          </a:p>
        </p:txBody>
      </p:sp>
      <p:sp>
        <p:nvSpPr>
          <p:cNvPr id="40" name="TITULO MODELO">
            <a:extLst>
              <a:ext uri="{FF2B5EF4-FFF2-40B4-BE49-F238E27FC236}">
                <a16:creationId xmlns:a16="http://schemas.microsoft.com/office/drawing/2014/main" id="{BE49C711-39E4-C8E6-40B7-E67A6E5CAABE}"/>
              </a:ext>
            </a:extLst>
          </p:cNvPr>
          <p:cNvSpPr txBox="1"/>
          <p:nvPr/>
        </p:nvSpPr>
        <p:spPr>
          <a:xfrm>
            <a:off x="3126004" y="4549581"/>
            <a:ext cx="1409533" cy="51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Criar o modelo geométrico</a:t>
            </a:r>
            <a:endParaRPr sz="1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DIVISAO">
            <a:extLst>
              <a:ext uri="{FF2B5EF4-FFF2-40B4-BE49-F238E27FC236}">
                <a16:creationId xmlns:a16="http://schemas.microsoft.com/office/drawing/2014/main" id="{770A1BA3-DD2A-2FA7-397C-66A5FFE692B9}"/>
              </a:ext>
            </a:extLst>
          </p:cNvPr>
          <p:cNvSpPr/>
          <p:nvPr/>
        </p:nvSpPr>
        <p:spPr>
          <a:xfrm>
            <a:off x="4727057" y="3864395"/>
            <a:ext cx="45719" cy="1137309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IVISAO">
            <a:extLst>
              <a:ext uri="{FF2B5EF4-FFF2-40B4-BE49-F238E27FC236}">
                <a16:creationId xmlns:a16="http://schemas.microsoft.com/office/drawing/2014/main" id="{2D1681B2-8BAC-94EA-351F-92EDCF70A5F6}"/>
              </a:ext>
            </a:extLst>
          </p:cNvPr>
          <p:cNvSpPr/>
          <p:nvPr/>
        </p:nvSpPr>
        <p:spPr>
          <a:xfrm flipH="1">
            <a:off x="6507936" y="3873391"/>
            <a:ext cx="45719" cy="1137309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ARMONIC_NUMBER">
            <a:extLst>
              <a:ext uri="{FF2B5EF4-FFF2-40B4-BE49-F238E27FC236}">
                <a16:creationId xmlns:a16="http://schemas.microsoft.com/office/drawing/2014/main" id="{7480A1C6-CEBB-35E2-4773-EE3CA4305F55}"/>
              </a:ext>
            </a:extLst>
          </p:cNvPr>
          <p:cNvSpPr txBox="1"/>
          <p:nvPr/>
        </p:nvSpPr>
        <p:spPr>
          <a:xfrm>
            <a:off x="9041651" y="3757858"/>
            <a:ext cx="485571" cy="472862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" name="Google Shape;1565;p141">
            <a:extLst>
              <a:ext uri="{FF2B5EF4-FFF2-40B4-BE49-F238E27FC236}">
                <a16:creationId xmlns:a16="http://schemas.microsoft.com/office/drawing/2014/main" id="{4BD998CA-5F7B-22FE-9ECD-CD481AE5D3EC}"/>
              </a:ext>
            </a:extLst>
          </p:cNvPr>
          <p:cNvSpPr/>
          <p:nvPr/>
        </p:nvSpPr>
        <p:spPr>
          <a:xfrm rot="7602493">
            <a:off x="9205430" y="4360900"/>
            <a:ext cx="158013" cy="153322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569;p141">
            <a:extLst>
              <a:ext uri="{FF2B5EF4-FFF2-40B4-BE49-F238E27FC236}">
                <a16:creationId xmlns:a16="http://schemas.microsoft.com/office/drawing/2014/main" id="{A687934D-FC6B-1F8E-4B40-BDFC52FC42A9}"/>
              </a:ext>
            </a:extLst>
          </p:cNvPr>
          <p:cNvSpPr txBox="1"/>
          <p:nvPr/>
        </p:nvSpPr>
        <p:spPr>
          <a:xfrm>
            <a:off x="8499986" y="4549581"/>
            <a:ext cx="1568900" cy="51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Definir as superfícies equipotenciais</a:t>
            </a:r>
            <a:endParaRPr sz="1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" name="DIVISAO">
            <a:extLst>
              <a:ext uri="{FF2B5EF4-FFF2-40B4-BE49-F238E27FC236}">
                <a16:creationId xmlns:a16="http://schemas.microsoft.com/office/drawing/2014/main" id="{9F8CF823-A6AE-59DD-D062-D078CE3D3788}"/>
              </a:ext>
            </a:extLst>
          </p:cNvPr>
          <p:cNvSpPr/>
          <p:nvPr/>
        </p:nvSpPr>
        <p:spPr>
          <a:xfrm flipH="1">
            <a:off x="8377424" y="3864394"/>
            <a:ext cx="45719" cy="1137309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8F9263F-C422-45C3-99A3-24D908197334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96311A6-4AE9-5950-3CFB-D1AA1903823D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071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FB95F-42C0-3F5D-9DB2-EFF50453B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m 42" descr="Forma&#10;&#10;O conteúdo gerado por IA pode estar incorreto.">
            <a:extLst>
              <a:ext uri="{FF2B5EF4-FFF2-40B4-BE49-F238E27FC236}">
                <a16:creationId xmlns:a16="http://schemas.microsoft.com/office/drawing/2014/main" id="{8AE4582D-8597-8158-3FAE-486F6396C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BB32129-B029-7BF7-A7E4-F0223DD5943B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5283278-8B38-3F3B-403C-5BF0D01DCB44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E439388-A49A-42FD-1475-8BDB78C8FE5B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C6F0F69-3178-232F-8476-5E9D110B7AAA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9318247-5713-2703-2AB3-BA15B2F04D57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8DDEF4A-EE37-9236-F1AC-C90AC2757CB3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2891E74-7347-109D-E9B5-AD2E81A485E4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44C18579-0F8E-9945-F94B-A031E1A611A4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ED1ED2F4-492D-1C28-57C5-D957CF15E8B1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D426F7FB-628E-D7B6-D1FD-595E7C476C3F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36DD9706-2F84-DA19-D078-8B6FA3F8D78B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73A7AB6D-6F5D-A1F8-9B5C-1B2B7835A990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F388C210-7CCD-43C4-779A-DD239216F4F0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7E4F0CE-98E6-BBFC-42E0-C633BDFF0909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3147C357-A0FE-567E-89C2-C40F70DF3621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AA888C72-9BAF-BA6D-3F68-53FEBD2AEAF2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B0CCFCA-AC8F-8F6A-A494-0CB56DE50C8B}"/>
              </a:ext>
            </a:extLst>
          </p:cNvPr>
          <p:cNvSpPr txBox="1"/>
          <p:nvPr/>
        </p:nvSpPr>
        <p:spPr>
          <a:xfrm>
            <a:off x="8491882" y="2348134"/>
            <a:ext cx="2698632" cy="306467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</a:t>
            </a:r>
            <a:r>
              <a:rPr lang="pt-BR" sz="1200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PREFERÊNCIAS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767154C-99A1-77D0-842A-DB70E062FD95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2A71022-F70A-7B9A-C7BE-A32874516F6C}"/>
              </a:ext>
            </a:extLst>
          </p:cNvPr>
          <p:cNvSpPr/>
          <p:nvPr/>
        </p:nvSpPr>
        <p:spPr>
          <a:xfrm>
            <a:off x="1897626" y="276712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B3C1259-FC39-2542-572D-FA60DD405E06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5AA3E0D-9EB4-F234-6DA7-21373A9D6A16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98112DE-79B3-6C73-8C9D-155D2FF80477}"/>
              </a:ext>
            </a:extLst>
          </p:cNvPr>
          <p:cNvSpPr/>
          <p:nvPr/>
        </p:nvSpPr>
        <p:spPr>
          <a:xfrm>
            <a:off x="1897626" y="3259994"/>
            <a:ext cx="9399639" cy="1957545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B4B7317-E620-8C3C-921C-552A40520496}"/>
              </a:ext>
            </a:extLst>
          </p:cNvPr>
          <p:cNvSpPr txBox="1"/>
          <p:nvPr/>
        </p:nvSpPr>
        <p:spPr>
          <a:xfrm>
            <a:off x="8491882" y="33532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37F984C-A789-AAF0-B7DD-2A9A65054064}"/>
              </a:ext>
            </a:extLst>
          </p:cNvPr>
          <p:cNvSpPr txBox="1"/>
          <p:nvPr/>
        </p:nvSpPr>
        <p:spPr>
          <a:xfrm>
            <a:off x="2053986" y="3353209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3A9E2937-0455-FE64-F5BC-3467908FA0C2}"/>
              </a:ext>
            </a:extLst>
          </p:cNvPr>
          <p:cNvSpPr/>
          <p:nvPr/>
        </p:nvSpPr>
        <p:spPr>
          <a:xfrm>
            <a:off x="1897626" y="5184565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406C4E7-F77A-BD22-FF64-3A6179ACD3C2}"/>
              </a:ext>
            </a:extLst>
          </p:cNvPr>
          <p:cNvSpPr txBox="1"/>
          <p:nvPr/>
        </p:nvSpPr>
        <p:spPr>
          <a:xfrm>
            <a:off x="8491882" y="527778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220C3CA-054E-21CB-1EE9-F51E5630A5FC}"/>
              </a:ext>
            </a:extLst>
          </p:cNvPr>
          <p:cNvSpPr txBox="1"/>
          <p:nvPr/>
        </p:nvSpPr>
        <p:spPr>
          <a:xfrm>
            <a:off x="2053986" y="5348900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4C771B3-48D9-F24C-78E8-EEFF7875F342}"/>
              </a:ext>
            </a:extLst>
          </p:cNvPr>
          <p:cNvSpPr/>
          <p:nvPr/>
        </p:nvSpPr>
        <p:spPr>
          <a:xfrm>
            <a:off x="1974809" y="1592511"/>
            <a:ext cx="9245272" cy="43790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DAL_NUMBER">
            <a:extLst>
              <a:ext uri="{FF2B5EF4-FFF2-40B4-BE49-F238E27FC236}">
                <a16:creationId xmlns:a16="http://schemas.microsoft.com/office/drawing/2014/main" id="{13834976-8ECE-04B7-2927-ECC97F77B240}"/>
              </a:ext>
            </a:extLst>
          </p:cNvPr>
          <p:cNvSpPr txBox="1"/>
          <p:nvPr/>
        </p:nvSpPr>
        <p:spPr>
          <a:xfrm>
            <a:off x="5232356" y="1685111"/>
            <a:ext cx="560799" cy="53274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" name="Google Shape;1564;p141">
            <a:extLst>
              <a:ext uri="{FF2B5EF4-FFF2-40B4-BE49-F238E27FC236}">
                <a16:creationId xmlns:a16="http://schemas.microsoft.com/office/drawing/2014/main" id="{2DB193D9-C23B-B1E7-452D-5BC4015929B4}"/>
              </a:ext>
            </a:extLst>
          </p:cNvPr>
          <p:cNvSpPr/>
          <p:nvPr/>
        </p:nvSpPr>
        <p:spPr>
          <a:xfrm rot="7644526">
            <a:off x="5422919" y="2363719"/>
            <a:ext cx="179675" cy="174340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8" name="Google Shape;1567;p141">
            <a:extLst>
              <a:ext uri="{FF2B5EF4-FFF2-40B4-BE49-F238E27FC236}">
                <a16:creationId xmlns:a16="http://schemas.microsoft.com/office/drawing/2014/main" id="{F6FE635D-3E67-C56C-01EE-A98D4B540135}"/>
              </a:ext>
            </a:extLst>
          </p:cNvPr>
          <p:cNvSpPr txBox="1"/>
          <p:nvPr/>
        </p:nvSpPr>
        <p:spPr>
          <a:xfrm>
            <a:off x="4496666" y="2577095"/>
            <a:ext cx="2032182" cy="585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Criar o modelo de elementos finitos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HARMONIC_NUMBER">
            <a:extLst>
              <a:ext uri="{FF2B5EF4-FFF2-40B4-BE49-F238E27FC236}">
                <a16:creationId xmlns:a16="http://schemas.microsoft.com/office/drawing/2014/main" id="{CF01004C-ED6F-4EC6-0719-3202F1E062F8}"/>
              </a:ext>
            </a:extLst>
          </p:cNvPr>
          <p:cNvSpPr txBox="1"/>
          <p:nvPr/>
        </p:nvSpPr>
        <p:spPr>
          <a:xfrm>
            <a:off x="7361351" y="1685111"/>
            <a:ext cx="547062" cy="53274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1565;p141">
            <a:extLst>
              <a:ext uri="{FF2B5EF4-FFF2-40B4-BE49-F238E27FC236}">
                <a16:creationId xmlns:a16="http://schemas.microsoft.com/office/drawing/2014/main" id="{1EC2107E-6C72-3798-4180-7DE021AFB750}"/>
              </a:ext>
            </a:extLst>
          </p:cNvPr>
          <p:cNvSpPr/>
          <p:nvPr/>
        </p:nvSpPr>
        <p:spPr>
          <a:xfrm rot="7602493">
            <a:off x="7545871" y="2364520"/>
            <a:ext cx="178023" cy="172738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9" name="Google Shape;1569;p141">
            <a:extLst>
              <a:ext uri="{FF2B5EF4-FFF2-40B4-BE49-F238E27FC236}">
                <a16:creationId xmlns:a16="http://schemas.microsoft.com/office/drawing/2014/main" id="{055484D9-B000-02B9-CB0A-C1A679D1F8DE}"/>
              </a:ext>
            </a:extLst>
          </p:cNvPr>
          <p:cNvSpPr txBox="1"/>
          <p:nvPr/>
        </p:nvSpPr>
        <p:spPr>
          <a:xfrm>
            <a:off x="6751091" y="2577095"/>
            <a:ext cx="1767581" cy="585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Definir as superfícies de contato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MODELO_NUMBER">
            <a:extLst>
              <a:ext uri="{FF2B5EF4-FFF2-40B4-BE49-F238E27FC236}">
                <a16:creationId xmlns:a16="http://schemas.microsoft.com/office/drawing/2014/main" id="{8DA31E08-9F67-E5E6-5FAB-CDB5408D5BF0}"/>
              </a:ext>
            </a:extLst>
          </p:cNvPr>
          <p:cNvSpPr txBox="1"/>
          <p:nvPr/>
        </p:nvSpPr>
        <p:spPr>
          <a:xfrm>
            <a:off x="3157021" y="1685111"/>
            <a:ext cx="646770" cy="53274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400" b="1"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" name="Google Shape;1563;p141">
            <a:extLst>
              <a:ext uri="{FF2B5EF4-FFF2-40B4-BE49-F238E27FC236}">
                <a16:creationId xmlns:a16="http://schemas.microsoft.com/office/drawing/2014/main" id="{6C92EEA4-29E8-780E-7004-1286405239DD}"/>
              </a:ext>
            </a:extLst>
          </p:cNvPr>
          <p:cNvSpPr/>
          <p:nvPr/>
        </p:nvSpPr>
        <p:spPr>
          <a:xfrm rot="7887057">
            <a:off x="3385199" y="2358509"/>
            <a:ext cx="190413" cy="184762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00000"/>
              </a:solidFill>
            </a:endParaRPr>
          </a:p>
        </p:txBody>
      </p:sp>
      <p:sp>
        <p:nvSpPr>
          <p:cNvPr id="40" name="TITULO MODELO">
            <a:extLst>
              <a:ext uri="{FF2B5EF4-FFF2-40B4-BE49-F238E27FC236}">
                <a16:creationId xmlns:a16="http://schemas.microsoft.com/office/drawing/2014/main" id="{DAC75A46-4FD0-98EB-8D0C-6084E10B6373}"/>
              </a:ext>
            </a:extLst>
          </p:cNvPr>
          <p:cNvSpPr txBox="1"/>
          <p:nvPr/>
        </p:nvSpPr>
        <p:spPr>
          <a:xfrm>
            <a:off x="2686390" y="2577095"/>
            <a:ext cx="1588032" cy="585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Criar o modelo geométrico</a:t>
            </a:r>
            <a:endParaRPr sz="1600"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" name="HARMONIC_NUMBER">
            <a:extLst>
              <a:ext uri="{FF2B5EF4-FFF2-40B4-BE49-F238E27FC236}">
                <a16:creationId xmlns:a16="http://schemas.microsoft.com/office/drawing/2014/main" id="{86C0DC7E-AC78-C952-A6E1-3A48B1097227}"/>
              </a:ext>
            </a:extLst>
          </p:cNvPr>
          <p:cNvSpPr txBox="1"/>
          <p:nvPr/>
        </p:nvSpPr>
        <p:spPr>
          <a:xfrm>
            <a:off x="9351177" y="1685111"/>
            <a:ext cx="547062" cy="532744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" name="Google Shape;1565;p141">
            <a:extLst>
              <a:ext uri="{FF2B5EF4-FFF2-40B4-BE49-F238E27FC236}">
                <a16:creationId xmlns:a16="http://schemas.microsoft.com/office/drawing/2014/main" id="{B1FD270F-A6DB-D162-F26E-5F32776D6937}"/>
              </a:ext>
            </a:extLst>
          </p:cNvPr>
          <p:cNvSpPr/>
          <p:nvPr/>
        </p:nvSpPr>
        <p:spPr>
          <a:xfrm rot="7602493">
            <a:off x="9535696" y="2364520"/>
            <a:ext cx="178023" cy="172738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6" name="Google Shape;1569;p141">
            <a:extLst>
              <a:ext uri="{FF2B5EF4-FFF2-40B4-BE49-F238E27FC236}">
                <a16:creationId xmlns:a16="http://schemas.microsoft.com/office/drawing/2014/main" id="{6948780D-7295-B4C1-2E94-2290CAC298FF}"/>
              </a:ext>
            </a:extLst>
          </p:cNvPr>
          <p:cNvSpPr txBox="1"/>
          <p:nvPr/>
        </p:nvSpPr>
        <p:spPr>
          <a:xfrm>
            <a:off x="8740917" y="2577095"/>
            <a:ext cx="1767581" cy="585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Definir as superfícies equipotenciais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5" name="Imagem 54" descr="Diagrama&#10;&#10;Descrição gerada automaticamente com confiança baixa">
            <a:extLst>
              <a:ext uri="{FF2B5EF4-FFF2-40B4-BE49-F238E27FC236}">
                <a16:creationId xmlns:a16="http://schemas.microsoft.com/office/drawing/2014/main" id="{59FE9102-EE9B-6ACD-8795-3D9100EAE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92" y="3521617"/>
            <a:ext cx="8133705" cy="2322624"/>
          </a:xfrm>
          <a:prstGeom prst="rect">
            <a:avLst/>
          </a:prstGeom>
        </p:spPr>
      </p:pic>
      <p:sp>
        <p:nvSpPr>
          <p:cNvPr id="56" name="Google Shape;1567;p141">
            <a:extLst>
              <a:ext uri="{FF2B5EF4-FFF2-40B4-BE49-F238E27FC236}">
                <a16:creationId xmlns:a16="http://schemas.microsoft.com/office/drawing/2014/main" id="{52E6A369-64BA-2D31-3327-39A094C0A444}"/>
              </a:ext>
            </a:extLst>
          </p:cNvPr>
          <p:cNvSpPr txBox="1"/>
          <p:nvPr/>
        </p:nvSpPr>
        <p:spPr>
          <a:xfrm>
            <a:off x="2618069" y="3456451"/>
            <a:ext cx="1803759" cy="51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Keypoints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7" name="Google Shape;1567;p141">
            <a:extLst>
              <a:ext uri="{FF2B5EF4-FFF2-40B4-BE49-F238E27FC236}">
                <a16:creationId xmlns:a16="http://schemas.microsoft.com/office/drawing/2014/main" id="{914B3BD8-AF56-96A2-6496-3DFCA587D69D}"/>
              </a:ext>
            </a:extLst>
          </p:cNvPr>
          <p:cNvSpPr txBox="1"/>
          <p:nvPr/>
        </p:nvSpPr>
        <p:spPr>
          <a:xfrm>
            <a:off x="4806124" y="3456451"/>
            <a:ext cx="1803759" cy="51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Linhas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" name="Google Shape;1567;p141">
            <a:extLst>
              <a:ext uri="{FF2B5EF4-FFF2-40B4-BE49-F238E27FC236}">
                <a16:creationId xmlns:a16="http://schemas.microsoft.com/office/drawing/2014/main" id="{5C5355CC-774E-C918-392B-B7F87EAB07F4}"/>
              </a:ext>
            </a:extLst>
          </p:cNvPr>
          <p:cNvSpPr txBox="1"/>
          <p:nvPr/>
        </p:nvSpPr>
        <p:spPr>
          <a:xfrm>
            <a:off x="6933628" y="3456451"/>
            <a:ext cx="1803759" cy="51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áreas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9" name="Google Shape;1567;p141">
            <a:extLst>
              <a:ext uri="{FF2B5EF4-FFF2-40B4-BE49-F238E27FC236}">
                <a16:creationId xmlns:a16="http://schemas.microsoft.com/office/drawing/2014/main" id="{8682C070-935A-FD8E-C2A9-3868F00E4C9D}"/>
              </a:ext>
            </a:extLst>
          </p:cNvPr>
          <p:cNvSpPr txBox="1"/>
          <p:nvPr/>
        </p:nvSpPr>
        <p:spPr>
          <a:xfrm>
            <a:off x="9123646" y="3456451"/>
            <a:ext cx="1803759" cy="51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Volumes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2" name="DIVISAO">
            <a:extLst>
              <a:ext uri="{FF2B5EF4-FFF2-40B4-BE49-F238E27FC236}">
                <a16:creationId xmlns:a16="http://schemas.microsoft.com/office/drawing/2014/main" id="{7CD48472-D2CD-1601-742C-DA44073188B5}"/>
              </a:ext>
            </a:extLst>
          </p:cNvPr>
          <p:cNvSpPr/>
          <p:nvPr/>
        </p:nvSpPr>
        <p:spPr>
          <a:xfrm>
            <a:off x="4490010" y="1805057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3" name="DIVISAO">
            <a:extLst>
              <a:ext uri="{FF2B5EF4-FFF2-40B4-BE49-F238E27FC236}">
                <a16:creationId xmlns:a16="http://schemas.microsoft.com/office/drawing/2014/main" id="{8811025A-FC8B-10A2-1EEB-19A6366B39AC}"/>
              </a:ext>
            </a:extLst>
          </p:cNvPr>
          <p:cNvSpPr/>
          <p:nvPr/>
        </p:nvSpPr>
        <p:spPr>
          <a:xfrm flipH="1">
            <a:off x="6496592" y="1815185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4" name="DIVISAO">
            <a:extLst>
              <a:ext uri="{FF2B5EF4-FFF2-40B4-BE49-F238E27FC236}">
                <a16:creationId xmlns:a16="http://schemas.microsoft.com/office/drawing/2014/main" id="{C591865F-71F7-2BF8-44C7-8B6D161B5A33}"/>
              </a:ext>
            </a:extLst>
          </p:cNvPr>
          <p:cNvSpPr/>
          <p:nvPr/>
        </p:nvSpPr>
        <p:spPr>
          <a:xfrm flipH="1">
            <a:off x="8603013" y="1805056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60869AA-630F-7EB7-B2FD-FCB898F32D63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A0EEDE-CBD1-45D8-BE6B-04FCC382A73E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91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55C01-3E21-199C-08F9-04F27EA75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m 48" descr="Forma&#10;&#10;O conteúdo gerado por IA pode estar incorreto.">
            <a:extLst>
              <a:ext uri="{FF2B5EF4-FFF2-40B4-BE49-F238E27FC236}">
                <a16:creationId xmlns:a16="http://schemas.microsoft.com/office/drawing/2014/main" id="{B1DD50E8-AB98-7227-D990-731FC8789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648BB1F-845A-0910-D7DC-3CA568FE7A93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FE006E7-D8E9-1E0B-ADA1-17ED51D83A50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1549DAD-BB04-9D44-18C6-6EDDAAD89F52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5E24A43-40C4-4CCA-7533-E36AD77A2B3E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CECD9AB-62CD-0979-8338-79ED170DF932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4E2DBA1-69D4-0904-BF06-BB6BB84923C1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C3BF42E-8544-A393-1019-ABC736646651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C610D22C-9A47-9520-6A32-133ABB6F68EE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B7523175-E0CF-A2A7-A873-22AA85B30649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57AEBE1E-CB47-6D26-925F-2E5E50AB11E0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3979B518-B56B-A15D-0BC9-CF4AAFFAFC09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2037A5A8-A673-8BE6-EE32-439B9A32ADFA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BAC637E5-8136-3254-6CA2-F1378ABA5F22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56E35C5-417B-A1AE-D7D7-A343B4CD2437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4632765-2CB8-21EE-7684-2E84BCA21745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CDE57859-E978-8852-7C0D-A35701CCEF29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FDB9428-C358-B52E-3214-6CE90558CAF3}"/>
              </a:ext>
            </a:extLst>
          </p:cNvPr>
          <p:cNvSpPr txBox="1"/>
          <p:nvPr/>
        </p:nvSpPr>
        <p:spPr>
          <a:xfrm>
            <a:off x="8491882" y="2348134"/>
            <a:ext cx="2698632" cy="306467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</a:t>
            </a:r>
            <a:r>
              <a:rPr lang="pt-BR" sz="1200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PREFERÊNCIAS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E5EEBC4-171E-29D6-A015-FDEB23970CB8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CA61DEB-1972-0876-937E-BF24D118112C}"/>
              </a:ext>
            </a:extLst>
          </p:cNvPr>
          <p:cNvSpPr/>
          <p:nvPr/>
        </p:nvSpPr>
        <p:spPr>
          <a:xfrm>
            <a:off x="1897626" y="276712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33A6BCE-99E6-1D67-EF30-2D2BFA661FEC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A12333D-7B43-D6B8-45C1-EF06768B2122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3744B027-F57D-CA8E-B4A8-6C37FC706D2B}"/>
              </a:ext>
            </a:extLst>
          </p:cNvPr>
          <p:cNvSpPr/>
          <p:nvPr/>
        </p:nvSpPr>
        <p:spPr>
          <a:xfrm>
            <a:off x="1897626" y="3259994"/>
            <a:ext cx="9399639" cy="1957545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1BC04ED-02A4-1794-0C6F-E5EEE5A954F0}"/>
              </a:ext>
            </a:extLst>
          </p:cNvPr>
          <p:cNvSpPr txBox="1"/>
          <p:nvPr/>
        </p:nvSpPr>
        <p:spPr>
          <a:xfrm>
            <a:off x="8491882" y="33532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F347096-6FE4-AD23-1504-2032D02DED4F}"/>
              </a:ext>
            </a:extLst>
          </p:cNvPr>
          <p:cNvSpPr txBox="1"/>
          <p:nvPr/>
        </p:nvSpPr>
        <p:spPr>
          <a:xfrm>
            <a:off x="2053986" y="3353209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A7C4375E-E61E-0CCF-865D-505A2EBB0A41}"/>
              </a:ext>
            </a:extLst>
          </p:cNvPr>
          <p:cNvSpPr/>
          <p:nvPr/>
        </p:nvSpPr>
        <p:spPr>
          <a:xfrm>
            <a:off x="1897626" y="5184565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3699552-6FF3-F74D-1875-8D053A283F23}"/>
              </a:ext>
            </a:extLst>
          </p:cNvPr>
          <p:cNvSpPr txBox="1"/>
          <p:nvPr/>
        </p:nvSpPr>
        <p:spPr>
          <a:xfrm>
            <a:off x="8491882" y="527778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7575421-5EAC-2371-F0E3-AADD70A854AC}"/>
              </a:ext>
            </a:extLst>
          </p:cNvPr>
          <p:cNvSpPr txBox="1"/>
          <p:nvPr/>
        </p:nvSpPr>
        <p:spPr>
          <a:xfrm>
            <a:off x="2053986" y="5348900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877C830-F7B6-1657-9335-066BE09E615E}"/>
              </a:ext>
            </a:extLst>
          </p:cNvPr>
          <p:cNvSpPr/>
          <p:nvPr/>
        </p:nvSpPr>
        <p:spPr>
          <a:xfrm>
            <a:off x="1974809" y="1592511"/>
            <a:ext cx="9245272" cy="43790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DAL_NUMBER">
            <a:extLst>
              <a:ext uri="{FF2B5EF4-FFF2-40B4-BE49-F238E27FC236}">
                <a16:creationId xmlns:a16="http://schemas.microsoft.com/office/drawing/2014/main" id="{9B2FF832-316A-FD59-8E78-34DEB4FDDD89}"/>
              </a:ext>
            </a:extLst>
          </p:cNvPr>
          <p:cNvSpPr txBox="1"/>
          <p:nvPr/>
        </p:nvSpPr>
        <p:spPr>
          <a:xfrm>
            <a:off x="5232237" y="1685111"/>
            <a:ext cx="560849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400" b="1"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" name="Google Shape;1564;p141">
            <a:extLst>
              <a:ext uri="{FF2B5EF4-FFF2-40B4-BE49-F238E27FC236}">
                <a16:creationId xmlns:a16="http://schemas.microsoft.com/office/drawing/2014/main" id="{998FAF2C-0BDF-6AB3-E28E-367C1EC2D135}"/>
              </a:ext>
            </a:extLst>
          </p:cNvPr>
          <p:cNvSpPr/>
          <p:nvPr/>
        </p:nvSpPr>
        <p:spPr>
          <a:xfrm rot="7644526">
            <a:off x="5422886" y="2363183"/>
            <a:ext cx="179551" cy="174356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8" name="Google Shape;1567;p141">
            <a:extLst>
              <a:ext uri="{FF2B5EF4-FFF2-40B4-BE49-F238E27FC236}">
                <a16:creationId xmlns:a16="http://schemas.microsoft.com/office/drawing/2014/main" id="{9D192B50-4778-92DE-4D1C-5500AA2FE483}"/>
              </a:ext>
            </a:extLst>
          </p:cNvPr>
          <p:cNvSpPr txBox="1"/>
          <p:nvPr/>
        </p:nvSpPr>
        <p:spPr>
          <a:xfrm>
            <a:off x="4496481" y="2576479"/>
            <a:ext cx="2032361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Criar o modelo de elementos finitos</a:t>
            </a:r>
            <a:endParaRPr sz="1600"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HARMONIC_NUMBER">
            <a:extLst>
              <a:ext uri="{FF2B5EF4-FFF2-40B4-BE49-F238E27FC236}">
                <a16:creationId xmlns:a16="http://schemas.microsoft.com/office/drawing/2014/main" id="{993CE85A-AABD-F752-534A-D0B45295CFC4}"/>
              </a:ext>
            </a:extLst>
          </p:cNvPr>
          <p:cNvSpPr txBox="1"/>
          <p:nvPr/>
        </p:nvSpPr>
        <p:spPr>
          <a:xfrm>
            <a:off x="7361420" y="1685111"/>
            <a:ext cx="547111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1565;p141">
            <a:extLst>
              <a:ext uri="{FF2B5EF4-FFF2-40B4-BE49-F238E27FC236}">
                <a16:creationId xmlns:a16="http://schemas.microsoft.com/office/drawing/2014/main" id="{B21FB6B6-7471-6BFE-5B3C-115A6EC94852}"/>
              </a:ext>
            </a:extLst>
          </p:cNvPr>
          <p:cNvSpPr/>
          <p:nvPr/>
        </p:nvSpPr>
        <p:spPr>
          <a:xfrm rot="7602493">
            <a:off x="7546025" y="2363984"/>
            <a:ext cx="177900" cy="172754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9" name="Google Shape;1569;p141">
            <a:extLst>
              <a:ext uri="{FF2B5EF4-FFF2-40B4-BE49-F238E27FC236}">
                <a16:creationId xmlns:a16="http://schemas.microsoft.com/office/drawing/2014/main" id="{70BFE9CB-3AD0-DDBE-E423-3515A70E07D1}"/>
              </a:ext>
            </a:extLst>
          </p:cNvPr>
          <p:cNvSpPr txBox="1"/>
          <p:nvPr/>
        </p:nvSpPr>
        <p:spPr>
          <a:xfrm>
            <a:off x="6751106" y="2576479"/>
            <a:ext cx="1767737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Definir as superfícies de contato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MODELO_NUMBER">
            <a:extLst>
              <a:ext uri="{FF2B5EF4-FFF2-40B4-BE49-F238E27FC236}">
                <a16:creationId xmlns:a16="http://schemas.microsoft.com/office/drawing/2014/main" id="{43CFD7E2-8D47-4185-4571-4EDEDEB80181}"/>
              </a:ext>
            </a:extLst>
          </p:cNvPr>
          <p:cNvSpPr txBox="1"/>
          <p:nvPr/>
        </p:nvSpPr>
        <p:spPr>
          <a:xfrm>
            <a:off x="3156718" y="1685111"/>
            <a:ext cx="646827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" name="TITULO MODELO">
            <a:extLst>
              <a:ext uri="{FF2B5EF4-FFF2-40B4-BE49-F238E27FC236}">
                <a16:creationId xmlns:a16="http://schemas.microsoft.com/office/drawing/2014/main" id="{64548060-94A2-5DDF-9813-7B02035DA2D6}"/>
              </a:ext>
            </a:extLst>
          </p:cNvPr>
          <p:cNvSpPr txBox="1"/>
          <p:nvPr/>
        </p:nvSpPr>
        <p:spPr>
          <a:xfrm>
            <a:off x="2686045" y="2576479"/>
            <a:ext cx="1588173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Criar o modelo geométrico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DIVISAO">
            <a:extLst>
              <a:ext uri="{FF2B5EF4-FFF2-40B4-BE49-F238E27FC236}">
                <a16:creationId xmlns:a16="http://schemas.microsoft.com/office/drawing/2014/main" id="{851779D0-F71C-3968-C12F-0AA292D20C7E}"/>
              </a:ext>
            </a:extLst>
          </p:cNvPr>
          <p:cNvSpPr/>
          <p:nvPr/>
        </p:nvSpPr>
        <p:spPr>
          <a:xfrm>
            <a:off x="4490010" y="1805057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DIVISAO">
            <a:extLst>
              <a:ext uri="{FF2B5EF4-FFF2-40B4-BE49-F238E27FC236}">
                <a16:creationId xmlns:a16="http://schemas.microsoft.com/office/drawing/2014/main" id="{FD61515B-DFFE-CF6B-CB92-B28614182CCC}"/>
              </a:ext>
            </a:extLst>
          </p:cNvPr>
          <p:cNvSpPr/>
          <p:nvPr/>
        </p:nvSpPr>
        <p:spPr>
          <a:xfrm flipH="1">
            <a:off x="6496592" y="1815185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HARMONIC_NUMBER">
            <a:extLst>
              <a:ext uri="{FF2B5EF4-FFF2-40B4-BE49-F238E27FC236}">
                <a16:creationId xmlns:a16="http://schemas.microsoft.com/office/drawing/2014/main" id="{72A88BF1-3AE4-172F-425A-4C020DA273A0}"/>
              </a:ext>
            </a:extLst>
          </p:cNvPr>
          <p:cNvSpPr txBox="1"/>
          <p:nvPr/>
        </p:nvSpPr>
        <p:spPr>
          <a:xfrm>
            <a:off x="9351422" y="1685111"/>
            <a:ext cx="547111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" name="Google Shape;1565;p141">
            <a:extLst>
              <a:ext uri="{FF2B5EF4-FFF2-40B4-BE49-F238E27FC236}">
                <a16:creationId xmlns:a16="http://schemas.microsoft.com/office/drawing/2014/main" id="{B79AD9A8-30EB-F6A6-C876-C2B8171DCC05}"/>
              </a:ext>
            </a:extLst>
          </p:cNvPr>
          <p:cNvSpPr/>
          <p:nvPr/>
        </p:nvSpPr>
        <p:spPr>
          <a:xfrm rot="7602493">
            <a:off x="9536027" y="2363984"/>
            <a:ext cx="177900" cy="172754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6" name="Google Shape;1569;p141">
            <a:extLst>
              <a:ext uri="{FF2B5EF4-FFF2-40B4-BE49-F238E27FC236}">
                <a16:creationId xmlns:a16="http://schemas.microsoft.com/office/drawing/2014/main" id="{AC5AFC9D-A3A2-F55F-4D81-5C33A0841AAE}"/>
              </a:ext>
            </a:extLst>
          </p:cNvPr>
          <p:cNvSpPr txBox="1"/>
          <p:nvPr/>
        </p:nvSpPr>
        <p:spPr>
          <a:xfrm>
            <a:off x="8741108" y="2576479"/>
            <a:ext cx="1767737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Definir as superfícies equipotenciais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" name="DIVISAO">
            <a:extLst>
              <a:ext uri="{FF2B5EF4-FFF2-40B4-BE49-F238E27FC236}">
                <a16:creationId xmlns:a16="http://schemas.microsoft.com/office/drawing/2014/main" id="{DFE4992B-B2DD-A796-4288-A9D2EDA7A404}"/>
              </a:ext>
            </a:extLst>
          </p:cNvPr>
          <p:cNvSpPr/>
          <p:nvPr/>
        </p:nvSpPr>
        <p:spPr>
          <a:xfrm flipH="1">
            <a:off x="8603013" y="1805056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8" name="Google Shape;1563;p141">
            <a:extLst>
              <a:ext uri="{FF2B5EF4-FFF2-40B4-BE49-F238E27FC236}">
                <a16:creationId xmlns:a16="http://schemas.microsoft.com/office/drawing/2014/main" id="{9DDB79A6-48E5-93FB-2E12-DB190A3968D9}"/>
              </a:ext>
            </a:extLst>
          </p:cNvPr>
          <p:cNvSpPr/>
          <p:nvPr/>
        </p:nvSpPr>
        <p:spPr>
          <a:xfrm rot="7887057">
            <a:off x="3384990" y="2364301"/>
            <a:ext cx="190281" cy="184778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944A1"/>
              </a:solidFill>
            </a:endParaRPr>
          </a:p>
        </p:txBody>
      </p:sp>
      <p:pic>
        <p:nvPicPr>
          <p:cNvPr id="50" name="Imagem 49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994425A-8B1E-15C1-CD05-EC8E624BF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40" y="3306156"/>
            <a:ext cx="3248170" cy="2516679"/>
          </a:xfrm>
          <a:prstGeom prst="rect">
            <a:avLst/>
          </a:prstGeom>
        </p:spPr>
      </p:pic>
      <p:sp>
        <p:nvSpPr>
          <p:cNvPr id="51" name="Google Shape;1567;p141">
            <a:extLst>
              <a:ext uri="{FF2B5EF4-FFF2-40B4-BE49-F238E27FC236}">
                <a16:creationId xmlns:a16="http://schemas.microsoft.com/office/drawing/2014/main" id="{93432ECC-AD43-F7FF-62F4-19F031D05F5A}"/>
              </a:ext>
            </a:extLst>
          </p:cNvPr>
          <p:cNvSpPr txBox="1"/>
          <p:nvPr/>
        </p:nvSpPr>
        <p:spPr>
          <a:xfrm>
            <a:off x="2442595" y="3484964"/>
            <a:ext cx="2154707" cy="75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Malha estruturada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CFFFB6D0-EDFE-50F2-E676-25EB356118FD}"/>
              </a:ext>
            </a:extLst>
          </p:cNvPr>
          <p:cNvSpPr/>
          <p:nvPr/>
        </p:nvSpPr>
        <p:spPr>
          <a:xfrm flipH="1">
            <a:off x="3497089" y="4237116"/>
            <a:ext cx="45719" cy="77450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DA5136CF-8D85-8BAA-C054-660F83ECB197}"/>
              </a:ext>
            </a:extLst>
          </p:cNvPr>
          <p:cNvSpPr/>
          <p:nvPr/>
        </p:nvSpPr>
        <p:spPr>
          <a:xfrm>
            <a:off x="3508521" y="4545611"/>
            <a:ext cx="38085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28E1E8C5-1DA9-42F2-4518-037BCD9F1577}"/>
              </a:ext>
            </a:extLst>
          </p:cNvPr>
          <p:cNvSpPr/>
          <p:nvPr/>
        </p:nvSpPr>
        <p:spPr>
          <a:xfrm>
            <a:off x="3508521" y="4965813"/>
            <a:ext cx="380859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1567;p141">
            <a:extLst>
              <a:ext uri="{FF2B5EF4-FFF2-40B4-BE49-F238E27FC236}">
                <a16:creationId xmlns:a16="http://schemas.microsoft.com/office/drawing/2014/main" id="{59C9F937-38A9-6105-ED5E-44DFB80A6B1F}"/>
              </a:ext>
            </a:extLst>
          </p:cNvPr>
          <p:cNvSpPr txBox="1"/>
          <p:nvPr/>
        </p:nvSpPr>
        <p:spPr>
          <a:xfrm>
            <a:off x="3615768" y="4185987"/>
            <a:ext cx="2176137" cy="75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Eficiência numérica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1" name="Google Shape;1567;p141">
            <a:extLst>
              <a:ext uri="{FF2B5EF4-FFF2-40B4-BE49-F238E27FC236}">
                <a16:creationId xmlns:a16="http://schemas.microsoft.com/office/drawing/2014/main" id="{2F62489F-1513-5773-3564-F452816BEF31}"/>
              </a:ext>
            </a:extLst>
          </p:cNvPr>
          <p:cNvSpPr txBox="1"/>
          <p:nvPr/>
        </p:nvSpPr>
        <p:spPr>
          <a:xfrm>
            <a:off x="3615768" y="4622584"/>
            <a:ext cx="2488245" cy="75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Eficiência computacional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24B3F216-FE1D-753C-D867-0A951847111F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D3ABE74-D99F-DF22-6BF6-D35DDA6E8814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936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02083-F565-E36A-C8F6-5733EDB61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Forma&#10;&#10;O conteúdo gerado por IA pode estar incorreto.">
            <a:extLst>
              <a:ext uri="{FF2B5EF4-FFF2-40B4-BE49-F238E27FC236}">
                <a16:creationId xmlns:a16="http://schemas.microsoft.com/office/drawing/2014/main" id="{2FF3978F-0A58-EC43-61C0-91FE80887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CDAD20C-DD39-202F-29BC-E7FD40936688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D47C27B-2CC1-AB01-A2AA-F9DB04B7E30C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6FA57F8-439F-D104-CD1F-464CD0B6282F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224DE52-0FC2-6DBF-31F7-B999FA7AA564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E1E8231-D6F1-E9D3-7D00-E82CBCEF46EA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E3F2AAE-7513-CFCE-B8B7-362EA45E1378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AC9638F-5EA8-F6F6-A1B1-0CE83D43916D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8CABFEA8-CCC3-15B2-604C-2F13C1398B24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57B5C4B2-F5D5-DF17-C141-554B2177F187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7DC3B6D5-51F6-3784-2307-972228B25A75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23EB0520-7E84-5FA4-A2C3-EA6B3B44AD20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70B67C4E-4F6E-2C85-2DC0-E1B7ADC924DD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E9CF4AE0-ED8B-699D-0485-091595CA0C06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500F646-19B0-5295-EADE-4D243BCB919A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E3C7FC5-95BA-FDD9-8E6B-8A5F051A9F46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FDE1E388-2F50-A61E-AD63-845B2A05A03F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C61ED6-51C3-45C1-1B21-5D4999D2CE39}"/>
              </a:ext>
            </a:extLst>
          </p:cNvPr>
          <p:cNvSpPr txBox="1"/>
          <p:nvPr/>
        </p:nvSpPr>
        <p:spPr>
          <a:xfrm>
            <a:off x="8491882" y="2348134"/>
            <a:ext cx="2698632" cy="306467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</a:t>
            </a:r>
            <a:r>
              <a:rPr lang="pt-BR" sz="1200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PREFERÊNCIAS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DD50C3C-08DC-A53E-1DD9-3D2CCE6A56B1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F1AD59C-DDAB-4F27-F2A8-B8CCE0ADA5DB}"/>
              </a:ext>
            </a:extLst>
          </p:cNvPr>
          <p:cNvSpPr/>
          <p:nvPr/>
        </p:nvSpPr>
        <p:spPr>
          <a:xfrm>
            <a:off x="1897626" y="276712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7064AD5-654C-BFB3-A6CB-672EE6E20E08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B2BD380-231E-9D4D-2392-9067CA6E2CFF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97815D84-B9F4-6166-27BD-EF4D1F1EA60F}"/>
              </a:ext>
            </a:extLst>
          </p:cNvPr>
          <p:cNvSpPr/>
          <p:nvPr/>
        </p:nvSpPr>
        <p:spPr>
          <a:xfrm>
            <a:off x="1897626" y="3259994"/>
            <a:ext cx="9399639" cy="1957545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A5A6120-DEAE-87AB-E78B-B123B6205840}"/>
              </a:ext>
            </a:extLst>
          </p:cNvPr>
          <p:cNvSpPr txBox="1"/>
          <p:nvPr/>
        </p:nvSpPr>
        <p:spPr>
          <a:xfrm>
            <a:off x="8491882" y="33532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4E4B9C1-2A22-BB65-3935-33AE16A994B6}"/>
              </a:ext>
            </a:extLst>
          </p:cNvPr>
          <p:cNvSpPr txBox="1"/>
          <p:nvPr/>
        </p:nvSpPr>
        <p:spPr>
          <a:xfrm>
            <a:off x="2053986" y="3353209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BCD21F5-D85E-8040-31CE-C1BB519BDCE7}"/>
              </a:ext>
            </a:extLst>
          </p:cNvPr>
          <p:cNvSpPr/>
          <p:nvPr/>
        </p:nvSpPr>
        <p:spPr>
          <a:xfrm>
            <a:off x="1897626" y="5184565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4DF5D95-AC6C-15B4-6580-9D65FAF436F5}"/>
              </a:ext>
            </a:extLst>
          </p:cNvPr>
          <p:cNvSpPr txBox="1"/>
          <p:nvPr/>
        </p:nvSpPr>
        <p:spPr>
          <a:xfrm>
            <a:off x="8491882" y="527778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AF7293B-4CB7-C3E9-7A2B-F9F9A13EC5DC}"/>
              </a:ext>
            </a:extLst>
          </p:cNvPr>
          <p:cNvSpPr txBox="1"/>
          <p:nvPr/>
        </p:nvSpPr>
        <p:spPr>
          <a:xfrm>
            <a:off x="2053986" y="5348900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B4B5E59-7325-0393-D8A3-1A77E7B06CDB}"/>
              </a:ext>
            </a:extLst>
          </p:cNvPr>
          <p:cNvSpPr/>
          <p:nvPr/>
        </p:nvSpPr>
        <p:spPr>
          <a:xfrm>
            <a:off x="1974809" y="1592511"/>
            <a:ext cx="9245272" cy="43790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DAL_NUMBER">
            <a:extLst>
              <a:ext uri="{FF2B5EF4-FFF2-40B4-BE49-F238E27FC236}">
                <a16:creationId xmlns:a16="http://schemas.microsoft.com/office/drawing/2014/main" id="{4B77AD93-99E4-1E38-33DD-DDC3291121BE}"/>
              </a:ext>
            </a:extLst>
          </p:cNvPr>
          <p:cNvSpPr txBox="1"/>
          <p:nvPr/>
        </p:nvSpPr>
        <p:spPr>
          <a:xfrm>
            <a:off x="5232237" y="1685111"/>
            <a:ext cx="560849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" name="Google Shape;1564;p141">
            <a:extLst>
              <a:ext uri="{FF2B5EF4-FFF2-40B4-BE49-F238E27FC236}">
                <a16:creationId xmlns:a16="http://schemas.microsoft.com/office/drawing/2014/main" id="{5BFA416A-A1CD-8109-4F6D-84521735F03A}"/>
              </a:ext>
            </a:extLst>
          </p:cNvPr>
          <p:cNvSpPr/>
          <p:nvPr/>
        </p:nvSpPr>
        <p:spPr>
          <a:xfrm rot="7644526">
            <a:off x="5422886" y="2363183"/>
            <a:ext cx="179551" cy="174356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8" name="Google Shape;1567;p141">
            <a:extLst>
              <a:ext uri="{FF2B5EF4-FFF2-40B4-BE49-F238E27FC236}">
                <a16:creationId xmlns:a16="http://schemas.microsoft.com/office/drawing/2014/main" id="{04778FE7-BEB1-D0CE-66F3-D6EA3BDAFFE0}"/>
              </a:ext>
            </a:extLst>
          </p:cNvPr>
          <p:cNvSpPr txBox="1"/>
          <p:nvPr/>
        </p:nvSpPr>
        <p:spPr>
          <a:xfrm>
            <a:off x="4496481" y="2576479"/>
            <a:ext cx="2032361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Criar o modelo de elementos finitos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HARMONIC_NUMBER">
            <a:extLst>
              <a:ext uri="{FF2B5EF4-FFF2-40B4-BE49-F238E27FC236}">
                <a16:creationId xmlns:a16="http://schemas.microsoft.com/office/drawing/2014/main" id="{1ABC23BE-A380-88E5-2E97-958935284E0A}"/>
              </a:ext>
            </a:extLst>
          </p:cNvPr>
          <p:cNvSpPr txBox="1"/>
          <p:nvPr/>
        </p:nvSpPr>
        <p:spPr>
          <a:xfrm>
            <a:off x="7361420" y="1685111"/>
            <a:ext cx="547111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400" b="1"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1565;p141">
            <a:extLst>
              <a:ext uri="{FF2B5EF4-FFF2-40B4-BE49-F238E27FC236}">
                <a16:creationId xmlns:a16="http://schemas.microsoft.com/office/drawing/2014/main" id="{D57F8179-7E1F-407B-7D95-F59CAE1FCEFE}"/>
              </a:ext>
            </a:extLst>
          </p:cNvPr>
          <p:cNvSpPr/>
          <p:nvPr/>
        </p:nvSpPr>
        <p:spPr>
          <a:xfrm rot="7602493">
            <a:off x="7546025" y="2363984"/>
            <a:ext cx="177900" cy="172754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C00000"/>
              </a:solidFill>
            </a:endParaRPr>
          </a:p>
        </p:txBody>
      </p:sp>
      <p:sp>
        <p:nvSpPr>
          <p:cNvPr id="39" name="Google Shape;1569;p141">
            <a:extLst>
              <a:ext uri="{FF2B5EF4-FFF2-40B4-BE49-F238E27FC236}">
                <a16:creationId xmlns:a16="http://schemas.microsoft.com/office/drawing/2014/main" id="{43B7EB1F-545B-3048-867C-BA6CC2684A5E}"/>
              </a:ext>
            </a:extLst>
          </p:cNvPr>
          <p:cNvSpPr txBox="1"/>
          <p:nvPr/>
        </p:nvSpPr>
        <p:spPr>
          <a:xfrm>
            <a:off x="6751106" y="2576479"/>
            <a:ext cx="1767737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Definir as superfícies de contato</a:t>
            </a:r>
            <a:endParaRPr sz="1600"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MODELO_NUMBER">
            <a:extLst>
              <a:ext uri="{FF2B5EF4-FFF2-40B4-BE49-F238E27FC236}">
                <a16:creationId xmlns:a16="http://schemas.microsoft.com/office/drawing/2014/main" id="{01BE62AC-11B6-8B2F-90E9-13D53A9D5C63}"/>
              </a:ext>
            </a:extLst>
          </p:cNvPr>
          <p:cNvSpPr txBox="1"/>
          <p:nvPr/>
        </p:nvSpPr>
        <p:spPr>
          <a:xfrm>
            <a:off x="3156718" y="1685111"/>
            <a:ext cx="646827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" name="TITULO MODELO">
            <a:extLst>
              <a:ext uri="{FF2B5EF4-FFF2-40B4-BE49-F238E27FC236}">
                <a16:creationId xmlns:a16="http://schemas.microsoft.com/office/drawing/2014/main" id="{A08DD7D5-E5EF-BFF2-8E63-D4C22C514CB0}"/>
              </a:ext>
            </a:extLst>
          </p:cNvPr>
          <p:cNvSpPr txBox="1"/>
          <p:nvPr/>
        </p:nvSpPr>
        <p:spPr>
          <a:xfrm>
            <a:off x="2686045" y="2576479"/>
            <a:ext cx="1588173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Criar o modelo geométrico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DIVISAO">
            <a:extLst>
              <a:ext uri="{FF2B5EF4-FFF2-40B4-BE49-F238E27FC236}">
                <a16:creationId xmlns:a16="http://schemas.microsoft.com/office/drawing/2014/main" id="{34FE90AF-BA01-EE1A-60BE-8B1F1E522C6C}"/>
              </a:ext>
            </a:extLst>
          </p:cNvPr>
          <p:cNvSpPr/>
          <p:nvPr/>
        </p:nvSpPr>
        <p:spPr>
          <a:xfrm>
            <a:off x="4490010" y="1805057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DIVISAO">
            <a:extLst>
              <a:ext uri="{FF2B5EF4-FFF2-40B4-BE49-F238E27FC236}">
                <a16:creationId xmlns:a16="http://schemas.microsoft.com/office/drawing/2014/main" id="{B257D61C-8B57-B201-63A3-BAC2FFCD10E1}"/>
              </a:ext>
            </a:extLst>
          </p:cNvPr>
          <p:cNvSpPr/>
          <p:nvPr/>
        </p:nvSpPr>
        <p:spPr>
          <a:xfrm flipH="1">
            <a:off x="6496592" y="1815185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HARMONIC_NUMBER">
            <a:extLst>
              <a:ext uri="{FF2B5EF4-FFF2-40B4-BE49-F238E27FC236}">
                <a16:creationId xmlns:a16="http://schemas.microsoft.com/office/drawing/2014/main" id="{654A57BA-F458-7232-BFDF-BD137D4CB8CF}"/>
              </a:ext>
            </a:extLst>
          </p:cNvPr>
          <p:cNvSpPr txBox="1"/>
          <p:nvPr/>
        </p:nvSpPr>
        <p:spPr>
          <a:xfrm>
            <a:off x="9351422" y="1685111"/>
            <a:ext cx="547111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" name="Google Shape;1565;p141">
            <a:extLst>
              <a:ext uri="{FF2B5EF4-FFF2-40B4-BE49-F238E27FC236}">
                <a16:creationId xmlns:a16="http://schemas.microsoft.com/office/drawing/2014/main" id="{37D86212-B948-9275-406E-40BC407A774C}"/>
              </a:ext>
            </a:extLst>
          </p:cNvPr>
          <p:cNvSpPr/>
          <p:nvPr/>
        </p:nvSpPr>
        <p:spPr>
          <a:xfrm rot="7602493">
            <a:off x="9536027" y="2363984"/>
            <a:ext cx="177900" cy="172754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6" name="Google Shape;1569;p141">
            <a:extLst>
              <a:ext uri="{FF2B5EF4-FFF2-40B4-BE49-F238E27FC236}">
                <a16:creationId xmlns:a16="http://schemas.microsoft.com/office/drawing/2014/main" id="{A08B4925-C669-3B9D-6993-95D1253490FD}"/>
              </a:ext>
            </a:extLst>
          </p:cNvPr>
          <p:cNvSpPr txBox="1"/>
          <p:nvPr/>
        </p:nvSpPr>
        <p:spPr>
          <a:xfrm>
            <a:off x="8741108" y="2576479"/>
            <a:ext cx="1767737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Definir as superfícies equipotenciais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" name="DIVISAO">
            <a:extLst>
              <a:ext uri="{FF2B5EF4-FFF2-40B4-BE49-F238E27FC236}">
                <a16:creationId xmlns:a16="http://schemas.microsoft.com/office/drawing/2014/main" id="{9973827C-FAF6-7CE8-D9B6-5BB5B72F9274}"/>
              </a:ext>
            </a:extLst>
          </p:cNvPr>
          <p:cNvSpPr/>
          <p:nvPr/>
        </p:nvSpPr>
        <p:spPr>
          <a:xfrm flipH="1">
            <a:off x="8603013" y="1805056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8" name="Google Shape;1563;p141">
            <a:extLst>
              <a:ext uri="{FF2B5EF4-FFF2-40B4-BE49-F238E27FC236}">
                <a16:creationId xmlns:a16="http://schemas.microsoft.com/office/drawing/2014/main" id="{F2E07AB3-BA10-5FFA-8304-C52FC28D0512}"/>
              </a:ext>
            </a:extLst>
          </p:cNvPr>
          <p:cNvSpPr/>
          <p:nvPr/>
        </p:nvSpPr>
        <p:spPr>
          <a:xfrm rot="7887057">
            <a:off x="3384990" y="2364301"/>
            <a:ext cx="190281" cy="184778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944A1"/>
              </a:solidFill>
            </a:endParaRPr>
          </a:p>
        </p:txBody>
      </p:sp>
      <p:pic>
        <p:nvPicPr>
          <p:cNvPr id="49" name="Imagem 48" descr="Gráfico, Gráfico de cascata&#10;&#10;Descrição gerada automaticamente">
            <a:extLst>
              <a:ext uri="{FF2B5EF4-FFF2-40B4-BE49-F238E27FC236}">
                <a16:creationId xmlns:a16="http://schemas.microsoft.com/office/drawing/2014/main" id="{3702F7C2-EEFE-DC6B-457E-E68BFD2BF5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51" y="3664804"/>
            <a:ext cx="3543300" cy="1727200"/>
          </a:xfrm>
          <a:prstGeom prst="rect">
            <a:avLst/>
          </a:prstGeom>
        </p:spPr>
      </p:pic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E0EB2F4F-0577-BE49-F522-6E8EE28F1986}"/>
              </a:ext>
            </a:extLst>
          </p:cNvPr>
          <p:cNvGrpSpPr/>
          <p:nvPr/>
        </p:nvGrpSpPr>
        <p:grpSpPr>
          <a:xfrm>
            <a:off x="4100757" y="3356236"/>
            <a:ext cx="5990962" cy="2034864"/>
            <a:chOff x="4100757" y="3356236"/>
            <a:chExt cx="5990962" cy="2034864"/>
          </a:xfrm>
        </p:grpSpPr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7C42FEF0-70E7-ACE0-47D7-FF0392B4A520}"/>
                </a:ext>
              </a:extLst>
            </p:cNvPr>
            <p:cNvCxnSpPr>
              <a:cxnSpLocks/>
            </p:cNvCxnSpPr>
            <p:nvPr/>
          </p:nvCxnSpPr>
          <p:spPr>
            <a:xfrm>
              <a:off x="4100757" y="3642650"/>
              <a:ext cx="2730573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0C6B88EA-0881-AD7B-EBD7-2A400872CBA3}"/>
                </a:ext>
              </a:extLst>
            </p:cNvPr>
            <p:cNvCxnSpPr>
              <a:cxnSpLocks/>
            </p:cNvCxnSpPr>
            <p:nvPr/>
          </p:nvCxnSpPr>
          <p:spPr>
            <a:xfrm>
              <a:off x="4100757" y="5364430"/>
              <a:ext cx="1888289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162C036B-0891-8941-EEC0-07EC967BC1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040" y="4984113"/>
              <a:ext cx="0" cy="3977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C9E091E5-53A8-22D6-E019-77BFDA925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675" y="3642650"/>
              <a:ext cx="0" cy="39778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91BD3821-94C2-D5E4-D6CA-05D1AB180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9046" y="3664804"/>
              <a:ext cx="0" cy="172629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tângulo: Cantos Arredondados 85">
              <a:extLst>
                <a:ext uri="{FF2B5EF4-FFF2-40B4-BE49-F238E27FC236}">
                  <a16:creationId xmlns:a16="http://schemas.microsoft.com/office/drawing/2014/main" id="{E9F73643-9B77-3E87-5124-81ED330D8CA5}"/>
                </a:ext>
              </a:extLst>
            </p:cNvPr>
            <p:cNvSpPr/>
            <p:nvPr/>
          </p:nvSpPr>
          <p:spPr>
            <a:xfrm>
              <a:off x="6831185" y="3356236"/>
              <a:ext cx="3260534" cy="2032526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ITULO MODELO">
              <a:extLst>
                <a:ext uri="{FF2B5EF4-FFF2-40B4-BE49-F238E27FC236}">
                  <a16:creationId xmlns:a16="http://schemas.microsoft.com/office/drawing/2014/main" id="{BF4AFF72-27F3-AB88-4AB7-25E123212A13}"/>
                </a:ext>
              </a:extLst>
            </p:cNvPr>
            <p:cNvSpPr txBox="1"/>
            <p:nvPr/>
          </p:nvSpPr>
          <p:spPr>
            <a:xfrm>
              <a:off x="7491842" y="3357523"/>
              <a:ext cx="1938794" cy="584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rgbClr val="C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Definição no ANSYS</a:t>
              </a:r>
              <a:endParaRPr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88" name="TITULO MODELO">
              <a:extLst>
                <a:ext uri="{FF2B5EF4-FFF2-40B4-BE49-F238E27FC236}">
                  <a16:creationId xmlns:a16="http://schemas.microsoft.com/office/drawing/2014/main" id="{DF947C2E-AA8E-DB49-43C1-79456BC27286}"/>
                </a:ext>
              </a:extLst>
            </p:cNvPr>
            <p:cNvSpPr txBox="1"/>
            <p:nvPr/>
          </p:nvSpPr>
          <p:spPr>
            <a:xfrm>
              <a:off x="6974913" y="3691483"/>
              <a:ext cx="1588173" cy="584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dirty="0">
                  <a:solidFill>
                    <a:srgbClr val="12264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Superfície target</a:t>
              </a:r>
              <a:endParaRPr sz="1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89" name="TITULO MODELO">
              <a:extLst>
                <a:ext uri="{FF2B5EF4-FFF2-40B4-BE49-F238E27FC236}">
                  <a16:creationId xmlns:a16="http://schemas.microsoft.com/office/drawing/2014/main" id="{C1D255C1-287A-3308-67A4-A2581D1D1302}"/>
                </a:ext>
              </a:extLst>
            </p:cNvPr>
            <p:cNvSpPr txBox="1"/>
            <p:nvPr/>
          </p:nvSpPr>
          <p:spPr>
            <a:xfrm>
              <a:off x="6974913" y="3979594"/>
              <a:ext cx="1748463" cy="584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dirty="0">
                  <a:solidFill>
                    <a:srgbClr val="12264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Superfície de contato</a:t>
              </a:r>
              <a:endParaRPr sz="1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cxnSp>
          <p:nvCxnSpPr>
            <p:cNvPr id="91" name="Conector de Seta Reta 90">
              <a:extLst>
                <a:ext uri="{FF2B5EF4-FFF2-40B4-BE49-F238E27FC236}">
                  <a16:creationId xmlns:a16="http://schemas.microsoft.com/office/drawing/2014/main" id="{A2EC5DB4-7C3A-F21E-FDA6-AE569DEFFAAC}"/>
                </a:ext>
              </a:extLst>
            </p:cNvPr>
            <p:cNvCxnSpPr>
              <a:cxnSpLocks/>
            </p:cNvCxnSpPr>
            <p:nvPr/>
          </p:nvCxnSpPr>
          <p:spPr>
            <a:xfrm>
              <a:off x="8576559" y="3983799"/>
              <a:ext cx="329098" cy="0"/>
            </a:xfrm>
            <a:prstGeom prst="straightConnector1">
              <a:avLst/>
            </a:prstGeom>
            <a:ln w="38100">
              <a:solidFill>
                <a:srgbClr val="32474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de Seta Reta 91">
              <a:extLst>
                <a:ext uri="{FF2B5EF4-FFF2-40B4-BE49-F238E27FC236}">
                  <a16:creationId xmlns:a16="http://schemas.microsoft.com/office/drawing/2014/main" id="{2DF65EF0-6AF6-3F7C-6BFD-7C74041F98F1}"/>
                </a:ext>
              </a:extLst>
            </p:cNvPr>
            <p:cNvCxnSpPr>
              <a:cxnSpLocks/>
            </p:cNvCxnSpPr>
            <p:nvPr/>
          </p:nvCxnSpPr>
          <p:spPr>
            <a:xfrm>
              <a:off x="8576559" y="4271910"/>
              <a:ext cx="329098" cy="0"/>
            </a:xfrm>
            <a:prstGeom prst="straightConnector1">
              <a:avLst/>
            </a:prstGeom>
            <a:ln w="38100">
              <a:solidFill>
                <a:srgbClr val="32474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ITULO MODELO">
              <a:extLst>
                <a:ext uri="{FF2B5EF4-FFF2-40B4-BE49-F238E27FC236}">
                  <a16:creationId xmlns:a16="http://schemas.microsoft.com/office/drawing/2014/main" id="{FC25BDE6-913A-98D6-E803-CE5DC4F48CB1}"/>
                </a:ext>
              </a:extLst>
            </p:cNvPr>
            <p:cNvSpPr txBox="1"/>
            <p:nvPr/>
          </p:nvSpPr>
          <p:spPr>
            <a:xfrm>
              <a:off x="8956831" y="3691483"/>
              <a:ext cx="632098" cy="584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dirty="0">
                  <a:solidFill>
                    <a:srgbClr val="12264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Placa</a:t>
              </a:r>
              <a:endParaRPr sz="1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4" name="TITULO MODELO">
              <a:extLst>
                <a:ext uri="{FF2B5EF4-FFF2-40B4-BE49-F238E27FC236}">
                  <a16:creationId xmlns:a16="http://schemas.microsoft.com/office/drawing/2014/main" id="{AF3752E1-CA54-CFEF-4649-CE68CF83C0A1}"/>
                </a:ext>
              </a:extLst>
            </p:cNvPr>
            <p:cNvSpPr txBox="1"/>
            <p:nvPr/>
          </p:nvSpPr>
          <p:spPr>
            <a:xfrm>
              <a:off x="8948060" y="3979594"/>
              <a:ext cx="632098" cy="584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dirty="0">
                  <a:solidFill>
                    <a:srgbClr val="12264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patch</a:t>
              </a:r>
              <a:endParaRPr sz="1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F646BEA6-B787-3568-083B-7B8DB91EF803}"/>
              </a:ext>
            </a:extLst>
          </p:cNvPr>
          <p:cNvGrpSpPr/>
          <p:nvPr/>
        </p:nvGrpSpPr>
        <p:grpSpPr>
          <a:xfrm>
            <a:off x="7062772" y="4408177"/>
            <a:ext cx="2797360" cy="894974"/>
            <a:chOff x="7253933" y="4408177"/>
            <a:chExt cx="2797360" cy="894974"/>
          </a:xfrm>
        </p:grpSpPr>
        <p:sp>
          <p:nvSpPr>
            <p:cNvPr id="95" name="TITULO MODELO">
              <a:extLst>
                <a:ext uri="{FF2B5EF4-FFF2-40B4-BE49-F238E27FC236}">
                  <a16:creationId xmlns:a16="http://schemas.microsoft.com/office/drawing/2014/main" id="{22F4A97E-D31B-1DA7-4DAE-8E58ADBC3CF0}"/>
                </a:ext>
              </a:extLst>
            </p:cNvPr>
            <p:cNvSpPr txBox="1"/>
            <p:nvPr/>
          </p:nvSpPr>
          <p:spPr>
            <a:xfrm>
              <a:off x="7253933" y="4564300"/>
              <a:ext cx="1159563" cy="584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dirty="0">
                  <a:solidFill>
                    <a:srgbClr val="12264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condições</a:t>
              </a:r>
              <a:endParaRPr sz="1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cxnSp>
          <p:nvCxnSpPr>
            <p:cNvPr id="96" name="Conector de Seta Reta 95">
              <a:extLst>
                <a:ext uri="{FF2B5EF4-FFF2-40B4-BE49-F238E27FC236}">
                  <a16:creationId xmlns:a16="http://schemas.microsoft.com/office/drawing/2014/main" id="{696DECE6-7157-FB46-247C-9CE6C095747D}"/>
                </a:ext>
              </a:extLst>
            </p:cNvPr>
            <p:cNvCxnSpPr>
              <a:cxnSpLocks/>
            </p:cNvCxnSpPr>
            <p:nvPr/>
          </p:nvCxnSpPr>
          <p:spPr>
            <a:xfrm>
              <a:off x="8570463" y="4700493"/>
              <a:ext cx="329098" cy="0"/>
            </a:xfrm>
            <a:prstGeom prst="straightConnector1">
              <a:avLst/>
            </a:prstGeom>
            <a:ln w="38100">
              <a:solidFill>
                <a:srgbClr val="32474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de Seta Reta 96">
              <a:extLst>
                <a:ext uri="{FF2B5EF4-FFF2-40B4-BE49-F238E27FC236}">
                  <a16:creationId xmlns:a16="http://schemas.microsoft.com/office/drawing/2014/main" id="{CED04009-F8FA-5BCA-5716-7B356EB5CE51}"/>
                </a:ext>
              </a:extLst>
            </p:cNvPr>
            <p:cNvCxnSpPr>
              <a:cxnSpLocks/>
            </p:cNvCxnSpPr>
            <p:nvPr/>
          </p:nvCxnSpPr>
          <p:spPr>
            <a:xfrm>
              <a:off x="8570463" y="5010835"/>
              <a:ext cx="329098" cy="0"/>
            </a:xfrm>
            <a:prstGeom prst="straightConnector1">
              <a:avLst/>
            </a:prstGeom>
            <a:ln w="38100">
              <a:solidFill>
                <a:srgbClr val="32474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ITULO MODELO">
              <a:extLst>
                <a:ext uri="{FF2B5EF4-FFF2-40B4-BE49-F238E27FC236}">
                  <a16:creationId xmlns:a16="http://schemas.microsoft.com/office/drawing/2014/main" id="{44CC7297-FBDC-FA94-A5B4-0C8727708B6E}"/>
                </a:ext>
              </a:extLst>
            </p:cNvPr>
            <p:cNvSpPr txBox="1"/>
            <p:nvPr/>
          </p:nvSpPr>
          <p:spPr>
            <a:xfrm>
              <a:off x="8907420" y="4408177"/>
              <a:ext cx="1143873" cy="584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dirty="0">
                  <a:solidFill>
                    <a:srgbClr val="12264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Node-Surface</a:t>
              </a:r>
              <a:endParaRPr sz="1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9" name="TITULO MODELO">
              <a:extLst>
                <a:ext uri="{FF2B5EF4-FFF2-40B4-BE49-F238E27FC236}">
                  <a16:creationId xmlns:a16="http://schemas.microsoft.com/office/drawing/2014/main" id="{76EE2868-0C0A-5963-F482-DA3F0AA6F204}"/>
                </a:ext>
              </a:extLst>
            </p:cNvPr>
            <p:cNvSpPr txBox="1"/>
            <p:nvPr/>
          </p:nvSpPr>
          <p:spPr>
            <a:xfrm>
              <a:off x="8907420" y="4718519"/>
              <a:ext cx="1143873" cy="584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dirty="0">
                  <a:solidFill>
                    <a:srgbClr val="12264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Sem separação</a:t>
              </a:r>
              <a:endParaRPr sz="1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01" name="DIVISAO">
              <a:extLst>
                <a:ext uri="{FF2B5EF4-FFF2-40B4-BE49-F238E27FC236}">
                  <a16:creationId xmlns:a16="http://schemas.microsoft.com/office/drawing/2014/main" id="{422B9FE8-6AB0-4DB8-C2FF-5756BBEC368A}"/>
                </a:ext>
              </a:extLst>
            </p:cNvPr>
            <p:cNvSpPr/>
            <p:nvPr/>
          </p:nvSpPr>
          <p:spPr>
            <a:xfrm flipH="1">
              <a:off x="8547174" y="4680823"/>
              <a:ext cx="45719" cy="349200"/>
            </a:xfrm>
            <a:prstGeom prst="rect">
              <a:avLst/>
            </a:prstGeom>
            <a:solidFill>
              <a:srgbClr val="3247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2" name="DIVISAO">
              <a:extLst>
                <a:ext uri="{FF2B5EF4-FFF2-40B4-BE49-F238E27FC236}">
                  <a16:creationId xmlns:a16="http://schemas.microsoft.com/office/drawing/2014/main" id="{380E1CBE-4D30-E91B-9288-2C43EDEB7A4C}"/>
                </a:ext>
              </a:extLst>
            </p:cNvPr>
            <p:cNvSpPr/>
            <p:nvPr/>
          </p:nvSpPr>
          <p:spPr>
            <a:xfrm flipH="1">
              <a:off x="8202931" y="4827745"/>
              <a:ext cx="367102" cy="45719"/>
            </a:xfrm>
            <a:prstGeom prst="rect">
              <a:avLst/>
            </a:prstGeom>
            <a:solidFill>
              <a:srgbClr val="3247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108" name="Agrupar 107">
            <a:extLst>
              <a:ext uri="{FF2B5EF4-FFF2-40B4-BE49-F238E27FC236}">
                <a16:creationId xmlns:a16="http://schemas.microsoft.com/office/drawing/2014/main" id="{89B475D3-86C5-C67F-2F97-B5F03AFBC7AD}"/>
              </a:ext>
            </a:extLst>
          </p:cNvPr>
          <p:cNvGrpSpPr/>
          <p:nvPr/>
        </p:nvGrpSpPr>
        <p:grpSpPr>
          <a:xfrm>
            <a:off x="2244367" y="4058920"/>
            <a:ext cx="2741158" cy="1932197"/>
            <a:chOff x="2244367" y="4058920"/>
            <a:chExt cx="2741158" cy="1932197"/>
          </a:xfrm>
        </p:grpSpPr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1027F93E-2C2D-90F8-3756-F2C9B6A54BFC}"/>
                </a:ext>
              </a:extLst>
            </p:cNvPr>
            <p:cNvCxnSpPr/>
            <p:nvPr/>
          </p:nvCxnSpPr>
          <p:spPr>
            <a:xfrm>
              <a:off x="3519949" y="4058920"/>
              <a:ext cx="912351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A45018FD-A675-0880-53B4-4DFED77565FD}"/>
                </a:ext>
              </a:extLst>
            </p:cNvPr>
            <p:cNvCxnSpPr/>
            <p:nvPr/>
          </p:nvCxnSpPr>
          <p:spPr>
            <a:xfrm>
              <a:off x="3519949" y="4984115"/>
              <a:ext cx="912351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93D0F6FD-E2B9-A418-9B75-06FB22987A24}"/>
                </a:ext>
              </a:extLst>
            </p:cNvPr>
            <p:cNvCxnSpPr/>
            <p:nvPr/>
          </p:nvCxnSpPr>
          <p:spPr>
            <a:xfrm>
              <a:off x="2244367" y="5693169"/>
              <a:ext cx="912351" cy="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07" name="TITULO MODELO">
              <a:extLst>
                <a:ext uri="{FF2B5EF4-FFF2-40B4-BE49-F238E27FC236}">
                  <a16:creationId xmlns:a16="http://schemas.microsoft.com/office/drawing/2014/main" id="{EDB07BF0-53B1-D159-1BD0-7450F8F69141}"/>
                </a:ext>
              </a:extLst>
            </p:cNvPr>
            <p:cNvSpPr txBox="1"/>
            <p:nvPr/>
          </p:nvSpPr>
          <p:spPr>
            <a:xfrm>
              <a:off x="3152774" y="5406485"/>
              <a:ext cx="1832751" cy="584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dirty="0">
                  <a:solidFill>
                    <a:srgbClr val="C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Superfícies de contato</a:t>
              </a:r>
              <a:endParaRPr sz="1400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2B0B873-639D-A143-D826-767062E3E99F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3C7377B3-9606-54CA-67F1-1CBC921BCEF6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629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B4E84-0A29-888B-8CEC-E440BF2B8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m 53" descr="Forma&#10;&#10;O conteúdo gerado por IA pode estar incorreto.">
            <a:extLst>
              <a:ext uri="{FF2B5EF4-FFF2-40B4-BE49-F238E27FC236}">
                <a16:creationId xmlns:a16="http://schemas.microsoft.com/office/drawing/2014/main" id="{B5809B00-EF17-D403-4AC0-FAF17CA99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FF12E6-0F44-3B69-034E-8FF4D8D52694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384A479-E302-B112-B0C7-20AAE200B9DC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792C7C4-840D-506E-71CC-A2ED420FAC9F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7FA48D2-3882-4F0B-8F1C-5BF6EF574407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E225CB0-BD11-BCFA-31EA-451A58DF050D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14EAC09-8B7C-38A7-1E91-91541773800F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8267272-CAD9-F606-0D5B-34C3D8333583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F77DD68E-381A-EB0F-0BFC-10148DC6E6C5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216A0284-D825-7955-4393-8BEB63E4ABDD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84BF3095-6928-ABD6-E1DC-A89099C9F799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A3E0BD8B-46C1-5BAB-DF28-CD2BAFFC89F8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EF826755-5D8A-5088-74AE-A2DF946A4F44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2E77C0AA-401B-709C-D00C-F73D92EE5979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B5691D6-0D90-7530-2611-AC392EF67DDD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E64BABE-28F4-277B-31AC-22ED2F5279E9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0223052D-9E84-D5CC-9AED-BDBD5291834B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7DC46B3-A16D-6156-E695-C34920BFDFFC}"/>
              </a:ext>
            </a:extLst>
          </p:cNvPr>
          <p:cNvSpPr txBox="1"/>
          <p:nvPr/>
        </p:nvSpPr>
        <p:spPr>
          <a:xfrm>
            <a:off x="8491882" y="2348134"/>
            <a:ext cx="2698632" cy="306467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</a:t>
            </a:r>
            <a:r>
              <a:rPr lang="pt-BR" sz="1200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PREFERÊNCIAS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0AAF808-C531-34DC-FA35-38C47C91AAAA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E6845D1-2861-8DAB-A325-DA6EBF08B0B9}"/>
              </a:ext>
            </a:extLst>
          </p:cNvPr>
          <p:cNvSpPr/>
          <p:nvPr/>
        </p:nvSpPr>
        <p:spPr>
          <a:xfrm>
            <a:off x="1897626" y="276712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9EEA89C-3990-1CBC-61FC-275CC103668A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4F30455-C5F3-7002-3CF1-D432C7F48112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D99143B1-B787-85F3-6855-7868FD948F74}"/>
              </a:ext>
            </a:extLst>
          </p:cNvPr>
          <p:cNvSpPr/>
          <p:nvPr/>
        </p:nvSpPr>
        <p:spPr>
          <a:xfrm>
            <a:off x="1897626" y="3259994"/>
            <a:ext cx="9399639" cy="1957545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D48085B-24A6-C273-B545-7DA2099A79C7}"/>
              </a:ext>
            </a:extLst>
          </p:cNvPr>
          <p:cNvSpPr txBox="1"/>
          <p:nvPr/>
        </p:nvSpPr>
        <p:spPr>
          <a:xfrm>
            <a:off x="8491882" y="33532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F2C9629-D6EC-A64E-E341-D646EDB65736}"/>
              </a:ext>
            </a:extLst>
          </p:cNvPr>
          <p:cNvSpPr txBox="1"/>
          <p:nvPr/>
        </p:nvSpPr>
        <p:spPr>
          <a:xfrm>
            <a:off x="2053986" y="3353209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8C37898-BA91-20E0-A073-39EF3246EF63}"/>
              </a:ext>
            </a:extLst>
          </p:cNvPr>
          <p:cNvSpPr/>
          <p:nvPr/>
        </p:nvSpPr>
        <p:spPr>
          <a:xfrm>
            <a:off x="1897626" y="5184565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AD64A72-9BA9-5E9E-9073-978662A04FFD}"/>
              </a:ext>
            </a:extLst>
          </p:cNvPr>
          <p:cNvSpPr txBox="1"/>
          <p:nvPr/>
        </p:nvSpPr>
        <p:spPr>
          <a:xfrm>
            <a:off x="8491882" y="527778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5C94446-6B64-4328-70DD-BE27EA17572B}"/>
              </a:ext>
            </a:extLst>
          </p:cNvPr>
          <p:cNvSpPr txBox="1"/>
          <p:nvPr/>
        </p:nvSpPr>
        <p:spPr>
          <a:xfrm>
            <a:off x="2053986" y="5348900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B9B94C6-CFE8-C92D-6BE2-23B25B34A980}"/>
              </a:ext>
            </a:extLst>
          </p:cNvPr>
          <p:cNvSpPr/>
          <p:nvPr/>
        </p:nvSpPr>
        <p:spPr>
          <a:xfrm>
            <a:off x="1974809" y="1592511"/>
            <a:ext cx="9245272" cy="43790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DAL_NUMBER">
            <a:extLst>
              <a:ext uri="{FF2B5EF4-FFF2-40B4-BE49-F238E27FC236}">
                <a16:creationId xmlns:a16="http://schemas.microsoft.com/office/drawing/2014/main" id="{34373CD0-DCFE-D0F5-55B2-4C49995AFC0F}"/>
              </a:ext>
            </a:extLst>
          </p:cNvPr>
          <p:cNvSpPr txBox="1"/>
          <p:nvPr/>
        </p:nvSpPr>
        <p:spPr>
          <a:xfrm>
            <a:off x="5232237" y="1685111"/>
            <a:ext cx="560849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" name="Google Shape;1564;p141">
            <a:extLst>
              <a:ext uri="{FF2B5EF4-FFF2-40B4-BE49-F238E27FC236}">
                <a16:creationId xmlns:a16="http://schemas.microsoft.com/office/drawing/2014/main" id="{C4226665-A90F-7968-B596-FEBE32A44FF9}"/>
              </a:ext>
            </a:extLst>
          </p:cNvPr>
          <p:cNvSpPr/>
          <p:nvPr/>
        </p:nvSpPr>
        <p:spPr>
          <a:xfrm rot="7644526">
            <a:off x="5422886" y="2363183"/>
            <a:ext cx="179551" cy="174356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8" name="Google Shape;1567;p141">
            <a:extLst>
              <a:ext uri="{FF2B5EF4-FFF2-40B4-BE49-F238E27FC236}">
                <a16:creationId xmlns:a16="http://schemas.microsoft.com/office/drawing/2014/main" id="{DD6C6FF7-FBD3-A3B2-36B9-01F38794562D}"/>
              </a:ext>
            </a:extLst>
          </p:cNvPr>
          <p:cNvSpPr txBox="1"/>
          <p:nvPr/>
        </p:nvSpPr>
        <p:spPr>
          <a:xfrm>
            <a:off x="4496481" y="2576479"/>
            <a:ext cx="2032361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Criar o modelo de elementos finitos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HARMONIC_NUMBER">
            <a:extLst>
              <a:ext uri="{FF2B5EF4-FFF2-40B4-BE49-F238E27FC236}">
                <a16:creationId xmlns:a16="http://schemas.microsoft.com/office/drawing/2014/main" id="{CC83AB84-1BDB-CCEA-BB8E-B038670DF493}"/>
              </a:ext>
            </a:extLst>
          </p:cNvPr>
          <p:cNvSpPr txBox="1"/>
          <p:nvPr/>
        </p:nvSpPr>
        <p:spPr>
          <a:xfrm>
            <a:off x="7361420" y="1685111"/>
            <a:ext cx="547111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1565;p141">
            <a:extLst>
              <a:ext uri="{FF2B5EF4-FFF2-40B4-BE49-F238E27FC236}">
                <a16:creationId xmlns:a16="http://schemas.microsoft.com/office/drawing/2014/main" id="{7BC882B3-58CD-AED5-A56C-FC93EABB77D0}"/>
              </a:ext>
            </a:extLst>
          </p:cNvPr>
          <p:cNvSpPr/>
          <p:nvPr/>
        </p:nvSpPr>
        <p:spPr>
          <a:xfrm rot="7602493">
            <a:off x="7546025" y="2363984"/>
            <a:ext cx="177900" cy="172754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9" name="Google Shape;1569;p141">
            <a:extLst>
              <a:ext uri="{FF2B5EF4-FFF2-40B4-BE49-F238E27FC236}">
                <a16:creationId xmlns:a16="http://schemas.microsoft.com/office/drawing/2014/main" id="{C1C5E17D-E77A-F718-300C-E01A58E94D0B}"/>
              </a:ext>
            </a:extLst>
          </p:cNvPr>
          <p:cNvSpPr txBox="1"/>
          <p:nvPr/>
        </p:nvSpPr>
        <p:spPr>
          <a:xfrm>
            <a:off x="6751106" y="2576479"/>
            <a:ext cx="1767737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Definir as superfícies de contato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MODELO_NUMBER">
            <a:extLst>
              <a:ext uri="{FF2B5EF4-FFF2-40B4-BE49-F238E27FC236}">
                <a16:creationId xmlns:a16="http://schemas.microsoft.com/office/drawing/2014/main" id="{01CA9813-25AC-452D-AF94-C6F3B1116DAA}"/>
              </a:ext>
            </a:extLst>
          </p:cNvPr>
          <p:cNvSpPr txBox="1"/>
          <p:nvPr/>
        </p:nvSpPr>
        <p:spPr>
          <a:xfrm>
            <a:off x="3156718" y="1685111"/>
            <a:ext cx="646827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" name="TITULO MODELO">
            <a:extLst>
              <a:ext uri="{FF2B5EF4-FFF2-40B4-BE49-F238E27FC236}">
                <a16:creationId xmlns:a16="http://schemas.microsoft.com/office/drawing/2014/main" id="{895C5A2F-CC3C-373C-3D1F-855000C0F6C1}"/>
              </a:ext>
            </a:extLst>
          </p:cNvPr>
          <p:cNvSpPr txBox="1"/>
          <p:nvPr/>
        </p:nvSpPr>
        <p:spPr>
          <a:xfrm>
            <a:off x="2686045" y="2576479"/>
            <a:ext cx="1588173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Criar o modelo geométrico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DIVISAO">
            <a:extLst>
              <a:ext uri="{FF2B5EF4-FFF2-40B4-BE49-F238E27FC236}">
                <a16:creationId xmlns:a16="http://schemas.microsoft.com/office/drawing/2014/main" id="{321E42C8-5E3B-95B7-B5FA-BA982CD47446}"/>
              </a:ext>
            </a:extLst>
          </p:cNvPr>
          <p:cNvSpPr/>
          <p:nvPr/>
        </p:nvSpPr>
        <p:spPr>
          <a:xfrm>
            <a:off x="4490010" y="1805057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DIVISAO">
            <a:extLst>
              <a:ext uri="{FF2B5EF4-FFF2-40B4-BE49-F238E27FC236}">
                <a16:creationId xmlns:a16="http://schemas.microsoft.com/office/drawing/2014/main" id="{C6434E27-E53B-8EA7-F453-440F52D65BE6}"/>
              </a:ext>
            </a:extLst>
          </p:cNvPr>
          <p:cNvSpPr/>
          <p:nvPr/>
        </p:nvSpPr>
        <p:spPr>
          <a:xfrm flipH="1">
            <a:off x="6496592" y="1815185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HARMONIC_NUMBER">
            <a:extLst>
              <a:ext uri="{FF2B5EF4-FFF2-40B4-BE49-F238E27FC236}">
                <a16:creationId xmlns:a16="http://schemas.microsoft.com/office/drawing/2014/main" id="{0093AE39-F068-253D-1015-B9E47EDF57A9}"/>
              </a:ext>
            </a:extLst>
          </p:cNvPr>
          <p:cNvSpPr txBox="1"/>
          <p:nvPr/>
        </p:nvSpPr>
        <p:spPr>
          <a:xfrm>
            <a:off x="9351422" y="1685111"/>
            <a:ext cx="547111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sz="2400" b="1"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" name="Google Shape;1565;p141">
            <a:extLst>
              <a:ext uri="{FF2B5EF4-FFF2-40B4-BE49-F238E27FC236}">
                <a16:creationId xmlns:a16="http://schemas.microsoft.com/office/drawing/2014/main" id="{BBE4B142-C98B-12E5-0903-4127E6E8D156}"/>
              </a:ext>
            </a:extLst>
          </p:cNvPr>
          <p:cNvSpPr/>
          <p:nvPr/>
        </p:nvSpPr>
        <p:spPr>
          <a:xfrm rot="7602493">
            <a:off x="9536027" y="2363984"/>
            <a:ext cx="177900" cy="172754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6" name="Google Shape;1569;p141">
            <a:extLst>
              <a:ext uri="{FF2B5EF4-FFF2-40B4-BE49-F238E27FC236}">
                <a16:creationId xmlns:a16="http://schemas.microsoft.com/office/drawing/2014/main" id="{A37B5C72-8BD2-2C2D-9D90-7D7DCC7BFC15}"/>
              </a:ext>
            </a:extLst>
          </p:cNvPr>
          <p:cNvSpPr txBox="1"/>
          <p:nvPr/>
        </p:nvSpPr>
        <p:spPr>
          <a:xfrm>
            <a:off x="8741108" y="2576479"/>
            <a:ext cx="1767737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Definir as superfícies equipotenciais</a:t>
            </a:r>
            <a:endParaRPr sz="1600"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" name="DIVISAO">
            <a:extLst>
              <a:ext uri="{FF2B5EF4-FFF2-40B4-BE49-F238E27FC236}">
                <a16:creationId xmlns:a16="http://schemas.microsoft.com/office/drawing/2014/main" id="{36553256-4019-E3A5-82D1-BC209DC42B97}"/>
              </a:ext>
            </a:extLst>
          </p:cNvPr>
          <p:cNvSpPr/>
          <p:nvPr/>
        </p:nvSpPr>
        <p:spPr>
          <a:xfrm flipH="1">
            <a:off x="8603013" y="1805056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8" name="Google Shape;1563;p141">
            <a:extLst>
              <a:ext uri="{FF2B5EF4-FFF2-40B4-BE49-F238E27FC236}">
                <a16:creationId xmlns:a16="http://schemas.microsoft.com/office/drawing/2014/main" id="{00CAE2DC-7DBA-67A1-1C04-441741E66F5B}"/>
              </a:ext>
            </a:extLst>
          </p:cNvPr>
          <p:cNvSpPr/>
          <p:nvPr/>
        </p:nvSpPr>
        <p:spPr>
          <a:xfrm rot="7887057">
            <a:off x="3384990" y="2364301"/>
            <a:ext cx="190281" cy="184778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944A1"/>
              </a:solidFill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01631C72-978B-BDE8-A4AC-8A1DC0EE0C72}"/>
              </a:ext>
            </a:extLst>
          </p:cNvPr>
          <p:cNvSpPr/>
          <p:nvPr/>
        </p:nvSpPr>
        <p:spPr>
          <a:xfrm>
            <a:off x="2236264" y="3261774"/>
            <a:ext cx="2337505" cy="4670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600AD7A5-6362-5BA3-72DB-FE3B6C1A2666}"/>
              </a:ext>
            </a:extLst>
          </p:cNvPr>
          <p:cNvGrpSpPr/>
          <p:nvPr/>
        </p:nvGrpSpPr>
        <p:grpSpPr>
          <a:xfrm>
            <a:off x="1971873" y="3256610"/>
            <a:ext cx="1792876" cy="466940"/>
            <a:chOff x="3013710" y="3256610"/>
            <a:chExt cx="1792876" cy="466940"/>
          </a:xfrm>
        </p:grpSpPr>
        <p:sp>
          <p:nvSpPr>
            <p:cNvPr id="50" name="Google Shape;1567;p141">
              <a:extLst>
                <a:ext uri="{FF2B5EF4-FFF2-40B4-BE49-F238E27FC236}">
                  <a16:creationId xmlns:a16="http://schemas.microsoft.com/office/drawing/2014/main" id="{A3D698E2-99BE-F3EE-A683-0A1F62611506}"/>
                </a:ext>
              </a:extLst>
            </p:cNvPr>
            <p:cNvSpPr txBox="1"/>
            <p:nvPr/>
          </p:nvSpPr>
          <p:spPr>
            <a:xfrm>
              <a:off x="3013710" y="3291881"/>
              <a:ext cx="1560059" cy="431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74320" marR="27432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chemeClr val="bg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LEMBRETE</a:t>
              </a:r>
              <a:endParaRPr sz="20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pic>
          <p:nvPicPr>
            <p:cNvPr id="51" name="Gráfico 50" descr="Envelope estrutura de tópicos">
              <a:extLst>
                <a:ext uri="{FF2B5EF4-FFF2-40B4-BE49-F238E27FC236}">
                  <a16:creationId xmlns:a16="http://schemas.microsoft.com/office/drawing/2014/main" id="{66BC68C6-63B5-BABF-E767-ED0121AA7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40952" y="3256610"/>
              <a:ext cx="465634" cy="465634"/>
            </a:xfrm>
            <a:prstGeom prst="rect">
              <a:avLst/>
            </a:prstGeom>
          </p:spPr>
        </p:pic>
      </p:grpSp>
      <p:sp>
        <p:nvSpPr>
          <p:cNvPr id="52" name="Google Shape;1567;p141">
            <a:extLst>
              <a:ext uri="{FF2B5EF4-FFF2-40B4-BE49-F238E27FC236}">
                <a16:creationId xmlns:a16="http://schemas.microsoft.com/office/drawing/2014/main" id="{F91450E6-81E7-F752-309C-34AB1BB14221}"/>
              </a:ext>
            </a:extLst>
          </p:cNvPr>
          <p:cNvSpPr txBox="1"/>
          <p:nvPr/>
        </p:nvSpPr>
        <p:spPr>
          <a:xfrm>
            <a:off x="3493141" y="3279534"/>
            <a:ext cx="1270969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SP-PW</a:t>
            </a:r>
            <a:endParaRPr sz="2000" dirty="0">
              <a:solidFill>
                <a:schemeClr val="bg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48FF692E-5177-1A78-071B-A96743864F3F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C9B830-8226-2267-0F54-ACB21524A6DF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898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82750-2124-BBA5-FAFA-CD1A0A26C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m 52" descr="Forma&#10;&#10;O conteúdo gerado por IA pode estar incorreto.">
            <a:extLst>
              <a:ext uri="{FF2B5EF4-FFF2-40B4-BE49-F238E27FC236}">
                <a16:creationId xmlns:a16="http://schemas.microsoft.com/office/drawing/2014/main" id="{2F735114-FD1C-B0A6-6224-0FE707A93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5C71295-4396-91EB-AD52-BC0930A71BED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B8B3A5-E1C2-126B-1AA7-950B4736BCFD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4A0A254-36B6-BA76-9346-F092C4F150F2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88F999A-264C-B0AC-9F02-D0B9E799735D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92A28B-AFD0-8E87-A3B9-42535D11A8E2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094F371-DA0E-4E61-5497-227075C1B7CF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0F21FC3-3583-E286-F697-97880D068B77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062EBC20-BBA1-D0F0-B011-FB8D026F815D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6CD61417-5D03-0445-00BC-92FEA773B066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D1E9569A-F8BB-0FA7-DD81-6C6EB1D60BB6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A8ED1014-A9F4-80FA-D1A7-31337BEED69C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22254087-045C-1FAC-B9AE-5867B800F9EE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581BCBEB-52B4-1CB8-58B2-A8D5854D4C48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E15E3A8-7110-BE9A-9C08-0FDFF89B1E11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B7F71705-ED6A-8564-6B33-CDBC7E38CF25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A1E90A2F-A4D7-E3C0-279A-BE37A16F20F6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F4A22FE-8ABD-6BA2-46AD-A2C1BDAE81AE}"/>
              </a:ext>
            </a:extLst>
          </p:cNvPr>
          <p:cNvSpPr txBox="1"/>
          <p:nvPr/>
        </p:nvSpPr>
        <p:spPr>
          <a:xfrm>
            <a:off x="8491882" y="2348134"/>
            <a:ext cx="2698632" cy="306467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</a:t>
            </a:r>
            <a:r>
              <a:rPr lang="pt-BR" sz="1200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PREFERÊNCIAS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1D6B180-6A85-54E9-5FDE-4103BEB5C9B1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5E76BA8-526D-4A6E-EA28-CD97623A7758}"/>
              </a:ext>
            </a:extLst>
          </p:cNvPr>
          <p:cNvSpPr/>
          <p:nvPr/>
        </p:nvSpPr>
        <p:spPr>
          <a:xfrm>
            <a:off x="1897626" y="276712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756EBFE-BE1C-7801-7EAC-6D35BC21E68A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5001BF1-C6B2-4FF8-7352-262E5C653996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65CE4CCA-453A-CEC0-DB57-37507A64BCF2}"/>
              </a:ext>
            </a:extLst>
          </p:cNvPr>
          <p:cNvSpPr/>
          <p:nvPr/>
        </p:nvSpPr>
        <p:spPr>
          <a:xfrm>
            <a:off x="1897626" y="3259994"/>
            <a:ext cx="9399639" cy="1957545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7664565-E336-D6C1-2F55-D8014F613A78}"/>
              </a:ext>
            </a:extLst>
          </p:cNvPr>
          <p:cNvSpPr txBox="1"/>
          <p:nvPr/>
        </p:nvSpPr>
        <p:spPr>
          <a:xfrm>
            <a:off x="8491882" y="33532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AA1E0E7-77BA-35DC-0528-FDB425882726}"/>
              </a:ext>
            </a:extLst>
          </p:cNvPr>
          <p:cNvSpPr txBox="1"/>
          <p:nvPr/>
        </p:nvSpPr>
        <p:spPr>
          <a:xfrm>
            <a:off x="2053986" y="3353209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F7C625E3-60BC-30EE-76F2-2CC3037A33FF}"/>
              </a:ext>
            </a:extLst>
          </p:cNvPr>
          <p:cNvSpPr/>
          <p:nvPr/>
        </p:nvSpPr>
        <p:spPr>
          <a:xfrm>
            <a:off x="1897626" y="5184565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274AC31-F167-AD91-3323-578B8014880C}"/>
              </a:ext>
            </a:extLst>
          </p:cNvPr>
          <p:cNvSpPr txBox="1"/>
          <p:nvPr/>
        </p:nvSpPr>
        <p:spPr>
          <a:xfrm>
            <a:off x="8491882" y="527778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E8771D7-4CCE-0CAC-765F-D0A3ECF79B2E}"/>
              </a:ext>
            </a:extLst>
          </p:cNvPr>
          <p:cNvSpPr txBox="1"/>
          <p:nvPr/>
        </p:nvSpPr>
        <p:spPr>
          <a:xfrm>
            <a:off x="2053986" y="5348900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D597165-BD44-0DB8-16F6-3A72DF4901B5}"/>
              </a:ext>
            </a:extLst>
          </p:cNvPr>
          <p:cNvSpPr/>
          <p:nvPr/>
        </p:nvSpPr>
        <p:spPr>
          <a:xfrm>
            <a:off x="1974809" y="1592511"/>
            <a:ext cx="9245272" cy="43790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DAL_NUMBER">
            <a:extLst>
              <a:ext uri="{FF2B5EF4-FFF2-40B4-BE49-F238E27FC236}">
                <a16:creationId xmlns:a16="http://schemas.microsoft.com/office/drawing/2014/main" id="{0C2EA394-A18E-C5C7-0102-EFB05E2C50A5}"/>
              </a:ext>
            </a:extLst>
          </p:cNvPr>
          <p:cNvSpPr txBox="1"/>
          <p:nvPr/>
        </p:nvSpPr>
        <p:spPr>
          <a:xfrm>
            <a:off x="5232237" y="1685111"/>
            <a:ext cx="560849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" name="Google Shape;1564;p141">
            <a:extLst>
              <a:ext uri="{FF2B5EF4-FFF2-40B4-BE49-F238E27FC236}">
                <a16:creationId xmlns:a16="http://schemas.microsoft.com/office/drawing/2014/main" id="{DF5E28EF-F5F6-E531-454B-6AA37AF21506}"/>
              </a:ext>
            </a:extLst>
          </p:cNvPr>
          <p:cNvSpPr/>
          <p:nvPr/>
        </p:nvSpPr>
        <p:spPr>
          <a:xfrm rot="7644526">
            <a:off x="5422886" y="2363183"/>
            <a:ext cx="179551" cy="174356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8" name="Google Shape;1567;p141">
            <a:extLst>
              <a:ext uri="{FF2B5EF4-FFF2-40B4-BE49-F238E27FC236}">
                <a16:creationId xmlns:a16="http://schemas.microsoft.com/office/drawing/2014/main" id="{732C5CEE-DD2B-0F5B-D1E2-20636F18E1BB}"/>
              </a:ext>
            </a:extLst>
          </p:cNvPr>
          <p:cNvSpPr txBox="1"/>
          <p:nvPr/>
        </p:nvSpPr>
        <p:spPr>
          <a:xfrm>
            <a:off x="4496481" y="2576479"/>
            <a:ext cx="2032361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Criar o modelo de elementos finitos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HARMONIC_NUMBER">
            <a:extLst>
              <a:ext uri="{FF2B5EF4-FFF2-40B4-BE49-F238E27FC236}">
                <a16:creationId xmlns:a16="http://schemas.microsoft.com/office/drawing/2014/main" id="{3AE323B9-BBF7-5847-6969-8B7FE005A85B}"/>
              </a:ext>
            </a:extLst>
          </p:cNvPr>
          <p:cNvSpPr txBox="1"/>
          <p:nvPr/>
        </p:nvSpPr>
        <p:spPr>
          <a:xfrm>
            <a:off x="7361420" y="1685111"/>
            <a:ext cx="547111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1565;p141">
            <a:extLst>
              <a:ext uri="{FF2B5EF4-FFF2-40B4-BE49-F238E27FC236}">
                <a16:creationId xmlns:a16="http://schemas.microsoft.com/office/drawing/2014/main" id="{2EBFEEDD-E81B-52AE-1A56-4D07DDC59E89}"/>
              </a:ext>
            </a:extLst>
          </p:cNvPr>
          <p:cNvSpPr/>
          <p:nvPr/>
        </p:nvSpPr>
        <p:spPr>
          <a:xfrm rot="7602493">
            <a:off x="7546025" y="2363984"/>
            <a:ext cx="177900" cy="172754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9" name="Google Shape;1569;p141">
            <a:extLst>
              <a:ext uri="{FF2B5EF4-FFF2-40B4-BE49-F238E27FC236}">
                <a16:creationId xmlns:a16="http://schemas.microsoft.com/office/drawing/2014/main" id="{09DFDE29-BDE4-EFAF-65AE-4A9C98FA42E4}"/>
              </a:ext>
            </a:extLst>
          </p:cNvPr>
          <p:cNvSpPr txBox="1"/>
          <p:nvPr/>
        </p:nvSpPr>
        <p:spPr>
          <a:xfrm>
            <a:off x="6751106" y="2576479"/>
            <a:ext cx="1767737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Definir as superfícies de contato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MODELO_NUMBER">
            <a:extLst>
              <a:ext uri="{FF2B5EF4-FFF2-40B4-BE49-F238E27FC236}">
                <a16:creationId xmlns:a16="http://schemas.microsoft.com/office/drawing/2014/main" id="{F99A0B4E-97D7-6F11-5539-139C2AC27B2F}"/>
              </a:ext>
            </a:extLst>
          </p:cNvPr>
          <p:cNvSpPr txBox="1"/>
          <p:nvPr/>
        </p:nvSpPr>
        <p:spPr>
          <a:xfrm>
            <a:off x="3156718" y="1685111"/>
            <a:ext cx="646827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" name="TITULO MODELO">
            <a:extLst>
              <a:ext uri="{FF2B5EF4-FFF2-40B4-BE49-F238E27FC236}">
                <a16:creationId xmlns:a16="http://schemas.microsoft.com/office/drawing/2014/main" id="{F6591233-CDB7-1159-DDC0-F401ED48B225}"/>
              </a:ext>
            </a:extLst>
          </p:cNvPr>
          <p:cNvSpPr txBox="1"/>
          <p:nvPr/>
        </p:nvSpPr>
        <p:spPr>
          <a:xfrm>
            <a:off x="2686045" y="2576479"/>
            <a:ext cx="1588173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Criar o modelo geométrico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DIVISAO">
            <a:extLst>
              <a:ext uri="{FF2B5EF4-FFF2-40B4-BE49-F238E27FC236}">
                <a16:creationId xmlns:a16="http://schemas.microsoft.com/office/drawing/2014/main" id="{5E0BA714-BEBB-2800-0F50-C82994A06A8D}"/>
              </a:ext>
            </a:extLst>
          </p:cNvPr>
          <p:cNvSpPr/>
          <p:nvPr/>
        </p:nvSpPr>
        <p:spPr>
          <a:xfrm>
            <a:off x="4490010" y="1805057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DIVISAO">
            <a:extLst>
              <a:ext uri="{FF2B5EF4-FFF2-40B4-BE49-F238E27FC236}">
                <a16:creationId xmlns:a16="http://schemas.microsoft.com/office/drawing/2014/main" id="{D07D4F69-5E6D-A303-A1C5-4A1CA017DC0B}"/>
              </a:ext>
            </a:extLst>
          </p:cNvPr>
          <p:cNvSpPr/>
          <p:nvPr/>
        </p:nvSpPr>
        <p:spPr>
          <a:xfrm flipH="1">
            <a:off x="6496592" y="1815185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HARMONIC_NUMBER">
            <a:extLst>
              <a:ext uri="{FF2B5EF4-FFF2-40B4-BE49-F238E27FC236}">
                <a16:creationId xmlns:a16="http://schemas.microsoft.com/office/drawing/2014/main" id="{5402AC86-938B-FE04-833F-4745DDC8D31D}"/>
              </a:ext>
            </a:extLst>
          </p:cNvPr>
          <p:cNvSpPr txBox="1"/>
          <p:nvPr/>
        </p:nvSpPr>
        <p:spPr>
          <a:xfrm>
            <a:off x="9351422" y="1685111"/>
            <a:ext cx="547111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sz="2400" b="1"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" name="Google Shape;1565;p141">
            <a:extLst>
              <a:ext uri="{FF2B5EF4-FFF2-40B4-BE49-F238E27FC236}">
                <a16:creationId xmlns:a16="http://schemas.microsoft.com/office/drawing/2014/main" id="{B98E7D61-ED2D-7002-E168-A4C5EA1532ED}"/>
              </a:ext>
            </a:extLst>
          </p:cNvPr>
          <p:cNvSpPr/>
          <p:nvPr/>
        </p:nvSpPr>
        <p:spPr>
          <a:xfrm rot="7602493">
            <a:off x="9536027" y="2363984"/>
            <a:ext cx="177900" cy="172754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6" name="Google Shape;1569;p141">
            <a:extLst>
              <a:ext uri="{FF2B5EF4-FFF2-40B4-BE49-F238E27FC236}">
                <a16:creationId xmlns:a16="http://schemas.microsoft.com/office/drawing/2014/main" id="{FEF69D16-711D-A20B-EE40-CBF0D3CB6CF6}"/>
              </a:ext>
            </a:extLst>
          </p:cNvPr>
          <p:cNvSpPr txBox="1"/>
          <p:nvPr/>
        </p:nvSpPr>
        <p:spPr>
          <a:xfrm>
            <a:off x="8741108" y="2576479"/>
            <a:ext cx="1767737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Definir as superfícies equipotenciais</a:t>
            </a:r>
            <a:endParaRPr sz="1600"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" name="DIVISAO">
            <a:extLst>
              <a:ext uri="{FF2B5EF4-FFF2-40B4-BE49-F238E27FC236}">
                <a16:creationId xmlns:a16="http://schemas.microsoft.com/office/drawing/2014/main" id="{E7C21197-7117-FB7D-8218-B1CFF9DC7F7B}"/>
              </a:ext>
            </a:extLst>
          </p:cNvPr>
          <p:cNvSpPr/>
          <p:nvPr/>
        </p:nvSpPr>
        <p:spPr>
          <a:xfrm flipH="1">
            <a:off x="8603013" y="1805056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8" name="Google Shape;1563;p141">
            <a:extLst>
              <a:ext uri="{FF2B5EF4-FFF2-40B4-BE49-F238E27FC236}">
                <a16:creationId xmlns:a16="http://schemas.microsoft.com/office/drawing/2014/main" id="{CDBC1F5B-6DCC-AA02-5252-9A2EB2E9BF64}"/>
              </a:ext>
            </a:extLst>
          </p:cNvPr>
          <p:cNvSpPr/>
          <p:nvPr/>
        </p:nvSpPr>
        <p:spPr>
          <a:xfrm rot="7887057">
            <a:off x="3384990" y="2364301"/>
            <a:ext cx="190281" cy="184778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944A1"/>
              </a:solidFill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DBFC0006-3F10-BA43-FF61-EA820697A5CE}"/>
              </a:ext>
            </a:extLst>
          </p:cNvPr>
          <p:cNvSpPr/>
          <p:nvPr/>
        </p:nvSpPr>
        <p:spPr>
          <a:xfrm>
            <a:off x="2236264" y="3261775"/>
            <a:ext cx="3260534" cy="1791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DDE4D159-39D6-C30E-3BEC-A59633F58784}"/>
              </a:ext>
            </a:extLst>
          </p:cNvPr>
          <p:cNvGrpSpPr/>
          <p:nvPr/>
        </p:nvGrpSpPr>
        <p:grpSpPr>
          <a:xfrm>
            <a:off x="2894728" y="3256610"/>
            <a:ext cx="1792876" cy="466940"/>
            <a:chOff x="3013710" y="3256610"/>
            <a:chExt cx="1792876" cy="466940"/>
          </a:xfrm>
        </p:grpSpPr>
        <p:sp>
          <p:nvSpPr>
            <p:cNvPr id="49" name="Google Shape;1567;p141">
              <a:extLst>
                <a:ext uri="{FF2B5EF4-FFF2-40B4-BE49-F238E27FC236}">
                  <a16:creationId xmlns:a16="http://schemas.microsoft.com/office/drawing/2014/main" id="{C4708C48-3B4A-F695-EF90-899E955575F6}"/>
                </a:ext>
              </a:extLst>
            </p:cNvPr>
            <p:cNvSpPr txBox="1"/>
            <p:nvPr/>
          </p:nvSpPr>
          <p:spPr>
            <a:xfrm>
              <a:off x="3013710" y="3291881"/>
              <a:ext cx="1560059" cy="431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74320" marR="27432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rgbClr val="FF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LEMBRETE</a:t>
              </a:r>
              <a:endParaRPr sz="2000" dirty="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pic>
          <p:nvPicPr>
            <p:cNvPr id="51" name="Gráfico 50" descr="Envelope estrutura de tópicos">
              <a:extLst>
                <a:ext uri="{FF2B5EF4-FFF2-40B4-BE49-F238E27FC236}">
                  <a16:creationId xmlns:a16="http://schemas.microsoft.com/office/drawing/2014/main" id="{8C68FFEE-EF3F-F096-FD04-CF697A750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40952" y="3256610"/>
              <a:ext cx="465634" cy="465634"/>
            </a:xfrm>
            <a:prstGeom prst="rect">
              <a:avLst/>
            </a:prstGeom>
          </p:spPr>
        </p:pic>
      </p:grpSp>
      <p:pic>
        <p:nvPicPr>
          <p:cNvPr id="56" name="Imagem 55" descr="Gráfico, Gráfico de cascata&#10;&#10;Descrição gerada automaticamente">
            <a:extLst>
              <a:ext uri="{FF2B5EF4-FFF2-40B4-BE49-F238E27FC236}">
                <a16:creationId xmlns:a16="http://schemas.microsoft.com/office/drawing/2014/main" id="{6FFD64FC-1AB3-0D26-B30D-D27AF4D21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433" y="3704323"/>
            <a:ext cx="3028196" cy="1211278"/>
          </a:xfrm>
          <a:prstGeom prst="rect">
            <a:avLst/>
          </a:prstGeom>
        </p:spPr>
      </p:pic>
      <p:sp>
        <p:nvSpPr>
          <p:cNvPr id="57" name="Google Shape;1567;p141">
            <a:extLst>
              <a:ext uri="{FF2B5EF4-FFF2-40B4-BE49-F238E27FC236}">
                <a16:creationId xmlns:a16="http://schemas.microsoft.com/office/drawing/2014/main" id="{E40D4BA7-C643-8CC1-84CD-CFA71867CD28}"/>
              </a:ext>
            </a:extLst>
          </p:cNvPr>
          <p:cNvSpPr txBox="1"/>
          <p:nvPr/>
        </p:nvSpPr>
        <p:spPr>
          <a:xfrm>
            <a:off x="2080901" y="3564014"/>
            <a:ext cx="1270969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SP-PW</a:t>
            </a:r>
            <a:endParaRPr sz="2000" dirty="0">
              <a:solidFill>
                <a:srgbClr val="FF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91B2E78-C88D-FF63-6B37-8EA4958B6ABE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4AE077C-22DE-385D-DFC8-B56ED410FEED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80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0102B-B39A-0B38-A312-BC677B84B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m 54" descr="Forma&#10;&#10;O conteúdo gerado por IA pode estar incorreto.">
            <a:extLst>
              <a:ext uri="{FF2B5EF4-FFF2-40B4-BE49-F238E27FC236}">
                <a16:creationId xmlns:a16="http://schemas.microsoft.com/office/drawing/2014/main" id="{DA4BB920-2DDD-2BBB-6DAF-A3E0831D4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6E3EA20-2779-2C24-9AA3-EBBE7A0EF741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9526180-9893-4CBE-81FA-C4DA68DFF5AB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78D7073-B871-7954-C9B5-68413297A693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1E01D27-E2D1-CB1A-A8D4-08DB517791F4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6294D4-6072-C60C-2769-1295B98DAE14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AD34DD2-791C-A493-F52A-3F24B51BAF7E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6AD8309-3D82-4F08-FD9D-7D60A60DFCAC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420F9449-F139-158F-8B22-0FF4009385AB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6CDFD06F-8CE8-90A1-F952-DF421F780ABD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EEF4E6B5-C4CE-FB2F-C9D9-796A0CF0540B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15D4C807-9A58-F4AB-127C-EC8A06748D5F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D9CB2A95-DECB-07DD-DBFE-2FBEE114D688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A9210116-4890-4DF3-CDFE-1B2E1559095B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6F41D87-C017-0381-A3D5-35A5AEB4E9F5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6DA22AC-A5AB-5F02-9EFB-FBE60521E0B4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16C2040F-3816-6E7E-A554-08D3A83766C8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D1F52072-056D-4873-BDD7-941167D9D18D}"/>
              </a:ext>
            </a:extLst>
          </p:cNvPr>
          <p:cNvSpPr txBox="1"/>
          <p:nvPr/>
        </p:nvSpPr>
        <p:spPr>
          <a:xfrm>
            <a:off x="8491882" y="2348134"/>
            <a:ext cx="2698632" cy="306467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</a:t>
            </a:r>
            <a:r>
              <a:rPr lang="pt-BR" sz="1200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PREFERÊNCIAS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A9CFE06-1186-C358-93AF-31B06DCC2001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4FE5157-91A9-782B-C087-63484A0F6DF0}"/>
              </a:ext>
            </a:extLst>
          </p:cNvPr>
          <p:cNvSpPr/>
          <p:nvPr/>
        </p:nvSpPr>
        <p:spPr>
          <a:xfrm>
            <a:off x="1897626" y="276712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5D9DF41-3980-0DC5-C638-3A03AE098BFC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AEE009E-9AD5-E255-8848-4FD4DABD7225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A82B1D4-374B-3F7C-542F-21194BDD675E}"/>
              </a:ext>
            </a:extLst>
          </p:cNvPr>
          <p:cNvSpPr/>
          <p:nvPr/>
        </p:nvSpPr>
        <p:spPr>
          <a:xfrm>
            <a:off x="1897626" y="3259994"/>
            <a:ext cx="9399639" cy="1957545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60279B2-B030-B447-7B09-CA3058FABAF6}"/>
              </a:ext>
            </a:extLst>
          </p:cNvPr>
          <p:cNvSpPr txBox="1"/>
          <p:nvPr/>
        </p:nvSpPr>
        <p:spPr>
          <a:xfrm>
            <a:off x="8491882" y="33532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C1396E2-CE2B-0221-7602-9E486E7EFC25}"/>
              </a:ext>
            </a:extLst>
          </p:cNvPr>
          <p:cNvSpPr txBox="1"/>
          <p:nvPr/>
        </p:nvSpPr>
        <p:spPr>
          <a:xfrm>
            <a:off x="2053986" y="3353209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75C9AEA6-3E48-FA75-D66F-CFB6146E8709}"/>
              </a:ext>
            </a:extLst>
          </p:cNvPr>
          <p:cNvSpPr/>
          <p:nvPr/>
        </p:nvSpPr>
        <p:spPr>
          <a:xfrm>
            <a:off x="1897626" y="5184565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E595164-1B1A-1070-B0B2-001F338D3475}"/>
              </a:ext>
            </a:extLst>
          </p:cNvPr>
          <p:cNvSpPr txBox="1"/>
          <p:nvPr/>
        </p:nvSpPr>
        <p:spPr>
          <a:xfrm>
            <a:off x="8491882" y="527778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017271A-C46E-6F3E-DD1E-783E03DF3157}"/>
              </a:ext>
            </a:extLst>
          </p:cNvPr>
          <p:cNvSpPr txBox="1"/>
          <p:nvPr/>
        </p:nvSpPr>
        <p:spPr>
          <a:xfrm>
            <a:off x="2053986" y="5348900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BCBE705-DFA1-5BD1-60E0-A8833BF30ED1}"/>
              </a:ext>
            </a:extLst>
          </p:cNvPr>
          <p:cNvSpPr/>
          <p:nvPr/>
        </p:nvSpPr>
        <p:spPr>
          <a:xfrm>
            <a:off x="1974809" y="1592511"/>
            <a:ext cx="9245272" cy="43790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DAL_NUMBER">
            <a:extLst>
              <a:ext uri="{FF2B5EF4-FFF2-40B4-BE49-F238E27FC236}">
                <a16:creationId xmlns:a16="http://schemas.microsoft.com/office/drawing/2014/main" id="{679711C9-9BD9-A07E-0F96-C385AFE33399}"/>
              </a:ext>
            </a:extLst>
          </p:cNvPr>
          <p:cNvSpPr txBox="1"/>
          <p:nvPr/>
        </p:nvSpPr>
        <p:spPr>
          <a:xfrm>
            <a:off x="5232237" y="1685111"/>
            <a:ext cx="560849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" name="Google Shape;1564;p141">
            <a:extLst>
              <a:ext uri="{FF2B5EF4-FFF2-40B4-BE49-F238E27FC236}">
                <a16:creationId xmlns:a16="http://schemas.microsoft.com/office/drawing/2014/main" id="{EB634822-2ACE-754D-59F4-EEFCBC9D75AA}"/>
              </a:ext>
            </a:extLst>
          </p:cNvPr>
          <p:cNvSpPr/>
          <p:nvPr/>
        </p:nvSpPr>
        <p:spPr>
          <a:xfrm rot="7644526">
            <a:off x="5422886" y="2363183"/>
            <a:ext cx="179551" cy="174356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8" name="Google Shape;1567;p141">
            <a:extLst>
              <a:ext uri="{FF2B5EF4-FFF2-40B4-BE49-F238E27FC236}">
                <a16:creationId xmlns:a16="http://schemas.microsoft.com/office/drawing/2014/main" id="{0F5D8BAB-0920-6592-890E-2B9595401C23}"/>
              </a:ext>
            </a:extLst>
          </p:cNvPr>
          <p:cNvSpPr txBox="1"/>
          <p:nvPr/>
        </p:nvSpPr>
        <p:spPr>
          <a:xfrm>
            <a:off x="4496481" y="2576479"/>
            <a:ext cx="2032361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Criar o modelo de elementos finitos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HARMONIC_NUMBER">
            <a:extLst>
              <a:ext uri="{FF2B5EF4-FFF2-40B4-BE49-F238E27FC236}">
                <a16:creationId xmlns:a16="http://schemas.microsoft.com/office/drawing/2014/main" id="{D1D5C8F6-A833-7121-5B38-6FE3179B3272}"/>
              </a:ext>
            </a:extLst>
          </p:cNvPr>
          <p:cNvSpPr txBox="1"/>
          <p:nvPr/>
        </p:nvSpPr>
        <p:spPr>
          <a:xfrm>
            <a:off x="7361420" y="1685111"/>
            <a:ext cx="547111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1565;p141">
            <a:extLst>
              <a:ext uri="{FF2B5EF4-FFF2-40B4-BE49-F238E27FC236}">
                <a16:creationId xmlns:a16="http://schemas.microsoft.com/office/drawing/2014/main" id="{535F3323-AAF9-BE24-10A9-5697C91A9194}"/>
              </a:ext>
            </a:extLst>
          </p:cNvPr>
          <p:cNvSpPr/>
          <p:nvPr/>
        </p:nvSpPr>
        <p:spPr>
          <a:xfrm rot="7602493">
            <a:off x="7546025" y="2363984"/>
            <a:ext cx="177900" cy="172754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9" name="Google Shape;1569;p141">
            <a:extLst>
              <a:ext uri="{FF2B5EF4-FFF2-40B4-BE49-F238E27FC236}">
                <a16:creationId xmlns:a16="http://schemas.microsoft.com/office/drawing/2014/main" id="{990D2D90-DD35-69A2-3860-392D92F6CD8B}"/>
              </a:ext>
            </a:extLst>
          </p:cNvPr>
          <p:cNvSpPr txBox="1"/>
          <p:nvPr/>
        </p:nvSpPr>
        <p:spPr>
          <a:xfrm>
            <a:off x="6751106" y="2576479"/>
            <a:ext cx="1767737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Definir as superfícies de contato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MODELO_NUMBER">
            <a:extLst>
              <a:ext uri="{FF2B5EF4-FFF2-40B4-BE49-F238E27FC236}">
                <a16:creationId xmlns:a16="http://schemas.microsoft.com/office/drawing/2014/main" id="{639B34AA-527D-99B9-8896-BFB30341D81B}"/>
              </a:ext>
            </a:extLst>
          </p:cNvPr>
          <p:cNvSpPr txBox="1"/>
          <p:nvPr/>
        </p:nvSpPr>
        <p:spPr>
          <a:xfrm>
            <a:off x="3156718" y="1685111"/>
            <a:ext cx="646827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" name="TITULO MODELO">
            <a:extLst>
              <a:ext uri="{FF2B5EF4-FFF2-40B4-BE49-F238E27FC236}">
                <a16:creationId xmlns:a16="http://schemas.microsoft.com/office/drawing/2014/main" id="{88D5A7BB-324B-7682-4853-B0BAEF29F6FD}"/>
              </a:ext>
            </a:extLst>
          </p:cNvPr>
          <p:cNvSpPr txBox="1"/>
          <p:nvPr/>
        </p:nvSpPr>
        <p:spPr>
          <a:xfrm>
            <a:off x="2686045" y="2576479"/>
            <a:ext cx="1588173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Criar o modelo geométrico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DIVISAO">
            <a:extLst>
              <a:ext uri="{FF2B5EF4-FFF2-40B4-BE49-F238E27FC236}">
                <a16:creationId xmlns:a16="http://schemas.microsoft.com/office/drawing/2014/main" id="{47162951-5B0C-BB54-E4A1-0D4F969B74E0}"/>
              </a:ext>
            </a:extLst>
          </p:cNvPr>
          <p:cNvSpPr/>
          <p:nvPr/>
        </p:nvSpPr>
        <p:spPr>
          <a:xfrm>
            <a:off x="4490010" y="1805057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DIVISAO">
            <a:extLst>
              <a:ext uri="{FF2B5EF4-FFF2-40B4-BE49-F238E27FC236}">
                <a16:creationId xmlns:a16="http://schemas.microsoft.com/office/drawing/2014/main" id="{6243370D-BCB1-DB29-7BF8-62230C65B719}"/>
              </a:ext>
            </a:extLst>
          </p:cNvPr>
          <p:cNvSpPr/>
          <p:nvPr/>
        </p:nvSpPr>
        <p:spPr>
          <a:xfrm flipH="1">
            <a:off x="6496592" y="1815185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HARMONIC_NUMBER">
            <a:extLst>
              <a:ext uri="{FF2B5EF4-FFF2-40B4-BE49-F238E27FC236}">
                <a16:creationId xmlns:a16="http://schemas.microsoft.com/office/drawing/2014/main" id="{80145C07-5251-F121-6A13-9DB1F26A8884}"/>
              </a:ext>
            </a:extLst>
          </p:cNvPr>
          <p:cNvSpPr txBox="1"/>
          <p:nvPr/>
        </p:nvSpPr>
        <p:spPr>
          <a:xfrm>
            <a:off x="9351422" y="1685111"/>
            <a:ext cx="547111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sz="2400" b="1"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" name="Google Shape;1565;p141">
            <a:extLst>
              <a:ext uri="{FF2B5EF4-FFF2-40B4-BE49-F238E27FC236}">
                <a16:creationId xmlns:a16="http://schemas.microsoft.com/office/drawing/2014/main" id="{A0EEEAFD-B5B0-F585-DE7D-9B8F392065B6}"/>
              </a:ext>
            </a:extLst>
          </p:cNvPr>
          <p:cNvSpPr/>
          <p:nvPr/>
        </p:nvSpPr>
        <p:spPr>
          <a:xfrm rot="7602493">
            <a:off x="9536027" y="2363984"/>
            <a:ext cx="177900" cy="172754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6" name="Google Shape;1569;p141">
            <a:extLst>
              <a:ext uri="{FF2B5EF4-FFF2-40B4-BE49-F238E27FC236}">
                <a16:creationId xmlns:a16="http://schemas.microsoft.com/office/drawing/2014/main" id="{D3052F5E-F7DF-DD4A-CE9B-FA442BBE9D7C}"/>
              </a:ext>
            </a:extLst>
          </p:cNvPr>
          <p:cNvSpPr txBox="1"/>
          <p:nvPr/>
        </p:nvSpPr>
        <p:spPr>
          <a:xfrm>
            <a:off x="8741108" y="2576479"/>
            <a:ext cx="1767737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Definir as superfícies equipotenciais</a:t>
            </a:r>
            <a:endParaRPr sz="1600"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" name="DIVISAO">
            <a:extLst>
              <a:ext uri="{FF2B5EF4-FFF2-40B4-BE49-F238E27FC236}">
                <a16:creationId xmlns:a16="http://schemas.microsoft.com/office/drawing/2014/main" id="{0CBDF21C-885A-528A-AE6C-0DE9DBBC7527}"/>
              </a:ext>
            </a:extLst>
          </p:cNvPr>
          <p:cNvSpPr/>
          <p:nvPr/>
        </p:nvSpPr>
        <p:spPr>
          <a:xfrm flipH="1">
            <a:off x="8603013" y="1805056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8" name="Google Shape;1563;p141">
            <a:extLst>
              <a:ext uri="{FF2B5EF4-FFF2-40B4-BE49-F238E27FC236}">
                <a16:creationId xmlns:a16="http://schemas.microsoft.com/office/drawing/2014/main" id="{02278EC3-524F-7816-6FD3-3BEEB65CA20A}"/>
              </a:ext>
            </a:extLst>
          </p:cNvPr>
          <p:cNvSpPr/>
          <p:nvPr/>
        </p:nvSpPr>
        <p:spPr>
          <a:xfrm rot="7887057">
            <a:off x="3384990" y="2364301"/>
            <a:ext cx="190281" cy="184778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944A1"/>
              </a:solidFill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4B176579-248E-4F57-1E3B-30F2FC83028B}"/>
              </a:ext>
            </a:extLst>
          </p:cNvPr>
          <p:cNvSpPr/>
          <p:nvPr/>
        </p:nvSpPr>
        <p:spPr>
          <a:xfrm>
            <a:off x="2236264" y="3261774"/>
            <a:ext cx="2337505" cy="4670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55D70884-380E-475D-BE40-29CBC03F0B86}"/>
              </a:ext>
            </a:extLst>
          </p:cNvPr>
          <p:cNvGrpSpPr/>
          <p:nvPr/>
        </p:nvGrpSpPr>
        <p:grpSpPr>
          <a:xfrm>
            <a:off x="1971873" y="3256610"/>
            <a:ext cx="1792876" cy="466940"/>
            <a:chOff x="3013710" y="3256610"/>
            <a:chExt cx="1792876" cy="466940"/>
          </a:xfrm>
        </p:grpSpPr>
        <p:sp>
          <p:nvSpPr>
            <p:cNvPr id="50" name="Google Shape;1567;p141">
              <a:extLst>
                <a:ext uri="{FF2B5EF4-FFF2-40B4-BE49-F238E27FC236}">
                  <a16:creationId xmlns:a16="http://schemas.microsoft.com/office/drawing/2014/main" id="{7EFB29F0-DDB6-53C0-3349-9ACBD32CE207}"/>
                </a:ext>
              </a:extLst>
            </p:cNvPr>
            <p:cNvSpPr txBox="1"/>
            <p:nvPr/>
          </p:nvSpPr>
          <p:spPr>
            <a:xfrm>
              <a:off x="3013710" y="3291881"/>
              <a:ext cx="1560059" cy="431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74320" marR="27432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chemeClr val="bg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LEMBRETE</a:t>
              </a:r>
              <a:endParaRPr sz="20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pic>
          <p:nvPicPr>
            <p:cNvPr id="51" name="Gráfico 50" descr="Envelope estrutura de tópicos">
              <a:extLst>
                <a:ext uri="{FF2B5EF4-FFF2-40B4-BE49-F238E27FC236}">
                  <a16:creationId xmlns:a16="http://schemas.microsoft.com/office/drawing/2014/main" id="{B8613CDE-7B8E-C652-4945-166A0E36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40952" y="3256610"/>
              <a:ext cx="465634" cy="465634"/>
            </a:xfrm>
            <a:prstGeom prst="rect">
              <a:avLst/>
            </a:prstGeom>
          </p:spPr>
        </p:pic>
      </p:grpSp>
      <p:sp>
        <p:nvSpPr>
          <p:cNvPr id="52" name="Google Shape;1567;p141">
            <a:extLst>
              <a:ext uri="{FF2B5EF4-FFF2-40B4-BE49-F238E27FC236}">
                <a16:creationId xmlns:a16="http://schemas.microsoft.com/office/drawing/2014/main" id="{A756B3D7-FFE5-AAC4-5B9B-2FAC3DD85915}"/>
              </a:ext>
            </a:extLst>
          </p:cNvPr>
          <p:cNvSpPr txBox="1"/>
          <p:nvPr/>
        </p:nvSpPr>
        <p:spPr>
          <a:xfrm>
            <a:off x="3493141" y="3279534"/>
            <a:ext cx="1270969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SP-PW</a:t>
            </a:r>
            <a:endParaRPr sz="2000" dirty="0">
              <a:solidFill>
                <a:schemeClr val="bg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" name="Google Shape;1567;p141">
            <a:extLst>
              <a:ext uri="{FF2B5EF4-FFF2-40B4-BE49-F238E27FC236}">
                <a16:creationId xmlns:a16="http://schemas.microsoft.com/office/drawing/2014/main" id="{BEF6C454-A700-187E-5547-A4D60A46AFD4}"/>
              </a:ext>
            </a:extLst>
          </p:cNvPr>
          <p:cNvSpPr txBox="1"/>
          <p:nvPr/>
        </p:nvSpPr>
        <p:spPr>
          <a:xfrm>
            <a:off x="1927158" y="3903456"/>
            <a:ext cx="2969015" cy="75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Tipo de Configuração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" name="Google Shape;2036;p156">
            <a:extLst>
              <a:ext uri="{FF2B5EF4-FFF2-40B4-BE49-F238E27FC236}">
                <a16:creationId xmlns:a16="http://schemas.microsoft.com/office/drawing/2014/main" id="{A558085E-48F0-6625-6DBE-06C12FAD4201}"/>
              </a:ext>
            </a:extLst>
          </p:cNvPr>
          <p:cNvSpPr/>
          <p:nvPr/>
        </p:nvSpPr>
        <p:spPr>
          <a:xfrm>
            <a:off x="2520725" y="4553528"/>
            <a:ext cx="1781883" cy="47955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122641"/>
                </a:solidFill>
                <a:latin typeface="Montserrat Black" pitchFamily="2" charset="0"/>
              </a:rPr>
              <a:t>SINGLE SHUNT</a:t>
            </a:r>
            <a:endParaRPr sz="12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64" name="Google Shape;2037;p156">
            <a:extLst>
              <a:ext uri="{FF2B5EF4-FFF2-40B4-BE49-F238E27FC236}">
                <a16:creationId xmlns:a16="http://schemas.microsoft.com/office/drawing/2014/main" id="{E607E3BF-9F10-BABF-0666-59A4444263B0}"/>
              </a:ext>
            </a:extLst>
          </p:cNvPr>
          <p:cNvSpPr/>
          <p:nvPr/>
        </p:nvSpPr>
        <p:spPr>
          <a:xfrm rot="16200000">
            <a:off x="2364969" y="4668251"/>
            <a:ext cx="480167" cy="250141"/>
          </a:xfrm>
          <a:custGeom>
            <a:avLst/>
            <a:gdLst/>
            <a:ahLst/>
            <a:cxnLst/>
            <a:rect l="l" t="t" r="r" b="b"/>
            <a:pathLst>
              <a:path w="9834" h="5123" extrusionOk="0">
                <a:moveTo>
                  <a:pt x="458" y="0"/>
                </a:moveTo>
                <a:lnTo>
                  <a:pt x="92" y="641"/>
                </a:lnTo>
                <a:lnTo>
                  <a:pt x="1" y="823"/>
                </a:lnTo>
                <a:lnTo>
                  <a:pt x="2425" y="5122"/>
                </a:lnTo>
                <a:lnTo>
                  <a:pt x="7364" y="5122"/>
                </a:lnTo>
                <a:lnTo>
                  <a:pt x="9833" y="823"/>
                </a:lnTo>
                <a:lnTo>
                  <a:pt x="9696" y="641"/>
                </a:lnTo>
                <a:lnTo>
                  <a:pt x="9330" y="0"/>
                </a:lnTo>
                <a:lnTo>
                  <a:pt x="7364" y="3430"/>
                </a:lnTo>
                <a:lnTo>
                  <a:pt x="2425" y="3430"/>
                </a:lnTo>
                <a:lnTo>
                  <a:pt x="458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2038;p156">
            <a:extLst>
              <a:ext uri="{FF2B5EF4-FFF2-40B4-BE49-F238E27FC236}">
                <a16:creationId xmlns:a16="http://schemas.microsoft.com/office/drawing/2014/main" id="{E966205D-EC21-E163-B042-207E30C895A3}"/>
              </a:ext>
            </a:extLst>
          </p:cNvPr>
          <p:cNvSpPr/>
          <p:nvPr/>
        </p:nvSpPr>
        <p:spPr>
          <a:xfrm rot="16200000">
            <a:off x="2199714" y="4585612"/>
            <a:ext cx="480167" cy="415424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036;p156">
            <a:extLst>
              <a:ext uri="{FF2B5EF4-FFF2-40B4-BE49-F238E27FC236}">
                <a16:creationId xmlns:a16="http://schemas.microsoft.com/office/drawing/2014/main" id="{2E687C5E-80CC-A31B-ABB9-706800AC6E34}"/>
              </a:ext>
            </a:extLst>
          </p:cNvPr>
          <p:cNvSpPr/>
          <p:nvPr/>
        </p:nvSpPr>
        <p:spPr>
          <a:xfrm>
            <a:off x="2520725" y="5173177"/>
            <a:ext cx="1781883" cy="47955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122641"/>
                </a:solidFill>
                <a:latin typeface="Montserrat Black" pitchFamily="2" charset="0"/>
              </a:rPr>
              <a:t>MULTI SHUNT</a:t>
            </a:r>
            <a:endParaRPr sz="12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68" name="Google Shape;2037;p156">
            <a:extLst>
              <a:ext uri="{FF2B5EF4-FFF2-40B4-BE49-F238E27FC236}">
                <a16:creationId xmlns:a16="http://schemas.microsoft.com/office/drawing/2014/main" id="{6F4FAE5D-13C4-B95E-C914-076EFD7452F8}"/>
              </a:ext>
            </a:extLst>
          </p:cNvPr>
          <p:cNvSpPr/>
          <p:nvPr/>
        </p:nvSpPr>
        <p:spPr>
          <a:xfrm rot="16200000">
            <a:off x="2364969" y="5287900"/>
            <a:ext cx="480167" cy="250141"/>
          </a:xfrm>
          <a:custGeom>
            <a:avLst/>
            <a:gdLst/>
            <a:ahLst/>
            <a:cxnLst/>
            <a:rect l="l" t="t" r="r" b="b"/>
            <a:pathLst>
              <a:path w="9834" h="5123" extrusionOk="0">
                <a:moveTo>
                  <a:pt x="458" y="0"/>
                </a:moveTo>
                <a:lnTo>
                  <a:pt x="92" y="641"/>
                </a:lnTo>
                <a:lnTo>
                  <a:pt x="1" y="823"/>
                </a:lnTo>
                <a:lnTo>
                  <a:pt x="2425" y="5122"/>
                </a:lnTo>
                <a:lnTo>
                  <a:pt x="7364" y="5122"/>
                </a:lnTo>
                <a:lnTo>
                  <a:pt x="9833" y="823"/>
                </a:lnTo>
                <a:lnTo>
                  <a:pt x="9696" y="641"/>
                </a:lnTo>
                <a:lnTo>
                  <a:pt x="9330" y="0"/>
                </a:lnTo>
                <a:lnTo>
                  <a:pt x="7364" y="3430"/>
                </a:lnTo>
                <a:lnTo>
                  <a:pt x="2425" y="3430"/>
                </a:lnTo>
                <a:lnTo>
                  <a:pt x="458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2038;p156">
            <a:extLst>
              <a:ext uri="{FF2B5EF4-FFF2-40B4-BE49-F238E27FC236}">
                <a16:creationId xmlns:a16="http://schemas.microsoft.com/office/drawing/2014/main" id="{49EC245A-81D6-3D0B-DF8A-258D2C2EB1F3}"/>
              </a:ext>
            </a:extLst>
          </p:cNvPr>
          <p:cNvSpPr/>
          <p:nvPr/>
        </p:nvSpPr>
        <p:spPr>
          <a:xfrm rot="16200000">
            <a:off x="2199714" y="5205261"/>
            <a:ext cx="480167" cy="415424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1E8F47B-5D0A-BB5C-9226-8A2D3CA114E1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E1BE85B-F359-9DFF-914E-97BDE95B36D1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80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47FB5-FFD3-21A4-44F7-9AB32E063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m 54" descr="Forma&#10;&#10;O conteúdo gerado por IA pode estar incorreto.">
            <a:extLst>
              <a:ext uri="{FF2B5EF4-FFF2-40B4-BE49-F238E27FC236}">
                <a16:creationId xmlns:a16="http://schemas.microsoft.com/office/drawing/2014/main" id="{A4043D98-9F8C-7E34-0BFF-6F0F88170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B655F78-32EA-2B0E-F68C-2BF36555F8BA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61821BE-9EAF-B258-7D0B-DAA8B1F171A3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5CD016E-9F66-7295-624D-D86521582D54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D01DCD7-5C1A-ECE0-35AA-5A70259C81EC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E1133FF-7700-7D1B-CB26-FD8BD09B1C1D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F349C00-82F5-B77A-213F-40DA4D06C8BB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BFC5B8F-5E18-6693-3E21-B283AB7D6F3E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7FC6DE21-E995-E821-CB68-FCBE2DCF04E5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BA91B142-652F-8595-9992-919D1927AC24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F62E069F-BCD8-3215-5B4E-0D9FD9882149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2BBCC51A-657E-C595-1EEE-D239A658D8E9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0E0CE023-8F9E-E3C8-3F16-E0ABED36EFD6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0A9A33F5-FB32-AEEA-1FD0-992427577E50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8ED7EB3-2122-3D2F-689A-7ECF4385FCDB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95FF738-DA0B-6E38-1760-FDF0E6D915A2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D7974B1E-9396-3F79-4D36-A5AA8052E985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2E8512A-3495-0233-313C-F23F89B2C879}"/>
              </a:ext>
            </a:extLst>
          </p:cNvPr>
          <p:cNvSpPr txBox="1"/>
          <p:nvPr/>
        </p:nvSpPr>
        <p:spPr>
          <a:xfrm>
            <a:off x="8491882" y="2348134"/>
            <a:ext cx="2698632" cy="306467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</a:t>
            </a:r>
            <a:r>
              <a:rPr lang="pt-BR" sz="1200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PREFERÊNCIAS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115143A-BDFF-6EC7-7892-E42DF80D55A9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8C10AA5-4696-BA69-876D-9D58F8675157}"/>
              </a:ext>
            </a:extLst>
          </p:cNvPr>
          <p:cNvSpPr/>
          <p:nvPr/>
        </p:nvSpPr>
        <p:spPr>
          <a:xfrm>
            <a:off x="1897626" y="276712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F6E866A-54D1-C1DF-B0B2-CC09AFCD68FB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5B096BE-AC48-96BE-A859-F52726A25DDE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A026B09-CC8C-4E8F-76DA-B03DDF3D7ADC}"/>
              </a:ext>
            </a:extLst>
          </p:cNvPr>
          <p:cNvSpPr/>
          <p:nvPr/>
        </p:nvSpPr>
        <p:spPr>
          <a:xfrm>
            <a:off x="1897626" y="3259994"/>
            <a:ext cx="9399639" cy="1957545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87D59C0-7C97-8C47-EC80-02465E1E9F33}"/>
              </a:ext>
            </a:extLst>
          </p:cNvPr>
          <p:cNvSpPr txBox="1"/>
          <p:nvPr/>
        </p:nvSpPr>
        <p:spPr>
          <a:xfrm>
            <a:off x="8491882" y="33532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30B5DFF-5DF2-66D5-5367-6AA553339AD8}"/>
              </a:ext>
            </a:extLst>
          </p:cNvPr>
          <p:cNvSpPr txBox="1"/>
          <p:nvPr/>
        </p:nvSpPr>
        <p:spPr>
          <a:xfrm>
            <a:off x="2053986" y="3353209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A65E7F3E-87AD-62D4-5A65-FA362505EE10}"/>
              </a:ext>
            </a:extLst>
          </p:cNvPr>
          <p:cNvSpPr/>
          <p:nvPr/>
        </p:nvSpPr>
        <p:spPr>
          <a:xfrm>
            <a:off x="1897626" y="5184565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FB58F8C-E79E-1AD0-A556-A2B71E17D421}"/>
              </a:ext>
            </a:extLst>
          </p:cNvPr>
          <p:cNvSpPr txBox="1"/>
          <p:nvPr/>
        </p:nvSpPr>
        <p:spPr>
          <a:xfrm>
            <a:off x="8491882" y="527778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DB8C35E-398B-2606-8C4A-36933AA65D3D}"/>
              </a:ext>
            </a:extLst>
          </p:cNvPr>
          <p:cNvSpPr txBox="1"/>
          <p:nvPr/>
        </p:nvSpPr>
        <p:spPr>
          <a:xfrm>
            <a:off x="2053986" y="5348900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137494A-3123-91A8-B09E-89ADFA4CB3AA}"/>
              </a:ext>
            </a:extLst>
          </p:cNvPr>
          <p:cNvSpPr/>
          <p:nvPr/>
        </p:nvSpPr>
        <p:spPr>
          <a:xfrm>
            <a:off x="1974809" y="1592511"/>
            <a:ext cx="9245272" cy="43790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DAL_NUMBER">
            <a:extLst>
              <a:ext uri="{FF2B5EF4-FFF2-40B4-BE49-F238E27FC236}">
                <a16:creationId xmlns:a16="http://schemas.microsoft.com/office/drawing/2014/main" id="{BAAD79A7-B727-C7D2-23FC-AC63CDF38B21}"/>
              </a:ext>
            </a:extLst>
          </p:cNvPr>
          <p:cNvSpPr txBox="1"/>
          <p:nvPr/>
        </p:nvSpPr>
        <p:spPr>
          <a:xfrm>
            <a:off x="5232237" y="1685111"/>
            <a:ext cx="560849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" name="Google Shape;1564;p141">
            <a:extLst>
              <a:ext uri="{FF2B5EF4-FFF2-40B4-BE49-F238E27FC236}">
                <a16:creationId xmlns:a16="http://schemas.microsoft.com/office/drawing/2014/main" id="{FD29BC1A-B382-321B-BC0E-6A143DA55F1B}"/>
              </a:ext>
            </a:extLst>
          </p:cNvPr>
          <p:cNvSpPr/>
          <p:nvPr/>
        </p:nvSpPr>
        <p:spPr>
          <a:xfrm rot="7644526">
            <a:off x="5422886" y="2363183"/>
            <a:ext cx="179551" cy="174356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8" name="Google Shape;1567;p141">
            <a:extLst>
              <a:ext uri="{FF2B5EF4-FFF2-40B4-BE49-F238E27FC236}">
                <a16:creationId xmlns:a16="http://schemas.microsoft.com/office/drawing/2014/main" id="{A7B892B8-0C13-0A22-3357-BC2DB740FE45}"/>
              </a:ext>
            </a:extLst>
          </p:cNvPr>
          <p:cNvSpPr txBox="1"/>
          <p:nvPr/>
        </p:nvSpPr>
        <p:spPr>
          <a:xfrm>
            <a:off x="4496481" y="2576479"/>
            <a:ext cx="2032361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Criar o modelo de elementos finitos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HARMONIC_NUMBER">
            <a:extLst>
              <a:ext uri="{FF2B5EF4-FFF2-40B4-BE49-F238E27FC236}">
                <a16:creationId xmlns:a16="http://schemas.microsoft.com/office/drawing/2014/main" id="{AB2268BF-1175-B8C1-A5DE-F6C57B791D18}"/>
              </a:ext>
            </a:extLst>
          </p:cNvPr>
          <p:cNvSpPr txBox="1"/>
          <p:nvPr/>
        </p:nvSpPr>
        <p:spPr>
          <a:xfrm>
            <a:off x="7361420" y="1685111"/>
            <a:ext cx="547111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1565;p141">
            <a:extLst>
              <a:ext uri="{FF2B5EF4-FFF2-40B4-BE49-F238E27FC236}">
                <a16:creationId xmlns:a16="http://schemas.microsoft.com/office/drawing/2014/main" id="{2C0F95A8-FBC5-B72C-7B62-210ECED843C6}"/>
              </a:ext>
            </a:extLst>
          </p:cNvPr>
          <p:cNvSpPr/>
          <p:nvPr/>
        </p:nvSpPr>
        <p:spPr>
          <a:xfrm rot="7602493">
            <a:off x="7546025" y="2363984"/>
            <a:ext cx="177900" cy="172754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9" name="Google Shape;1569;p141">
            <a:extLst>
              <a:ext uri="{FF2B5EF4-FFF2-40B4-BE49-F238E27FC236}">
                <a16:creationId xmlns:a16="http://schemas.microsoft.com/office/drawing/2014/main" id="{95059A6C-98DB-8C5A-85D5-0905F2DDF83A}"/>
              </a:ext>
            </a:extLst>
          </p:cNvPr>
          <p:cNvSpPr txBox="1"/>
          <p:nvPr/>
        </p:nvSpPr>
        <p:spPr>
          <a:xfrm>
            <a:off x="6751106" y="2576479"/>
            <a:ext cx="1767737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Definir as superfícies de contato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MODELO_NUMBER">
            <a:extLst>
              <a:ext uri="{FF2B5EF4-FFF2-40B4-BE49-F238E27FC236}">
                <a16:creationId xmlns:a16="http://schemas.microsoft.com/office/drawing/2014/main" id="{5EFFB32B-B193-D589-F526-59BA3027AFFC}"/>
              </a:ext>
            </a:extLst>
          </p:cNvPr>
          <p:cNvSpPr txBox="1"/>
          <p:nvPr/>
        </p:nvSpPr>
        <p:spPr>
          <a:xfrm>
            <a:off x="3156718" y="1685111"/>
            <a:ext cx="646827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" name="TITULO MODELO">
            <a:extLst>
              <a:ext uri="{FF2B5EF4-FFF2-40B4-BE49-F238E27FC236}">
                <a16:creationId xmlns:a16="http://schemas.microsoft.com/office/drawing/2014/main" id="{0A5EE0A9-E2F9-6CFD-6B67-FE868114B595}"/>
              </a:ext>
            </a:extLst>
          </p:cNvPr>
          <p:cNvSpPr txBox="1"/>
          <p:nvPr/>
        </p:nvSpPr>
        <p:spPr>
          <a:xfrm>
            <a:off x="2686045" y="2576479"/>
            <a:ext cx="1588173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Criar o modelo geométrico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DIVISAO">
            <a:extLst>
              <a:ext uri="{FF2B5EF4-FFF2-40B4-BE49-F238E27FC236}">
                <a16:creationId xmlns:a16="http://schemas.microsoft.com/office/drawing/2014/main" id="{08CEF656-E5E3-C943-5CEB-6F6AF46B8B33}"/>
              </a:ext>
            </a:extLst>
          </p:cNvPr>
          <p:cNvSpPr/>
          <p:nvPr/>
        </p:nvSpPr>
        <p:spPr>
          <a:xfrm>
            <a:off x="4490010" y="1805057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DIVISAO">
            <a:extLst>
              <a:ext uri="{FF2B5EF4-FFF2-40B4-BE49-F238E27FC236}">
                <a16:creationId xmlns:a16="http://schemas.microsoft.com/office/drawing/2014/main" id="{D534547F-B429-B4AC-7EFA-91CCE326AA01}"/>
              </a:ext>
            </a:extLst>
          </p:cNvPr>
          <p:cNvSpPr/>
          <p:nvPr/>
        </p:nvSpPr>
        <p:spPr>
          <a:xfrm flipH="1">
            <a:off x="6496592" y="1815185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HARMONIC_NUMBER">
            <a:extLst>
              <a:ext uri="{FF2B5EF4-FFF2-40B4-BE49-F238E27FC236}">
                <a16:creationId xmlns:a16="http://schemas.microsoft.com/office/drawing/2014/main" id="{BDDC7099-04E8-55C2-DA22-0C26FC2741B1}"/>
              </a:ext>
            </a:extLst>
          </p:cNvPr>
          <p:cNvSpPr txBox="1"/>
          <p:nvPr/>
        </p:nvSpPr>
        <p:spPr>
          <a:xfrm>
            <a:off x="9351422" y="1685111"/>
            <a:ext cx="547111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sz="2400" b="1"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" name="Google Shape;1565;p141">
            <a:extLst>
              <a:ext uri="{FF2B5EF4-FFF2-40B4-BE49-F238E27FC236}">
                <a16:creationId xmlns:a16="http://schemas.microsoft.com/office/drawing/2014/main" id="{53C01BEA-2019-A09B-63D6-325FC7BA57D9}"/>
              </a:ext>
            </a:extLst>
          </p:cNvPr>
          <p:cNvSpPr/>
          <p:nvPr/>
        </p:nvSpPr>
        <p:spPr>
          <a:xfrm rot="7602493">
            <a:off x="9536027" y="2363984"/>
            <a:ext cx="177900" cy="172754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6" name="Google Shape;1569;p141">
            <a:extLst>
              <a:ext uri="{FF2B5EF4-FFF2-40B4-BE49-F238E27FC236}">
                <a16:creationId xmlns:a16="http://schemas.microsoft.com/office/drawing/2014/main" id="{7AAD1883-58B2-578B-A172-E6040D59342A}"/>
              </a:ext>
            </a:extLst>
          </p:cNvPr>
          <p:cNvSpPr txBox="1"/>
          <p:nvPr/>
        </p:nvSpPr>
        <p:spPr>
          <a:xfrm>
            <a:off x="8741108" y="2576479"/>
            <a:ext cx="1767737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Definir as superfícies equipotenciais</a:t>
            </a:r>
            <a:endParaRPr sz="1600"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" name="DIVISAO">
            <a:extLst>
              <a:ext uri="{FF2B5EF4-FFF2-40B4-BE49-F238E27FC236}">
                <a16:creationId xmlns:a16="http://schemas.microsoft.com/office/drawing/2014/main" id="{549A4A8C-5FE9-2055-1DFC-8D866AEB944D}"/>
              </a:ext>
            </a:extLst>
          </p:cNvPr>
          <p:cNvSpPr/>
          <p:nvPr/>
        </p:nvSpPr>
        <p:spPr>
          <a:xfrm flipH="1">
            <a:off x="8603013" y="1805056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8" name="Google Shape;1563;p141">
            <a:extLst>
              <a:ext uri="{FF2B5EF4-FFF2-40B4-BE49-F238E27FC236}">
                <a16:creationId xmlns:a16="http://schemas.microsoft.com/office/drawing/2014/main" id="{E7A6A76D-DE81-3B95-04AE-615D4BDA8411}"/>
              </a:ext>
            </a:extLst>
          </p:cNvPr>
          <p:cNvSpPr/>
          <p:nvPr/>
        </p:nvSpPr>
        <p:spPr>
          <a:xfrm rot="7887057">
            <a:off x="3384990" y="2364301"/>
            <a:ext cx="190281" cy="184778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944A1"/>
              </a:solidFill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CD2EBDA3-30BB-7BF4-1541-0C191ACF6A2A}"/>
              </a:ext>
            </a:extLst>
          </p:cNvPr>
          <p:cNvSpPr/>
          <p:nvPr/>
        </p:nvSpPr>
        <p:spPr>
          <a:xfrm>
            <a:off x="2236264" y="3261774"/>
            <a:ext cx="2337505" cy="4670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FB95C6F3-7495-2E15-A2BC-63FCFEB14E9F}"/>
              </a:ext>
            </a:extLst>
          </p:cNvPr>
          <p:cNvGrpSpPr/>
          <p:nvPr/>
        </p:nvGrpSpPr>
        <p:grpSpPr>
          <a:xfrm>
            <a:off x="1971873" y="3256610"/>
            <a:ext cx="1792876" cy="466940"/>
            <a:chOff x="3013710" y="3256610"/>
            <a:chExt cx="1792876" cy="466940"/>
          </a:xfrm>
        </p:grpSpPr>
        <p:sp>
          <p:nvSpPr>
            <p:cNvPr id="50" name="Google Shape;1567;p141">
              <a:extLst>
                <a:ext uri="{FF2B5EF4-FFF2-40B4-BE49-F238E27FC236}">
                  <a16:creationId xmlns:a16="http://schemas.microsoft.com/office/drawing/2014/main" id="{A48DB5DB-0EA8-A693-C946-4719027AC952}"/>
                </a:ext>
              </a:extLst>
            </p:cNvPr>
            <p:cNvSpPr txBox="1"/>
            <p:nvPr/>
          </p:nvSpPr>
          <p:spPr>
            <a:xfrm>
              <a:off x="3013710" y="3291881"/>
              <a:ext cx="1560059" cy="431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74320" marR="27432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chemeClr val="bg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LEMBRETE</a:t>
              </a:r>
              <a:endParaRPr sz="20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pic>
          <p:nvPicPr>
            <p:cNvPr id="51" name="Gráfico 50" descr="Envelope estrutura de tópicos">
              <a:extLst>
                <a:ext uri="{FF2B5EF4-FFF2-40B4-BE49-F238E27FC236}">
                  <a16:creationId xmlns:a16="http://schemas.microsoft.com/office/drawing/2014/main" id="{3A213621-66C9-309E-3101-FE7604500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40952" y="3256610"/>
              <a:ext cx="465634" cy="465634"/>
            </a:xfrm>
            <a:prstGeom prst="rect">
              <a:avLst/>
            </a:prstGeom>
          </p:spPr>
        </p:pic>
      </p:grpSp>
      <p:sp>
        <p:nvSpPr>
          <p:cNvPr id="52" name="Google Shape;1567;p141">
            <a:extLst>
              <a:ext uri="{FF2B5EF4-FFF2-40B4-BE49-F238E27FC236}">
                <a16:creationId xmlns:a16="http://schemas.microsoft.com/office/drawing/2014/main" id="{5DE25C3F-771F-1530-F570-64EF37016466}"/>
              </a:ext>
            </a:extLst>
          </p:cNvPr>
          <p:cNvSpPr txBox="1"/>
          <p:nvPr/>
        </p:nvSpPr>
        <p:spPr>
          <a:xfrm>
            <a:off x="3493141" y="3279534"/>
            <a:ext cx="1270969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SP-PW</a:t>
            </a:r>
            <a:endParaRPr sz="2000" dirty="0">
              <a:solidFill>
                <a:schemeClr val="bg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" name="Google Shape;1567;p141">
            <a:extLst>
              <a:ext uri="{FF2B5EF4-FFF2-40B4-BE49-F238E27FC236}">
                <a16:creationId xmlns:a16="http://schemas.microsoft.com/office/drawing/2014/main" id="{B2BD533E-27AB-01E4-FCFC-A2C0266DACF0}"/>
              </a:ext>
            </a:extLst>
          </p:cNvPr>
          <p:cNvSpPr txBox="1"/>
          <p:nvPr/>
        </p:nvSpPr>
        <p:spPr>
          <a:xfrm>
            <a:off x="1927158" y="3903456"/>
            <a:ext cx="2969015" cy="75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Tipo de Configuração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" name="Google Shape;2036;p156">
            <a:extLst>
              <a:ext uri="{FF2B5EF4-FFF2-40B4-BE49-F238E27FC236}">
                <a16:creationId xmlns:a16="http://schemas.microsoft.com/office/drawing/2014/main" id="{3BC1A8DB-4C2E-42C9-BE20-7DB282BF8C3C}"/>
              </a:ext>
            </a:extLst>
          </p:cNvPr>
          <p:cNvSpPr/>
          <p:nvPr/>
        </p:nvSpPr>
        <p:spPr>
          <a:xfrm>
            <a:off x="5007133" y="3261163"/>
            <a:ext cx="1781883" cy="47955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Montserrat Black" pitchFamily="2" charset="0"/>
              </a:rPr>
              <a:t>SINGLE SHUNT</a:t>
            </a:r>
            <a:endParaRPr sz="16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64" name="Google Shape;2037;p156">
            <a:extLst>
              <a:ext uri="{FF2B5EF4-FFF2-40B4-BE49-F238E27FC236}">
                <a16:creationId xmlns:a16="http://schemas.microsoft.com/office/drawing/2014/main" id="{EC9725B0-6095-1136-839D-B14BBA0998EE}"/>
              </a:ext>
            </a:extLst>
          </p:cNvPr>
          <p:cNvSpPr/>
          <p:nvPr/>
        </p:nvSpPr>
        <p:spPr>
          <a:xfrm rot="16200000">
            <a:off x="2364969" y="4668251"/>
            <a:ext cx="480167" cy="250141"/>
          </a:xfrm>
          <a:custGeom>
            <a:avLst/>
            <a:gdLst/>
            <a:ahLst/>
            <a:cxnLst/>
            <a:rect l="l" t="t" r="r" b="b"/>
            <a:pathLst>
              <a:path w="9834" h="5123" extrusionOk="0">
                <a:moveTo>
                  <a:pt x="458" y="0"/>
                </a:moveTo>
                <a:lnTo>
                  <a:pt x="92" y="641"/>
                </a:lnTo>
                <a:lnTo>
                  <a:pt x="1" y="823"/>
                </a:lnTo>
                <a:lnTo>
                  <a:pt x="2425" y="5122"/>
                </a:lnTo>
                <a:lnTo>
                  <a:pt x="7364" y="5122"/>
                </a:lnTo>
                <a:lnTo>
                  <a:pt x="9833" y="823"/>
                </a:lnTo>
                <a:lnTo>
                  <a:pt x="9696" y="641"/>
                </a:lnTo>
                <a:lnTo>
                  <a:pt x="9330" y="0"/>
                </a:lnTo>
                <a:lnTo>
                  <a:pt x="7364" y="3430"/>
                </a:lnTo>
                <a:lnTo>
                  <a:pt x="2425" y="3430"/>
                </a:lnTo>
                <a:lnTo>
                  <a:pt x="458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2038;p156">
            <a:extLst>
              <a:ext uri="{FF2B5EF4-FFF2-40B4-BE49-F238E27FC236}">
                <a16:creationId xmlns:a16="http://schemas.microsoft.com/office/drawing/2014/main" id="{BF55EA69-E438-4C68-3E72-A215CA89FA1C}"/>
              </a:ext>
            </a:extLst>
          </p:cNvPr>
          <p:cNvSpPr/>
          <p:nvPr/>
        </p:nvSpPr>
        <p:spPr>
          <a:xfrm rot="16200000">
            <a:off x="2199714" y="4585612"/>
            <a:ext cx="480167" cy="415424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036;p156">
            <a:extLst>
              <a:ext uri="{FF2B5EF4-FFF2-40B4-BE49-F238E27FC236}">
                <a16:creationId xmlns:a16="http://schemas.microsoft.com/office/drawing/2014/main" id="{DF440CA0-5258-365D-95C7-6AB6D26DE13A}"/>
              </a:ext>
            </a:extLst>
          </p:cNvPr>
          <p:cNvSpPr/>
          <p:nvPr/>
        </p:nvSpPr>
        <p:spPr>
          <a:xfrm>
            <a:off x="2520725" y="5173177"/>
            <a:ext cx="1781883" cy="47955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122641"/>
                </a:solidFill>
                <a:latin typeface="Montserrat Black" pitchFamily="2" charset="0"/>
              </a:rPr>
              <a:t>MULTI SHUNT</a:t>
            </a:r>
            <a:endParaRPr sz="12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68" name="Google Shape;2037;p156">
            <a:extLst>
              <a:ext uri="{FF2B5EF4-FFF2-40B4-BE49-F238E27FC236}">
                <a16:creationId xmlns:a16="http://schemas.microsoft.com/office/drawing/2014/main" id="{C7E20546-8377-0DAD-9CD5-CEF0A7FDF6E0}"/>
              </a:ext>
            </a:extLst>
          </p:cNvPr>
          <p:cNvSpPr/>
          <p:nvPr/>
        </p:nvSpPr>
        <p:spPr>
          <a:xfrm rot="16200000">
            <a:off x="2364969" y="5287900"/>
            <a:ext cx="480167" cy="250141"/>
          </a:xfrm>
          <a:custGeom>
            <a:avLst/>
            <a:gdLst/>
            <a:ahLst/>
            <a:cxnLst/>
            <a:rect l="l" t="t" r="r" b="b"/>
            <a:pathLst>
              <a:path w="9834" h="5123" extrusionOk="0">
                <a:moveTo>
                  <a:pt x="458" y="0"/>
                </a:moveTo>
                <a:lnTo>
                  <a:pt x="92" y="641"/>
                </a:lnTo>
                <a:lnTo>
                  <a:pt x="1" y="823"/>
                </a:lnTo>
                <a:lnTo>
                  <a:pt x="2425" y="5122"/>
                </a:lnTo>
                <a:lnTo>
                  <a:pt x="7364" y="5122"/>
                </a:lnTo>
                <a:lnTo>
                  <a:pt x="9833" y="823"/>
                </a:lnTo>
                <a:lnTo>
                  <a:pt x="9696" y="641"/>
                </a:lnTo>
                <a:lnTo>
                  <a:pt x="9330" y="0"/>
                </a:lnTo>
                <a:lnTo>
                  <a:pt x="7364" y="3430"/>
                </a:lnTo>
                <a:lnTo>
                  <a:pt x="2425" y="3430"/>
                </a:lnTo>
                <a:lnTo>
                  <a:pt x="458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2038;p156">
            <a:extLst>
              <a:ext uri="{FF2B5EF4-FFF2-40B4-BE49-F238E27FC236}">
                <a16:creationId xmlns:a16="http://schemas.microsoft.com/office/drawing/2014/main" id="{FF9DED6D-2DA3-A93E-9918-C92B198130DF}"/>
              </a:ext>
            </a:extLst>
          </p:cNvPr>
          <p:cNvSpPr/>
          <p:nvPr/>
        </p:nvSpPr>
        <p:spPr>
          <a:xfrm rot="16200000">
            <a:off x="2199714" y="5205261"/>
            <a:ext cx="480167" cy="415424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Imagem 55" descr="Forma&#10;&#10;Descrição gerada automaticamente">
            <a:extLst>
              <a:ext uri="{FF2B5EF4-FFF2-40B4-BE49-F238E27FC236}">
                <a16:creationId xmlns:a16="http://schemas.microsoft.com/office/drawing/2014/main" id="{84345A93-50D1-4899-7CF2-1E21B49E4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633" y="3850706"/>
            <a:ext cx="3299212" cy="1782560"/>
          </a:xfrm>
          <a:prstGeom prst="rect">
            <a:avLst/>
          </a:prstGeom>
        </p:spPr>
      </p:pic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2D7C8AB8-0275-8B87-FED8-FEC94656E95E}"/>
              </a:ext>
            </a:extLst>
          </p:cNvPr>
          <p:cNvCxnSpPr>
            <a:cxnSpLocks/>
          </p:cNvCxnSpPr>
          <p:nvPr/>
        </p:nvCxnSpPr>
        <p:spPr>
          <a:xfrm flipV="1">
            <a:off x="9311640" y="4108172"/>
            <a:ext cx="0" cy="212368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9CD49660-B5AA-770A-BD4B-4A7D6926AA85}"/>
              </a:ext>
            </a:extLst>
          </p:cNvPr>
          <p:cNvCxnSpPr>
            <a:cxnSpLocks/>
          </p:cNvCxnSpPr>
          <p:nvPr/>
        </p:nvCxnSpPr>
        <p:spPr>
          <a:xfrm flipV="1">
            <a:off x="8279426" y="4108172"/>
            <a:ext cx="0" cy="611395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AD8682F3-F2ED-E28D-1A2B-A8C8476DE7A2}"/>
              </a:ext>
            </a:extLst>
          </p:cNvPr>
          <p:cNvCxnSpPr>
            <a:cxnSpLocks/>
          </p:cNvCxnSpPr>
          <p:nvPr/>
        </p:nvCxnSpPr>
        <p:spPr>
          <a:xfrm>
            <a:off x="7406640" y="4113542"/>
            <a:ext cx="1914525" cy="0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90F1F226-4919-806A-E39E-99819615EEA9}"/>
              </a:ext>
            </a:extLst>
          </p:cNvPr>
          <p:cNvCxnSpPr>
            <a:cxnSpLocks/>
          </p:cNvCxnSpPr>
          <p:nvPr/>
        </p:nvCxnSpPr>
        <p:spPr>
          <a:xfrm flipV="1">
            <a:off x="8279426" y="5100897"/>
            <a:ext cx="0" cy="192123"/>
          </a:xfrm>
          <a:prstGeom prst="line">
            <a:avLst/>
          </a:prstGeom>
          <a:ln w="19050" cap="flat" cmpd="sng" algn="ctr">
            <a:solidFill>
              <a:srgbClr val="727EF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B3DE9426-B3D3-2956-F4C9-34977AA8F2BC}"/>
              </a:ext>
            </a:extLst>
          </p:cNvPr>
          <p:cNvCxnSpPr>
            <a:cxnSpLocks/>
          </p:cNvCxnSpPr>
          <p:nvPr/>
        </p:nvCxnSpPr>
        <p:spPr>
          <a:xfrm flipV="1">
            <a:off x="9351422" y="4665709"/>
            <a:ext cx="0" cy="627311"/>
          </a:xfrm>
          <a:prstGeom prst="line">
            <a:avLst/>
          </a:prstGeom>
          <a:ln w="19050" cap="flat" cmpd="sng" algn="ctr">
            <a:solidFill>
              <a:srgbClr val="727EF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04A58606-AB39-153E-683F-1B37D253F228}"/>
              </a:ext>
            </a:extLst>
          </p:cNvPr>
          <p:cNvCxnSpPr>
            <a:cxnSpLocks/>
          </p:cNvCxnSpPr>
          <p:nvPr/>
        </p:nvCxnSpPr>
        <p:spPr>
          <a:xfrm flipH="1">
            <a:off x="7589520" y="5293020"/>
            <a:ext cx="1761902" cy="0"/>
          </a:xfrm>
          <a:prstGeom prst="line">
            <a:avLst/>
          </a:prstGeom>
          <a:ln w="19050" cap="flat" cmpd="sng" algn="ctr">
            <a:solidFill>
              <a:srgbClr val="727EF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816E0660-9692-334B-0DD5-280C4307CD69}"/>
              </a:ext>
            </a:extLst>
          </p:cNvPr>
          <p:cNvCxnSpPr>
            <a:cxnSpLocks/>
          </p:cNvCxnSpPr>
          <p:nvPr/>
        </p:nvCxnSpPr>
        <p:spPr>
          <a:xfrm>
            <a:off x="7406640" y="5293020"/>
            <a:ext cx="182880" cy="0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05CD2A59-03A7-E13E-B5AA-F0417EE5CBEE}"/>
              </a:ext>
            </a:extLst>
          </p:cNvPr>
          <p:cNvCxnSpPr>
            <a:cxnSpLocks/>
          </p:cNvCxnSpPr>
          <p:nvPr/>
        </p:nvCxnSpPr>
        <p:spPr>
          <a:xfrm flipV="1">
            <a:off x="7406640" y="3522486"/>
            <a:ext cx="0" cy="1770534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09A539A3-EAB6-1E50-FF27-50B246EEA962}"/>
              </a:ext>
            </a:extLst>
          </p:cNvPr>
          <p:cNvCxnSpPr>
            <a:cxnSpLocks/>
          </p:cNvCxnSpPr>
          <p:nvPr/>
        </p:nvCxnSpPr>
        <p:spPr>
          <a:xfrm>
            <a:off x="9502560" y="4553238"/>
            <a:ext cx="687920" cy="0"/>
          </a:xfrm>
          <a:prstGeom prst="line">
            <a:avLst/>
          </a:prstGeom>
          <a:ln w="19050" cap="flat" cmpd="sng" algn="ctr">
            <a:solidFill>
              <a:srgbClr val="F56D6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F097AB1C-ECFE-FC4F-533F-A8625F2C9133}"/>
              </a:ext>
            </a:extLst>
          </p:cNvPr>
          <p:cNvCxnSpPr>
            <a:cxnSpLocks/>
          </p:cNvCxnSpPr>
          <p:nvPr/>
        </p:nvCxnSpPr>
        <p:spPr>
          <a:xfrm>
            <a:off x="8439763" y="4990118"/>
            <a:ext cx="1458770" cy="0"/>
          </a:xfrm>
          <a:prstGeom prst="line">
            <a:avLst/>
          </a:prstGeom>
          <a:ln w="19050" cap="flat" cmpd="sng" algn="ctr">
            <a:solidFill>
              <a:srgbClr val="F56D6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A6855C09-FA13-E79A-612F-A44418CF3E8A}"/>
              </a:ext>
            </a:extLst>
          </p:cNvPr>
          <p:cNvCxnSpPr>
            <a:cxnSpLocks/>
          </p:cNvCxnSpPr>
          <p:nvPr/>
        </p:nvCxnSpPr>
        <p:spPr>
          <a:xfrm>
            <a:off x="9502560" y="4320540"/>
            <a:ext cx="1065189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B3DEFDA9-97F7-A8B3-1C49-9687405753E7}"/>
              </a:ext>
            </a:extLst>
          </p:cNvPr>
          <p:cNvCxnSpPr>
            <a:cxnSpLocks/>
          </p:cNvCxnSpPr>
          <p:nvPr/>
        </p:nvCxnSpPr>
        <p:spPr>
          <a:xfrm>
            <a:off x="8439763" y="4739402"/>
            <a:ext cx="1862477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1BC3019B-17F6-B28D-437A-BB58C8503E18}"/>
              </a:ext>
            </a:extLst>
          </p:cNvPr>
          <p:cNvCxnSpPr>
            <a:cxnSpLocks/>
          </p:cNvCxnSpPr>
          <p:nvPr/>
        </p:nvCxnSpPr>
        <p:spPr>
          <a:xfrm flipV="1">
            <a:off x="10295255" y="4320540"/>
            <a:ext cx="268861" cy="421446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AF59B871-5A5F-3212-F74A-B89BC41F2CC6}"/>
              </a:ext>
            </a:extLst>
          </p:cNvPr>
          <p:cNvCxnSpPr>
            <a:cxnSpLocks/>
          </p:cNvCxnSpPr>
          <p:nvPr/>
        </p:nvCxnSpPr>
        <p:spPr>
          <a:xfrm flipV="1">
            <a:off x="10295255" y="4550380"/>
            <a:ext cx="281013" cy="442304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>
            <a:extLst>
              <a:ext uri="{FF2B5EF4-FFF2-40B4-BE49-F238E27FC236}">
                <a16:creationId xmlns:a16="http://schemas.microsoft.com/office/drawing/2014/main" id="{86B8FE60-783C-88A3-EED3-63D58534D763}"/>
              </a:ext>
            </a:extLst>
          </p:cNvPr>
          <p:cNvCxnSpPr>
            <a:cxnSpLocks/>
          </p:cNvCxnSpPr>
          <p:nvPr/>
        </p:nvCxnSpPr>
        <p:spPr>
          <a:xfrm>
            <a:off x="9898533" y="4990118"/>
            <a:ext cx="403707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31A958D4-8423-DCCA-B634-2DDF6244E7DD}"/>
              </a:ext>
            </a:extLst>
          </p:cNvPr>
          <p:cNvCxnSpPr>
            <a:cxnSpLocks/>
          </p:cNvCxnSpPr>
          <p:nvPr/>
        </p:nvCxnSpPr>
        <p:spPr>
          <a:xfrm>
            <a:off x="10190480" y="4553238"/>
            <a:ext cx="385788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>
            <a:extLst>
              <a:ext uri="{FF2B5EF4-FFF2-40B4-BE49-F238E27FC236}">
                <a16:creationId xmlns:a16="http://schemas.microsoft.com/office/drawing/2014/main" id="{DDAE1384-DA05-7BA1-861B-67B409FEF732}"/>
              </a:ext>
            </a:extLst>
          </p:cNvPr>
          <p:cNvCxnSpPr>
            <a:cxnSpLocks/>
          </p:cNvCxnSpPr>
          <p:nvPr/>
        </p:nvCxnSpPr>
        <p:spPr>
          <a:xfrm flipV="1">
            <a:off x="10420541" y="3526419"/>
            <a:ext cx="0" cy="1272741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E901525F-BE2A-BEE0-DE72-F1E17D0F6F31}"/>
              </a:ext>
            </a:extLst>
          </p:cNvPr>
          <p:cNvSpPr/>
          <p:nvPr/>
        </p:nvSpPr>
        <p:spPr>
          <a:xfrm>
            <a:off x="8726811" y="3393725"/>
            <a:ext cx="264856" cy="267979"/>
          </a:xfrm>
          <a:prstGeom prst="rect">
            <a:avLst/>
          </a:prstGeom>
          <a:noFill/>
          <a:ln>
            <a:solidFill>
              <a:srgbClr val="1226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Z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6" name="Conector reto 125">
            <a:extLst>
              <a:ext uri="{FF2B5EF4-FFF2-40B4-BE49-F238E27FC236}">
                <a16:creationId xmlns:a16="http://schemas.microsoft.com/office/drawing/2014/main" id="{0A8AA214-A217-3F6A-1DA0-74DCE921CD7F}"/>
              </a:ext>
            </a:extLst>
          </p:cNvPr>
          <p:cNvCxnSpPr>
            <a:cxnSpLocks/>
          </p:cNvCxnSpPr>
          <p:nvPr/>
        </p:nvCxnSpPr>
        <p:spPr>
          <a:xfrm>
            <a:off x="9001192" y="3526419"/>
            <a:ext cx="1666808" cy="1296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to 128">
            <a:extLst>
              <a:ext uri="{FF2B5EF4-FFF2-40B4-BE49-F238E27FC236}">
                <a16:creationId xmlns:a16="http://schemas.microsoft.com/office/drawing/2014/main" id="{580980E7-BF06-317A-193E-75A1F85C894E}"/>
              </a:ext>
            </a:extLst>
          </p:cNvPr>
          <p:cNvCxnSpPr>
            <a:cxnSpLocks/>
          </p:cNvCxnSpPr>
          <p:nvPr/>
        </p:nvCxnSpPr>
        <p:spPr>
          <a:xfrm>
            <a:off x="7397115" y="3518656"/>
            <a:ext cx="1320171" cy="9059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ULO MODELO">
            <a:extLst>
              <a:ext uri="{FF2B5EF4-FFF2-40B4-BE49-F238E27FC236}">
                <a16:creationId xmlns:a16="http://schemas.microsoft.com/office/drawing/2014/main" id="{51157925-BA6F-9C1A-0E3F-50CC14FFCC39}"/>
              </a:ext>
            </a:extLst>
          </p:cNvPr>
          <p:cNvSpPr txBox="1"/>
          <p:nvPr/>
        </p:nvSpPr>
        <p:spPr>
          <a:xfrm>
            <a:off x="5079524" y="4005853"/>
            <a:ext cx="1921045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Influência do sinal da carga 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04C74EED-1995-6DF6-8A46-DD9C04B825FB}"/>
              </a:ext>
            </a:extLst>
          </p:cNvPr>
          <p:cNvGrpSpPr/>
          <p:nvPr/>
        </p:nvGrpSpPr>
        <p:grpSpPr>
          <a:xfrm>
            <a:off x="8356376" y="4024903"/>
            <a:ext cx="1363725" cy="654435"/>
            <a:chOff x="8356376" y="4024903"/>
            <a:chExt cx="1363725" cy="654435"/>
          </a:xfrm>
        </p:grpSpPr>
        <p:sp>
          <p:nvSpPr>
            <p:cNvPr id="137" name="Elipse 136">
              <a:extLst>
                <a:ext uri="{FF2B5EF4-FFF2-40B4-BE49-F238E27FC236}">
                  <a16:creationId xmlns:a16="http://schemas.microsoft.com/office/drawing/2014/main" id="{8F39D6A4-1037-2C44-767B-239EF8175C05}"/>
                </a:ext>
              </a:extLst>
            </p:cNvPr>
            <p:cNvSpPr/>
            <p:nvPr/>
          </p:nvSpPr>
          <p:spPr>
            <a:xfrm>
              <a:off x="8356376" y="4427889"/>
              <a:ext cx="251449" cy="25144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/>
                <a:t>+</a:t>
              </a:r>
              <a:endParaRPr lang="en-US" sz="2000" b="1" dirty="0"/>
            </a:p>
          </p:txBody>
        </p:sp>
        <p:sp>
          <p:nvSpPr>
            <p:cNvPr id="138" name="Elipse 137">
              <a:extLst>
                <a:ext uri="{FF2B5EF4-FFF2-40B4-BE49-F238E27FC236}">
                  <a16:creationId xmlns:a16="http://schemas.microsoft.com/office/drawing/2014/main" id="{B1AD64EA-88AE-5575-C179-4989ADC52E65}"/>
                </a:ext>
              </a:extLst>
            </p:cNvPr>
            <p:cNvSpPr/>
            <p:nvPr/>
          </p:nvSpPr>
          <p:spPr>
            <a:xfrm>
              <a:off x="9468652" y="4024903"/>
              <a:ext cx="251449" cy="25144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/>
                <a:t>+</a:t>
              </a:r>
              <a:endParaRPr lang="en-US" sz="2000" b="1" dirty="0"/>
            </a:p>
          </p:txBody>
        </p:sp>
      </p:grpSp>
      <p:cxnSp>
        <p:nvCxnSpPr>
          <p:cNvPr id="144" name="Conector reto 143">
            <a:extLst>
              <a:ext uri="{FF2B5EF4-FFF2-40B4-BE49-F238E27FC236}">
                <a16:creationId xmlns:a16="http://schemas.microsoft.com/office/drawing/2014/main" id="{E617AD2B-027E-FD9A-9144-8D39D25B0992}"/>
              </a:ext>
            </a:extLst>
          </p:cNvPr>
          <p:cNvCxnSpPr>
            <a:cxnSpLocks/>
          </p:cNvCxnSpPr>
          <p:nvPr/>
        </p:nvCxnSpPr>
        <p:spPr>
          <a:xfrm flipV="1">
            <a:off x="10668000" y="3518656"/>
            <a:ext cx="0" cy="123994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to 144">
            <a:extLst>
              <a:ext uri="{FF2B5EF4-FFF2-40B4-BE49-F238E27FC236}">
                <a16:creationId xmlns:a16="http://schemas.microsoft.com/office/drawing/2014/main" id="{AE07766C-E22B-5A8D-2BFD-1C5D6511ED92}"/>
              </a:ext>
            </a:extLst>
          </p:cNvPr>
          <p:cNvCxnSpPr>
            <a:cxnSpLocks/>
          </p:cNvCxnSpPr>
          <p:nvPr/>
        </p:nvCxnSpPr>
        <p:spPr>
          <a:xfrm flipH="1">
            <a:off x="10553700" y="3648020"/>
            <a:ext cx="228600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to 145">
            <a:extLst>
              <a:ext uri="{FF2B5EF4-FFF2-40B4-BE49-F238E27FC236}">
                <a16:creationId xmlns:a16="http://schemas.microsoft.com/office/drawing/2014/main" id="{78DAC3C5-AB91-9FDC-9C11-4F36E2E93E86}"/>
              </a:ext>
            </a:extLst>
          </p:cNvPr>
          <p:cNvCxnSpPr>
            <a:cxnSpLocks/>
          </p:cNvCxnSpPr>
          <p:nvPr/>
        </p:nvCxnSpPr>
        <p:spPr>
          <a:xfrm flipH="1">
            <a:off x="10600372" y="3691636"/>
            <a:ext cx="135255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to 146">
            <a:extLst>
              <a:ext uri="{FF2B5EF4-FFF2-40B4-BE49-F238E27FC236}">
                <a16:creationId xmlns:a16="http://schemas.microsoft.com/office/drawing/2014/main" id="{FEDD70DC-1FF1-9959-039C-056A7191ABAF}"/>
              </a:ext>
            </a:extLst>
          </p:cNvPr>
          <p:cNvCxnSpPr>
            <a:cxnSpLocks/>
          </p:cNvCxnSpPr>
          <p:nvPr/>
        </p:nvCxnSpPr>
        <p:spPr>
          <a:xfrm flipH="1">
            <a:off x="10634186" y="3738554"/>
            <a:ext cx="67628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463C725-D96B-CE6B-B1EC-3CA8BE20171C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7C641BE-5FBB-9FA2-C438-1EEFB1F2ADAD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91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0BB7E-EF8E-7FFF-22AA-E10ABACAA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m 54" descr="Forma&#10;&#10;O conteúdo gerado por IA pode estar incorreto.">
            <a:extLst>
              <a:ext uri="{FF2B5EF4-FFF2-40B4-BE49-F238E27FC236}">
                <a16:creationId xmlns:a16="http://schemas.microsoft.com/office/drawing/2014/main" id="{CEC0D208-EFCE-4F34-8755-113C53739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93F3A74-4553-0F33-FF50-B2C821B8B6CA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F52591D-CF25-C5AF-4BDC-917740FDC775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81DEAF8-4FA7-9B2E-F589-5A6753986F27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61C8688-5180-390D-68D9-0E5E51033BE3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FED9E5-6CE4-B979-9475-57F301367678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3856B92-DE0B-AB61-E052-765C2EFE5037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C4A3C5B-4DEF-C5D8-A8FF-4DFA3C5BC858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9C5FE752-550C-BDE9-30DA-1644C4B4836A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372C8387-DD22-6C0B-0E64-5F52478248E2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8E29C663-1227-6D77-6D4A-278D9BF1B8D7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496E38EF-2BDC-2ED1-0288-30C9C08FE8B4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6F5DAC15-EF2E-B0B7-2E86-B97361C414C8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1A03B50C-B066-6988-5B9C-926C01732BF0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0AB4B14-4914-5764-AE02-3BAAA68139E9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D7D3A94-8322-749C-918C-795A0961D391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EFE202E7-B07E-1959-D1C3-55F1BE20261D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F1D7360-5B6E-E455-63EA-C6B287646C5F}"/>
              </a:ext>
            </a:extLst>
          </p:cNvPr>
          <p:cNvSpPr txBox="1"/>
          <p:nvPr/>
        </p:nvSpPr>
        <p:spPr>
          <a:xfrm>
            <a:off x="8491882" y="2348134"/>
            <a:ext cx="2698632" cy="306467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</a:t>
            </a:r>
            <a:r>
              <a:rPr lang="pt-BR" sz="1200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PREFERÊNCIAS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A06E573-D8DB-7288-1CB8-6159B67D1AAB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F9F5CCD-0D4B-52DA-CB55-F12652D09D3E}"/>
              </a:ext>
            </a:extLst>
          </p:cNvPr>
          <p:cNvSpPr/>
          <p:nvPr/>
        </p:nvSpPr>
        <p:spPr>
          <a:xfrm>
            <a:off x="1897626" y="276712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3508DF8-8CA8-91C4-F842-E1668B8AEA70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60B98B0-5B14-1780-8A67-98E03916A968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0FB2183-E05B-FD36-783E-2CDF411441CC}"/>
              </a:ext>
            </a:extLst>
          </p:cNvPr>
          <p:cNvSpPr/>
          <p:nvPr/>
        </p:nvSpPr>
        <p:spPr>
          <a:xfrm>
            <a:off x="1897626" y="3259994"/>
            <a:ext cx="9399639" cy="1957545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60D06A0-71F3-7542-0AE0-E6C6105A812D}"/>
              </a:ext>
            </a:extLst>
          </p:cNvPr>
          <p:cNvSpPr txBox="1"/>
          <p:nvPr/>
        </p:nvSpPr>
        <p:spPr>
          <a:xfrm>
            <a:off x="8491882" y="33532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6450BF8-E7B0-70A2-82C1-3C44D1D20E77}"/>
              </a:ext>
            </a:extLst>
          </p:cNvPr>
          <p:cNvSpPr txBox="1"/>
          <p:nvPr/>
        </p:nvSpPr>
        <p:spPr>
          <a:xfrm>
            <a:off x="2053986" y="3353209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ADD8D3CF-4363-FA9F-9485-5563243BB50C}"/>
              </a:ext>
            </a:extLst>
          </p:cNvPr>
          <p:cNvSpPr/>
          <p:nvPr/>
        </p:nvSpPr>
        <p:spPr>
          <a:xfrm>
            <a:off x="1897626" y="5184565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C61AA24-0413-DCE8-FF1C-A98FB9E3E671}"/>
              </a:ext>
            </a:extLst>
          </p:cNvPr>
          <p:cNvSpPr txBox="1"/>
          <p:nvPr/>
        </p:nvSpPr>
        <p:spPr>
          <a:xfrm>
            <a:off x="8491882" y="527778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D91FCCE-3426-4C20-FC6D-685FC8B1BB0B}"/>
              </a:ext>
            </a:extLst>
          </p:cNvPr>
          <p:cNvSpPr txBox="1"/>
          <p:nvPr/>
        </p:nvSpPr>
        <p:spPr>
          <a:xfrm>
            <a:off x="2053986" y="5348900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05A5DEE-E6FA-6CD3-B43F-883E63DE5618}"/>
              </a:ext>
            </a:extLst>
          </p:cNvPr>
          <p:cNvSpPr/>
          <p:nvPr/>
        </p:nvSpPr>
        <p:spPr>
          <a:xfrm>
            <a:off x="1974809" y="1592511"/>
            <a:ext cx="9245272" cy="43790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DAL_NUMBER">
            <a:extLst>
              <a:ext uri="{FF2B5EF4-FFF2-40B4-BE49-F238E27FC236}">
                <a16:creationId xmlns:a16="http://schemas.microsoft.com/office/drawing/2014/main" id="{48DB37A1-24D3-8B2B-E00D-F280DEFCA79A}"/>
              </a:ext>
            </a:extLst>
          </p:cNvPr>
          <p:cNvSpPr txBox="1"/>
          <p:nvPr/>
        </p:nvSpPr>
        <p:spPr>
          <a:xfrm>
            <a:off x="5232237" y="1685111"/>
            <a:ext cx="560849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" name="Google Shape;1564;p141">
            <a:extLst>
              <a:ext uri="{FF2B5EF4-FFF2-40B4-BE49-F238E27FC236}">
                <a16:creationId xmlns:a16="http://schemas.microsoft.com/office/drawing/2014/main" id="{336EC365-9E8C-EE45-4499-216D055CE1E1}"/>
              </a:ext>
            </a:extLst>
          </p:cNvPr>
          <p:cNvSpPr/>
          <p:nvPr/>
        </p:nvSpPr>
        <p:spPr>
          <a:xfrm rot="7644526">
            <a:off x="5422886" y="2363183"/>
            <a:ext cx="179551" cy="174356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8" name="Google Shape;1567;p141">
            <a:extLst>
              <a:ext uri="{FF2B5EF4-FFF2-40B4-BE49-F238E27FC236}">
                <a16:creationId xmlns:a16="http://schemas.microsoft.com/office/drawing/2014/main" id="{BF6CE225-31FF-ACA2-9422-61DB9BB13EC3}"/>
              </a:ext>
            </a:extLst>
          </p:cNvPr>
          <p:cNvSpPr txBox="1"/>
          <p:nvPr/>
        </p:nvSpPr>
        <p:spPr>
          <a:xfrm>
            <a:off x="4496481" y="2576479"/>
            <a:ext cx="2032361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Criar o modelo de elementos finitos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HARMONIC_NUMBER">
            <a:extLst>
              <a:ext uri="{FF2B5EF4-FFF2-40B4-BE49-F238E27FC236}">
                <a16:creationId xmlns:a16="http://schemas.microsoft.com/office/drawing/2014/main" id="{6F0B3259-F01F-97CA-2019-5160107B18DA}"/>
              </a:ext>
            </a:extLst>
          </p:cNvPr>
          <p:cNvSpPr txBox="1"/>
          <p:nvPr/>
        </p:nvSpPr>
        <p:spPr>
          <a:xfrm>
            <a:off x="7361420" y="1685111"/>
            <a:ext cx="547111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1565;p141">
            <a:extLst>
              <a:ext uri="{FF2B5EF4-FFF2-40B4-BE49-F238E27FC236}">
                <a16:creationId xmlns:a16="http://schemas.microsoft.com/office/drawing/2014/main" id="{705344D7-C060-14FC-475A-24C69A88D08A}"/>
              </a:ext>
            </a:extLst>
          </p:cNvPr>
          <p:cNvSpPr/>
          <p:nvPr/>
        </p:nvSpPr>
        <p:spPr>
          <a:xfrm rot="7602493">
            <a:off x="7546025" y="2363984"/>
            <a:ext cx="177900" cy="172754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9" name="Google Shape;1569;p141">
            <a:extLst>
              <a:ext uri="{FF2B5EF4-FFF2-40B4-BE49-F238E27FC236}">
                <a16:creationId xmlns:a16="http://schemas.microsoft.com/office/drawing/2014/main" id="{A0C042F9-6C77-B7D8-D79A-E876A0C2097A}"/>
              </a:ext>
            </a:extLst>
          </p:cNvPr>
          <p:cNvSpPr txBox="1"/>
          <p:nvPr/>
        </p:nvSpPr>
        <p:spPr>
          <a:xfrm>
            <a:off x="6751106" y="2576479"/>
            <a:ext cx="1767737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Definir as superfícies de contato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MODELO_NUMBER">
            <a:extLst>
              <a:ext uri="{FF2B5EF4-FFF2-40B4-BE49-F238E27FC236}">
                <a16:creationId xmlns:a16="http://schemas.microsoft.com/office/drawing/2014/main" id="{088D572E-BB82-EA7B-B1AA-271828CA93F7}"/>
              </a:ext>
            </a:extLst>
          </p:cNvPr>
          <p:cNvSpPr txBox="1"/>
          <p:nvPr/>
        </p:nvSpPr>
        <p:spPr>
          <a:xfrm>
            <a:off x="3156718" y="1685111"/>
            <a:ext cx="646827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" name="TITULO MODELO">
            <a:extLst>
              <a:ext uri="{FF2B5EF4-FFF2-40B4-BE49-F238E27FC236}">
                <a16:creationId xmlns:a16="http://schemas.microsoft.com/office/drawing/2014/main" id="{B23B9425-551A-41C0-9D25-B91388FFCE92}"/>
              </a:ext>
            </a:extLst>
          </p:cNvPr>
          <p:cNvSpPr txBox="1"/>
          <p:nvPr/>
        </p:nvSpPr>
        <p:spPr>
          <a:xfrm>
            <a:off x="2686045" y="2576479"/>
            <a:ext cx="1588173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Criar o modelo geométrico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DIVISAO">
            <a:extLst>
              <a:ext uri="{FF2B5EF4-FFF2-40B4-BE49-F238E27FC236}">
                <a16:creationId xmlns:a16="http://schemas.microsoft.com/office/drawing/2014/main" id="{537A88EC-692E-F509-2BF9-2DEA0B4A140B}"/>
              </a:ext>
            </a:extLst>
          </p:cNvPr>
          <p:cNvSpPr/>
          <p:nvPr/>
        </p:nvSpPr>
        <p:spPr>
          <a:xfrm>
            <a:off x="4490010" y="1805057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DIVISAO">
            <a:extLst>
              <a:ext uri="{FF2B5EF4-FFF2-40B4-BE49-F238E27FC236}">
                <a16:creationId xmlns:a16="http://schemas.microsoft.com/office/drawing/2014/main" id="{440DFFEF-17BF-0329-5B82-557FD73ADE46}"/>
              </a:ext>
            </a:extLst>
          </p:cNvPr>
          <p:cNvSpPr/>
          <p:nvPr/>
        </p:nvSpPr>
        <p:spPr>
          <a:xfrm flipH="1">
            <a:off x="6496592" y="1815185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HARMONIC_NUMBER">
            <a:extLst>
              <a:ext uri="{FF2B5EF4-FFF2-40B4-BE49-F238E27FC236}">
                <a16:creationId xmlns:a16="http://schemas.microsoft.com/office/drawing/2014/main" id="{4E953682-6E24-2982-9FF1-4289864AC96D}"/>
              </a:ext>
            </a:extLst>
          </p:cNvPr>
          <p:cNvSpPr txBox="1"/>
          <p:nvPr/>
        </p:nvSpPr>
        <p:spPr>
          <a:xfrm>
            <a:off x="9351422" y="1685111"/>
            <a:ext cx="547111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sz="2400" b="1"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" name="Google Shape;1565;p141">
            <a:extLst>
              <a:ext uri="{FF2B5EF4-FFF2-40B4-BE49-F238E27FC236}">
                <a16:creationId xmlns:a16="http://schemas.microsoft.com/office/drawing/2014/main" id="{D0A6DDFF-0590-5588-A6A3-A7CDA9BD5E3A}"/>
              </a:ext>
            </a:extLst>
          </p:cNvPr>
          <p:cNvSpPr/>
          <p:nvPr/>
        </p:nvSpPr>
        <p:spPr>
          <a:xfrm rot="7602493">
            <a:off x="9536027" y="2363984"/>
            <a:ext cx="177900" cy="172754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6" name="Google Shape;1569;p141">
            <a:extLst>
              <a:ext uri="{FF2B5EF4-FFF2-40B4-BE49-F238E27FC236}">
                <a16:creationId xmlns:a16="http://schemas.microsoft.com/office/drawing/2014/main" id="{75FD9E23-6499-7D23-CD06-82C7F892335C}"/>
              </a:ext>
            </a:extLst>
          </p:cNvPr>
          <p:cNvSpPr txBox="1"/>
          <p:nvPr/>
        </p:nvSpPr>
        <p:spPr>
          <a:xfrm>
            <a:off x="8741108" y="2576479"/>
            <a:ext cx="1767737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Definir as superfícies equipotenciais</a:t>
            </a:r>
            <a:endParaRPr sz="1600"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" name="DIVISAO">
            <a:extLst>
              <a:ext uri="{FF2B5EF4-FFF2-40B4-BE49-F238E27FC236}">
                <a16:creationId xmlns:a16="http://schemas.microsoft.com/office/drawing/2014/main" id="{F2004092-A283-27A4-E333-C32AB588AA58}"/>
              </a:ext>
            </a:extLst>
          </p:cNvPr>
          <p:cNvSpPr/>
          <p:nvPr/>
        </p:nvSpPr>
        <p:spPr>
          <a:xfrm flipH="1">
            <a:off x="8603013" y="1805056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8" name="Google Shape;1563;p141">
            <a:extLst>
              <a:ext uri="{FF2B5EF4-FFF2-40B4-BE49-F238E27FC236}">
                <a16:creationId xmlns:a16="http://schemas.microsoft.com/office/drawing/2014/main" id="{797400AA-A3C4-4D29-378B-2DA56487DC14}"/>
              </a:ext>
            </a:extLst>
          </p:cNvPr>
          <p:cNvSpPr/>
          <p:nvPr/>
        </p:nvSpPr>
        <p:spPr>
          <a:xfrm rot="7887057">
            <a:off x="3384990" y="2364301"/>
            <a:ext cx="190281" cy="184778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944A1"/>
              </a:solidFill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829B1865-B11E-C274-3644-644736F5F969}"/>
              </a:ext>
            </a:extLst>
          </p:cNvPr>
          <p:cNvSpPr/>
          <p:nvPr/>
        </p:nvSpPr>
        <p:spPr>
          <a:xfrm>
            <a:off x="2236264" y="3261774"/>
            <a:ext cx="2337505" cy="4670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D2619F53-93A4-4E2B-2651-D55B87C5FFC8}"/>
              </a:ext>
            </a:extLst>
          </p:cNvPr>
          <p:cNvGrpSpPr/>
          <p:nvPr/>
        </p:nvGrpSpPr>
        <p:grpSpPr>
          <a:xfrm>
            <a:off x="1971873" y="3256610"/>
            <a:ext cx="1792876" cy="466940"/>
            <a:chOff x="3013710" y="3256610"/>
            <a:chExt cx="1792876" cy="466940"/>
          </a:xfrm>
        </p:grpSpPr>
        <p:sp>
          <p:nvSpPr>
            <p:cNvPr id="50" name="Google Shape;1567;p141">
              <a:extLst>
                <a:ext uri="{FF2B5EF4-FFF2-40B4-BE49-F238E27FC236}">
                  <a16:creationId xmlns:a16="http://schemas.microsoft.com/office/drawing/2014/main" id="{7F7E7248-0AE4-C2EA-1F58-A686641ADFA5}"/>
                </a:ext>
              </a:extLst>
            </p:cNvPr>
            <p:cNvSpPr txBox="1"/>
            <p:nvPr/>
          </p:nvSpPr>
          <p:spPr>
            <a:xfrm>
              <a:off x="3013710" y="3291881"/>
              <a:ext cx="1560059" cy="431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74320" marR="27432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chemeClr val="bg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LEMBRETE</a:t>
              </a:r>
              <a:endParaRPr sz="20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pic>
          <p:nvPicPr>
            <p:cNvPr id="51" name="Gráfico 50" descr="Envelope estrutura de tópicos">
              <a:extLst>
                <a:ext uri="{FF2B5EF4-FFF2-40B4-BE49-F238E27FC236}">
                  <a16:creationId xmlns:a16="http://schemas.microsoft.com/office/drawing/2014/main" id="{D676B30F-DDB5-7C5D-E9CF-4E17DCA4B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40952" y="3256610"/>
              <a:ext cx="465634" cy="465634"/>
            </a:xfrm>
            <a:prstGeom prst="rect">
              <a:avLst/>
            </a:prstGeom>
          </p:spPr>
        </p:pic>
      </p:grpSp>
      <p:sp>
        <p:nvSpPr>
          <p:cNvPr id="52" name="Google Shape;1567;p141">
            <a:extLst>
              <a:ext uri="{FF2B5EF4-FFF2-40B4-BE49-F238E27FC236}">
                <a16:creationId xmlns:a16="http://schemas.microsoft.com/office/drawing/2014/main" id="{440BA488-443D-D8DA-43D3-BF42251997AF}"/>
              </a:ext>
            </a:extLst>
          </p:cNvPr>
          <p:cNvSpPr txBox="1"/>
          <p:nvPr/>
        </p:nvSpPr>
        <p:spPr>
          <a:xfrm>
            <a:off x="3493141" y="3279534"/>
            <a:ext cx="1270969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SP-PW</a:t>
            </a:r>
            <a:endParaRPr sz="2000" dirty="0">
              <a:solidFill>
                <a:schemeClr val="bg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" name="Google Shape;1567;p141">
            <a:extLst>
              <a:ext uri="{FF2B5EF4-FFF2-40B4-BE49-F238E27FC236}">
                <a16:creationId xmlns:a16="http://schemas.microsoft.com/office/drawing/2014/main" id="{6F6E12FB-0C37-2BAB-CFD7-105C43938828}"/>
              </a:ext>
            </a:extLst>
          </p:cNvPr>
          <p:cNvSpPr txBox="1"/>
          <p:nvPr/>
        </p:nvSpPr>
        <p:spPr>
          <a:xfrm>
            <a:off x="1927158" y="3903456"/>
            <a:ext cx="2969015" cy="75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Tipo de Configuração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3" name="Google Shape;2036;p156">
            <a:extLst>
              <a:ext uri="{FF2B5EF4-FFF2-40B4-BE49-F238E27FC236}">
                <a16:creationId xmlns:a16="http://schemas.microsoft.com/office/drawing/2014/main" id="{BED9A93C-289D-CFA6-0CA9-0AC22D4AAC92}"/>
              </a:ext>
            </a:extLst>
          </p:cNvPr>
          <p:cNvSpPr/>
          <p:nvPr/>
        </p:nvSpPr>
        <p:spPr>
          <a:xfrm>
            <a:off x="5007133" y="3261163"/>
            <a:ext cx="1781883" cy="47955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Montserrat Black" pitchFamily="2" charset="0"/>
              </a:rPr>
              <a:t>SINGLE SHUNT</a:t>
            </a:r>
            <a:endParaRPr sz="16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64" name="Google Shape;2037;p156">
            <a:extLst>
              <a:ext uri="{FF2B5EF4-FFF2-40B4-BE49-F238E27FC236}">
                <a16:creationId xmlns:a16="http://schemas.microsoft.com/office/drawing/2014/main" id="{4A784505-48B2-2B13-B38F-DA5A97896749}"/>
              </a:ext>
            </a:extLst>
          </p:cNvPr>
          <p:cNvSpPr/>
          <p:nvPr/>
        </p:nvSpPr>
        <p:spPr>
          <a:xfrm rot="16200000">
            <a:off x="2364969" y="4668251"/>
            <a:ext cx="480167" cy="250141"/>
          </a:xfrm>
          <a:custGeom>
            <a:avLst/>
            <a:gdLst/>
            <a:ahLst/>
            <a:cxnLst/>
            <a:rect l="l" t="t" r="r" b="b"/>
            <a:pathLst>
              <a:path w="9834" h="5123" extrusionOk="0">
                <a:moveTo>
                  <a:pt x="458" y="0"/>
                </a:moveTo>
                <a:lnTo>
                  <a:pt x="92" y="641"/>
                </a:lnTo>
                <a:lnTo>
                  <a:pt x="1" y="823"/>
                </a:lnTo>
                <a:lnTo>
                  <a:pt x="2425" y="5122"/>
                </a:lnTo>
                <a:lnTo>
                  <a:pt x="7364" y="5122"/>
                </a:lnTo>
                <a:lnTo>
                  <a:pt x="9833" y="823"/>
                </a:lnTo>
                <a:lnTo>
                  <a:pt x="9696" y="641"/>
                </a:lnTo>
                <a:lnTo>
                  <a:pt x="9330" y="0"/>
                </a:lnTo>
                <a:lnTo>
                  <a:pt x="7364" y="3430"/>
                </a:lnTo>
                <a:lnTo>
                  <a:pt x="2425" y="3430"/>
                </a:lnTo>
                <a:lnTo>
                  <a:pt x="458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2038;p156">
            <a:extLst>
              <a:ext uri="{FF2B5EF4-FFF2-40B4-BE49-F238E27FC236}">
                <a16:creationId xmlns:a16="http://schemas.microsoft.com/office/drawing/2014/main" id="{7AACF85B-F9A0-DFD0-9599-372D65AF08D1}"/>
              </a:ext>
            </a:extLst>
          </p:cNvPr>
          <p:cNvSpPr/>
          <p:nvPr/>
        </p:nvSpPr>
        <p:spPr>
          <a:xfrm rot="16200000">
            <a:off x="2199714" y="4585612"/>
            <a:ext cx="480167" cy="415424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036;p156">
            <a:extLst>
              <a:ext uri="{FF2B5EF4-FFF2-40B4-BE49-F238E27FC236}">
                <a16:creationId xmlns:a16="http://schemas.microsoft.com/office/drawing/2014/main" id="{067AE1FB-E85D-2479-835B-F61661A9E433}"/>
              </a:ext>
            </a:extLst>
          </p:cNvPr>
          <p:cNvSpPr/>
          <p:nvPr/>
        </p:nvSpPr>
        <p:spPr>
          <a:xfrm>
            <a:off x="2520725" y="5173177"/>
            <a:ext cx="1781883" cy="47955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122641"/>
                </a:solidFill>
                <a:latin typeface="Montserrat Black" pitchFamily="2" charset="0"/>
              </a:rPr>
              <a:t>MULTI SHUNT</a:t>
            </a:r>
            <a:endParaRPr sz="12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68" name="Google Shape;2037;p156">
            <a:extLst>
              <a:ext uri="{FF2B5EF4-FFF2-40B4-BE49-F238E27FC236}">
                <a16:creationId xmlns:a16="http://schemas.microsoft.com/office/drawing/2014/main" id="{F5DE3756-1B13-8366-1CDE-7D4611894E2E}"/>
              </a:ext>
            </a:extLst>
          </p:cNvPr>
          <p:cNvSpPr/>
          <p:nvPr/>
        </p:nvSpPr>
        <p:spPr>
          <a:xfrm rot="16200000">
            <a:off x="2364969" y="5287900"/>
            <a:ext cx="480167" cy="250141"/>
          </a:xfrm>
          <a:custGeom>
            <a:avLst/>
            <a:gdLst/>
            <a:ahLst/>
            <a:cxnLst/>
            <a:rect l="l" t="t" r="r" b="b"/>
            <a:pathLst>
              <a:path w="9834" h="5123" extrusionOk="0">
                <a:moveTo>
                  <a:pt x="458" y="0"/>
                </a:moveTo>
                <a:lnTo>
                  <a:pt x="92" y="641"/>
                </a:lnTo>
                <a:lnTo>
                  <a:pt x="1" y="823"/>
                </a:lnTo>
                <a:lnTo>
                  <a:pt x="2425" y="5122"/>
                </a:lnTo>
                <a:lnTo>
                  <a:pt x="7364" y="5122"/>
                </a:lnTo>
                <a:lnTo>
                  <a:pt x="9833" y="823"/>
                </a:lnTo>
                <a:lnTo>
                  <a:pt x="9696" y="641"/>
                </a:lnTo>
                <a:lnTo>
                  <a:pt x="9330" y="0"/>
                </a:lnTo>
                <a:lnTo>
                  <a:pt x="7364" y="3430"/>
                </a:lnTo>
                <a:lnTo>
                  <a:pt x="2425" y="3430"/>
                </a:lnTo>
                <a:lnTo>
                  <a:pt x="458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2038;p156">
            <a:extLst>
              <a:ext uri="{FF2B5EF4-FFF2-40B4-BE49-F238E27FC236}">
                <a16:creationId xmlns:a16="http://schemas.microsoft.com/office/drawing/2014/main" id="{6B4CD257-4EBA-2432-D6E1-680F1E81251F}"/>
              </a:ext>
            </a:extLst>
          </p:cNvPr>
          <p:cNvSpPr/>
          <p:nvPr/>
        </p:nvSpPr>
        <p:spPr>
          <a:xfrm rot="16200000">
            <a:off x="2199714" y="5205261"/>
            <a:ext cx="480167" cy="415424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Imagem 55" descr="Forma&#10;&#10;Descrição gerada automaticamente">
            <a:extLst>
              <a:ext uri="{FF2B5EF4-FFF2-40B4-BE49-F238E27FC236}">
                <a16:creationId xmlns:a16="http://schemas.microsoft.com/office/drawing/2014/main" id="{5C109D46-51B7-2EAC-479C-426B7EB6C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633" y="3850706"/>
            <a:ext cx="3299212" cy="1782560"/>
          </a:xfrm>
          <a:prstGeom prst="rect">
            <a:avLst/>
          </a:prstGeom>
        </p:spPr>
      </p:pic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6AA608D0-A308-235B-7DEF-6DC1D0A52630}"/>
              </a:ext>
            </a:extLst>
          </p:cNvPr>
          <p:cNvCxnSpPr>
            <a:cxnSpLocks/>
          </p:cNvCxnSpPr>
          <p:nvPr/>
        </p:nvCxnSpPr>
        <p:spPr>
          <a:xfrm flipV="1">
            <a:off x="9311640" y="3925292"/>
            <a:ext cx="0" cy="395248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833794FD-4F87-20B7-FDF8-00E0A7D6B65D}"/>
              </a:ext>
            </a:extLst>
          </p:cNvPr>
          <p:cNvCxnSpPr>
            <a:cxnSpLocks/>
          </p:cNvCxnSpPr>
          <p:nvPr/>
        </p:nvCxnSpPr>
        <p:spPr>
          <a:xfrm>
            <a:off x="9304020" y="3925292"/>
            <a:ext cx="1127570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45FFC699-276A-2A9A-5331-BC591B26D9A3}"/>
              </a:ext>
            </a:extLst>
          </p:cNvPr>
          <p:cNvCxnSpPr>
            <a:cxnSpLocks/>
          </p:cNvCxnSpPr>
          <p:nvPr/>
        </p:nvCxnSpPr>
        <p:spPr>
          <a:xfrm flipV="1">
            <a:off x="8279426" y="5100897"/>
            <a:ext cx="0" cy="192123"/>
          </a:xfrm>
          <a:prstGeom prst="line">
            <a:avLst/>
          </a:prstGeom>
          <a:ln w="19050" cap="flat" cmpd="sng" algn="ctr">
            <a:solidFill>
              <a:srgbClr val="727EF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D75A7592-D292-A0D4-16DA-F89D5AD6E097}"/>
              </a:ext>
            </a:extLst>
          </p:cNvPr>
          <p:cNvCxnSpPr>
            <a:cxnSpLocks/>
          </p:cNvCxnSpPr>
          <p:nvPr/>
        </p:nvCxnSpPr>
        <p:spPr>
          <a:xfrm flipV="1">
            <a:off x="9351422" y="4665709"/>
            <a:ext cx="0" cy="320599"/>
          </a:xfrm>
          <a:prstGeom prst="line">
            <a:avLst/>
          </a:prstGeom>
          <a:ln w="19050" cap="flat" cmpd="sng" algn="ctr">
            <a:solidFill>
              <a:srgbClr val="F56D6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0509E974-81AC-08B3-068E-93759CE32C82}"/>
              </a:ext>
            </a:extLst>
          </p:cNvPr>
          <p:cNvCxnSpPr>
            <a:cxnSpLocks/>
          </p:cNvCxnSpPr>
          <p:nvPr/>
        </p:nvCxnSpPr>
        <p:spPr>
          <a:xfrm>
            <a:off x="7406640" y="5293020"/>
            <a:ext cx="182880" cy="0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to 88">
            <a:extLst>
              <a:ext uri="{FF2B5EF4-FFF2-40B4-BE49-F238E27FC236}">
                <a16:creationId xmlns:a16="http://schemas.microsoft.com/office/drawing/2014/main" id="{DF968F7A-B089-4A0B-49F4-4DD912A98DF1}"/>
              </a:ext>
            </a:extLst>
          </p:cNvPr>
          <p:cNvCxnSpPr>
            <a:cxnSpLocks/>
          </p:cNvCxnSpPr>
          <p:nvPr/>
        </p:nvCxnSpPr>
        <p:spPr>
          <a:xfrm flipV="1">
            <a:off x="7406640" y="3522486"/>
            <a:ext cx="0" cy="1770534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37FCF6E8-5740-7A45-7D7B-5C834F10562D}"/>
              </a:ext>
            </a:extLst>
          </p:cNvPr>
          <p:cNvCxnSpPr>
            <a:cxnSpLocks/>
          </p:cNvCxnSpPr>
          <p:nvPr/>
        </p:nvCxnSpPr>
        <p:spPr>
          <a:xfrm>
            <a:off x="7975363" y="4550380"/>
            <a:ext cx="1160244" cy="0"/>
          </a:xfrm>
          <a:prstGeom prst="line">
            <a:avLst/>
          </a:prstGeom>
          <a:ln w="19050" cap="flat" cmpd="sng" algn="ctr">
            <a:solidFill>
              <a:srgbClr val="727EF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Conector reto 94">
            <a:extLst>
              <a:ext uri="{FF2B5EF4-FFF2-40B4-BE49-F238E27FC236}">
                <a16:creationId xmlns:a16="http://schemas.microsoft.com/office/drawing/2014/main" id="{32E44693-3C26-85C1-5F61-F27A0CF5B80E}"/>
              </a:ext>
            </a:extLst>
          </p:cNvPr>
          <p:cNvCxnSpPr>
            <a:cxnSpLocks/>
          </p:cNvCxnSpPr>
          <p:nvPr/>
        </p:nvCxnSpPr>
        <p:spPr>
          <a:xfrm>
            <a:off x="8439763" y="4990118"/>
            <a:ext cx="1458770" cy="0"/>
          </a:xfrm>
          <a:prstGeom prst="line">
            <a:avLst/>
          </a:prstGeom>
          <a:ln w="19050" cap="flat" cmpd="sng" algn="ctr">
            <a:solidFill>
              <a:srgbClr val="F56D6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0C876C5E-2C26-162B-E56A-E6F85F3C4C3C}"/>
              </a:ext>
            </a:extLst>
          </p:cNvPr>
          <p:cNvCxnSpPr>
            <a:cxnSpLocks/>
          </p:cNvCxnSpPr>
          <p:nvPr/>
        </p:nvCxnSpPr>
        <p:spPr>
          <a:xfrm>
            <a:off x="7406640" y="4320540"/>
            <a:ext cx="1728967" cy="0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2EA16E71-AF2F-5B63-E122-A3C8F2A69E16}"/>
              </a:ext>
            </a:extLst>
          </p:cNvPr>
          <p:cNvCxnSpPr>
            <a:cxnSpLocks/>
          </p:cNvCxnSpPr>
          <p:nvPr/>
        </p:nvCxnSpPr>
        <p:spPr>
          <a:xfrm>
            <a:off x="8439763" y="4739402"/>
            <a:ext cx="1862477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0F390D7E-B32D-D476-250C-2337CB6877D3}"/>
              </a:ext>
            </a:extLst>
          </p:cNvPr>
          <p:cNvCxnSpPr>
            <a:cxnSpLocks/>
          </p:cNvCxnSpPr>
          <p:nvPr/>
        </p:nvCxnSpPr>
        <p:spPr>
          <a:xfrm flipV="1">
            <a:off x="10295255" y="4590485"/>
            <a:ext cx="125286" cy="151501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>
            <a:extLst>
              <a:ext uri="{FF2B5EF4-FFF2-40B4-BE49-F238E27FC236}">
                <a16:creationId xmlns:a16="http://schemas.microsoft.com/office/drawing/2014/main" id="{C131B883-480C-DD31-B41E-E9B8EAA8F0D7}"/>
              </a:ext>
            </a:extLst>
          </p:cNvPr>
          <p:cNvCxnSpPr>
            <a:cxnSpLocks/>
          </p:cNvCxnSpPr>
          <p:nvPr/>
        </p:nvCxnSpPr>
        <p:spPr>
          <a:xfrm flipV="1">
            <a:off x="9898533" y="4986308"/>
            <a:ext cx="357987" cy="381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AB4E6691-A68E-B52B-9AF4-32DD281F14C1}"/>
              </a:ext>
            </a:extLst>
          </p:cNvPr>
          <p:cNvCxnSpPr>
            <a:cxnSpLocks/>
          </p:cNvCxnSpPr>
          <p:nvPr/>
        </p:nvCxnSpPr>
        <p:spPr>
          <a:xfrm>
            <a:off x="7406640" y="4550380"/>
            <a:ext cx="568668" cy="0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>
            <a:extLst>
              <a:ext uri="{FF2B5EF4-FFF2-40B4-BE49-F238E27FC236}">
                <a16:creationId xmlns:a16="http://schemas.microsoft.com/office/drawing/2014/main" id="{30B383DF-82C0-A969-5C3E-8E21F5010DA0}"/>
              </a:ext>
            </a:extLst>
          </p:cNvPr>
          <p:cNvCxnSpPr>
            <a:cxnSpLocks/>
          </p:cNvCxnSpPr>
          <p:nvPr/>
        </p:nvCxnSpPr>
        <p:spPr>
          <a:xfrm flipV="1">
            <a:off x="10420541" y="3526419"/>
            <a:ext cx="11049" cy="1272741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0EB25D77-343F-820D-930C-46A89F268DDF}"/>
              </a:ext>
            </a:extLst>
          </p:cNvPr>
          <p:cNvSpPr/>
          <p:nvPr/>
        </p:nvSpPr>
        <p:spPr>
          <a:xfrm>
            <a:off x="8726811" y="3393725"/>
            <a:ext cx="264856" cy="267979"/>
          </a:xfrm>
          <a:prstGeom prst="rect">
            <a:avLst/>
          </a:prstGeom>
          <a:noFill/>
          <a:ln>
            <a:solidFill>
              <a:srgbClr val="1226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Z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9" name="Conector reto 128">
            <a:extLst>
              <a:ext uri="{FF2B5EF4-FFF2-40B4-BE49-F238E27FC236}">
                <a16:creationId xmlns:a16="http://schemas.microsoft.com/office/drawing/2014/main" id="{D089033A-26BB-F182-D21B-8C92C4BDF11B}"/>
              </a:ext>
            </a:extLst>
          </p:cNvPr>
          <p:cNvCxnSpPr>
            <a:cxnSpLocks/>
          </p:cNvCxnSpPr>
          <p:nvPr/>
        </p:nvCxnSpPr>
        <p:spPr>
          <a:xfrm>
            <a:off x="7397115" y="3518656"/>
            <a:ext cx="1320171" cy="9059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ULO MODELO">
            <a:extLst>
              <a:ext uri="{FF2B5EF4-FFF2-40B4-BE49-F238E27FC236}">
                <a16:creationId xmlns:a16="http://schemas.microsoft.com/office/drawing/2014/main" id="{D5F1CBED-F989-A3A5-FAD6-31978F88DF80}"/>
              </a:ext>
            </a:extLst>
          </p:cNvPr>
          <p:cNvSpPr txBox="1"/>
          <p:nvPr/>
        </p:nvSpPr>
        <p:spPr>
          <a:xfrm>
            <a:off x="5079524" y="4005853"/>
            <a:ext cx="1921045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Influência do sinal da carga 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8A88F6DE-0374-D21E-C3EF-9AE920AB98AB}"/>
              </a:ext>
            </a:extLst>
          </p:cNvPr>
          <p:cNvGrpSpPr/>
          <p:nvPr/>
        </p:nvGrpSpPr>
        <p:grpSpPr>
          <a:xfrm>
            <a:off x="8356376" y="4024903"/>
            <a:ext cx="1363725" cy="654435"/>
            <a:chOff x="8356376" y="4024903"/>
            <a:chExt cx="1363725" cy="654435"/>
          </a:xfrm>
        </p:grpSpPr>
        <p:sp>
          <p:nvSpPr>
            <p:cNvPr id="137" name="Elipse 136">
              <a:extLst>
                <a:ext uri="{FF2B5EF4-FFF2-40B4-BE49-F238E27FC236}">
                  <a16:creationId xmlns:a16="http://schemas.microsoft.com/office/drawing/2014/main" id="{26053199-0D28-AFA0-1F93-F271AB43D66D}"/>
                </a:ext>
              </a:extLst>
            </p:cNvPr>
            <p:cNvSpPr/>
            <p:nvPr/>
          </p:nvSpPr>
          <p:spPr>
            <a:xfrm>
              <a:off x="8356376" y="4427889"/>
              <a:ext cx="251449" cy="25144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/>
                <a:t>+</a:t>
              </a:r>
              <a:endParaRPr lang="en-US" sz="2000" b="1" dirty="0"/>
            </a:p>
          </p:txBody>
        </p:sp>
        <p:sp>
          <p:nvSpPr>
            <p:cNvPr id="138" name="Elipse 137">
              <a:extLst>
                <a:ext uri="{FF2B5EF4-FFF2-40B4-BE49-F238E27FC236}">
                  <a16:creationId xmlns:a16="http://schemas.microsoft.com/office/drawing/2014/main" id="{CD8B5E9C-EE65-33AF-8A04-5736B14B0DCA}"/>
                </a:ext>
              </a:extLst>
            </p:cNvPr>
            <p:cNvSpPr/>
            <p:nvPr/>
          </p:nvSpPr>
          <p:spPr>
            <a:xfrm>
              <a:off x="9468652" y="4024903"/>
              <a:ext cx="251449" cy="25144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/>
                <a:t>-</a:t>
              </a:r>
              <a:endParaRPr lang="en-US" sz="2000" b="1" dirty="0"/>
            </a:p>
          </p:txBody>
        </p:sp>
      </p:grp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59E6C340-EBD0-84D4-341C-769E952B9EE8}"/>
              </a:ext>
            </a:extLst>
          </p:cNvPr>
          <p:cNvCxnSpPr>
            <a:cxnSpLocks/>
          </p:cNvCxnSpPr>
          <p:nvPr/>
        </p:nvCxnSpPr>
        <p:spPr>
          <a:xfrm flipH="1">
            <a:off x="7589520" y="5293020"/>
            <a:ext cx="689906" cy="0"/>
          </a:xfrm>
          <a:prstGeom prst="line">
            <a:avLst/>
          </a:prstGeom>
          <a:ln w="19050" cap="flat" cmpd="sng" algn="ctr">
            <a:solidFill>
              <a:srgbClr val="727EF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A50959BA-A867-F071-40B6-F37911006C38}"/>
              </a:ext>
            </a:extLst>
          </p:cNvPr>
          <p:cNvCxnSpPr>
            <a:cxnSpLocks/>
          </p:cNvCxnSpPr>
          <p:nvPr/>
        </p:nvCxnSpPr>
        <p:spPr>
          <a:xfrm flipV="1">
            <a:off x="10256520" y="4796225"/>
            <a:ext cx="167831" cy="190083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to 89">
            <a:extLst>
              <a:ext uri="{FF2B5EF4-FFF2-40B4-BE49-F238E27FC236}">
                <a16:creationId xmlns:a16="http://schemas.microsoft.com/office/drawing/2014/main" id="{9F7854A5-EA4C-5364-3BB2-05EA7B71DAC0}"/>
              </a:ext>
            </a:extLst>
          </p:cNvPr>
          <p:cNvCxnSpPr>
            <a:cxnSpLocks/>
          </p:cNvCxnSpPr>
          <p:nvPr/>
        </p:nvCxnSpPr>
        <p:spPr>
          <a:xfrm flipV="1">
            <a:off x="8279426" y="4108172"/>
            <a:ext cx="0" cy="611395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to 90">
            <a:extLst>
              <a:ext uri="{FF2B5EF4-FFF2-40B4-BE49-F238E27FC236}">
                <a16:creationId xmlns:a16="http://schemas.microsoft.com/office/drawing/2014/main" id="{A35421E2-E517-F20A-5C04-BA5268478E90}"/>
              </a:ext>
            </a:extLst>
          </p:cNvPr>
          <p:cNvCxnSpPr>
            <a:cxnSpLocks/>
          </p:cNvCxnSpPr>
          <p:nvPr/>
        </p:nvCxnSpPr>
        <p:spPr>
          <a:xfrm>
            <a:off x="7406640" y="4113542"/>
            <a:ext cx="872786" cy="0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6A46E471-FA47-9B66-94E3-0F6ECA3D881E}"/>
              </a:ext>
            </a:extLst>
          </p:cNvPr>
          <p:cNvCxnSpPr>
            <a:cxnSpLocks/>
          </p:cNvCxnSpPr>
          <p:nvPr/>
        </p:nvCxnSpPr>
        <p:spPr>
          <a:xfrm>
            <a:off x="9001192" y="3526419"/>
            <a:ext cx="1666808" cy="1296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968457B4-DBF9-C7A4-EB7D-32FF6FA92263}"/>
              </a:ext>
            </a:extLst>
          </p:cNvPr>
          <p:cNvCxnSpPr>
            <a:cxnSpLocks/>
          </p:cNvCxnSpPr>
          <p:nvPr/>
        </p:nvCxnSpPr>
        <p:spPr>
          <a:xfrm flipV="1">
            <a:off x="10668000" y="3518656"/>
            <a:ext cx="0" cy="123994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44B19613-89F7-1932-DE92-31E1BBA75720}"/>
              </a:ext>
            </a:extLst>
          </p:cNvPr>
          <p:cNvCxnSpPr>
            <a:cxnSpLocks/>
          </p:cNvCxnSpPr>
          <p:nvPr/>
        </p:nvCxnSpPr>
        <p:spPr>
          <a:xfrm flipH="1">
            <a:off x="10553700" y="3648020"/>
            <a:ext cx="228600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F45ECBCE-606D-32C9-FDB5-D9011FCBE932}"/>
              </a:ext>
            </a:extLst>
          </p:cNvPr>
          <p:cNvCxnSpPr>
            <a:cxnSpLocks/>
          </p:cNvCxnSpPr>
          <p:nvPr/>
        </p:nvCxnSpPr>
        <p:spPr>
          <a:xfrm flipH="1">
            <a:off x="10600372" y="3691636"/>
            <a:ext cx="135255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FB765F74-1D50-6EF5-61D5-EF0B7B8F2871}"/>
              </a:ext>
            </a:extLst>
          </p:cNvPr>
          <p:cNvCxnSpPr>
            <a:cxnSpLocks/>
          </p:cNvCxnSpPr>
          <p:nvPr/>
        </p:nvCxnSpPr>
        <p:spPr>
          <a:xfrm flipH="1">
            <a:off x="10634186" y="3738554"/>
            <a:ext cx="67628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8385462-B96D-7B56-A577-6EBAC1476A8F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D13B4D1-ECA2-3649-37BC-8F8E6B2A9E07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658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E1E3F-1A18-C418-DA73-197022EB0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Forma&#10;&#10;O conteúdo gerado por IA pode estar incorreto.">
            <a:extLst>
              <a:ext uri="{FF2B5EF4-FFF2-40B4-BE49-F238E27FC236}">
                <a16:creationId xmlns:a16="http://schemas.microsoft.com/office/drawing/2014/main" id="{B83AB2DF-D19F-3FAE-1536-D30DD73E7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3" name="Agrupar 72">
            <a:extLst>
              <a:ext uri="{FF2B5EF4-FFF2-40B4-BE49-F238E27FC236}">
                <a16:creationId xmlns:a16="http://schemas.microsoft.com/office/drawing/2014/main" id="{E4A2751E-89B4-79A0-D4A6-0247E9FBA9F1}"/>
              </a:ext>
            </a:extLst>
          </p:cNvPr>
          <p:cNvGrpSpPr/>
          <p:nvPr/>
        </p:nvGrpSpPr>
        <p:grpSpPr>
          <a:xfrm>
            <a:off x="5645020" y="2634537"/>
            <a:ext cx="6208269" cy="3705856"/>
            <a:chOff x="5645020" y="2634537"/>
            <a:chExt cx="6208269" cy="3705856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647875C9-0869-726D-E714-F0EE00FD5EC9}"/>
                </a:ext>
              </a:extLst>
            </p:cNvPr>
            <p:cNvSpPr/>
            <p:nvPr/>
          </p:nvSpPr>
          <p:spPr>
            <a:xfrm>
              <a:off x="5645020" y="2634537"/>
              <a:ext cx="6208269" cy="3705856"/>
            </a:xfrm>
            <a:prstGeom prst="roundRect">
              <a:avLst/>
            </a:prstGeom>
            <a:solidFill>
              <a:srgbClr val="6D81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16" name="Retângulo: Cantos Superiores Arredondados 15">
              <a:extLst>
                <a:ext uri="{FF2B5EF4-FFF2-40B4-BE49-F238E27FC236}">
                  <a16:creationId xmlns:a16="http://schemas.microsoft.com/office/drawing/2014/main" id="{85F4C911-F65F-6C06-7D00-A2F2D4D3A9F7}"/>
                </a:ext>
              </a:extLst>
            </p:cNvPr>
            <p:cNvSpPr/>
            <p:nvPr/>
          </p:nvSpPr>
          <p:spPr>
            <a:xfrm rot="10800000">
              <a:off x="5895572" y="3336421"/>
              <a:ext cx="5792726" cy="2859833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CA3CCC72-81A3-CDD8-D8A7-1AFDC7C5BE76}"/>
                </a:ext>
              </a:extLst>
            </p:cNvPr>
            <p:cNvSpPr/>
            <p:nvPr/>
          </p:nvSpPr>
          <p:spPr>
            <a:xfrm>
              <a:off x="8057712" y="2967792"/>
              <a:ext cx="1518921" cy="368630"/>
            </a:xfrm>
            <a:prstGeom prst="rect">
              <a:avLst/>
            </a:prstGeom>
            <a:solidFill>
              <a:srgbClr val="6D81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latin typeface="Montserrat Black" pitchFamily="2" charset="0"/>
                </a:rPr>
                <a:t>GEOMÉTRICO</a:t>
              </a:r>
              <a:endParaRPr lang="en-US" sz="1200" dirty="0">
                <a:solidFill>
                  <a:schemeClr val="bg1"/>
                </a:solidFill>
                <a:latin typeface="Montserrat Black" pitchFamily="2" charset="0"/>
              </a:endParaRPr>
            </a:p>
          </p:txBody>
        </p:sp>
        <p:sp>
          <p:nvSpPr>
            <p:cNvPr id="66" name="Retângulo: Cantos Superiores Arredondados 65">
              <a:extLst>
                <a:ext uri="{FF2B5EF4-FFF2-40B4-BE49-F238E27FC236}">
                  <a16:creationId xmlns:a16="http://schemas.microsoft.com/office/drawing/2014/main" id="{96DAFA1F-48E5-FCCD-43C2-F11FE64645DA}"/>
                </a:ext>
              </a:extLst>
            </p:cNvPr>
            <p:cNvSpPr/>
            <p:nvPr/>
          </p:nvSpPr>
          <p:spPr>
            <a:xfrm>
              <a:off x="9989841" y="2967792"/>
              <a:ext cx="1518920" cy="368630"/>
            </a:xfrm>
            <a:prstGeom prst="round2SameRect">
              <a:avLst/>
            </a:prstGeom>
            <a:solidFill>
              <a:srgbClr val="6D81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latin typeface="Montserrat Black" pitchFamily="2" charset="0"/>
                </a:rPr>
                <a:t>ELÉTRICO</a:t>
              </a:r>
              <a:endParaRPr lang="en-US" sz="1200" dirty="0">
                <a:solidFill>
                  <a:schemeClr val="bg1"/>
                </a:solidFill>
                <a:latin typeface="Montserrat Black" pitchFamily="2" charset="0"/>
              </a:endParaRPr>
            </a:p>
          </p:txBody>
        </p:sp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50FFFB1D-5D6B-DFD6-50B7-9DC3A18A9892}"/>
                </a:ext>
              </a:extLst>
            </p:cNvPr>
            <p:cNvSpPr/>
            <p:nvPr/>
          </p:nvSpPr>
          <p:spPr>
            <a:xfrm>
              <a:off x="6133463" y="2967792"/>
              <a:ext cx="1518920" cy="368630"/>
            </a:xfrm>
            <a:prstGeom prst="rect">
              <a:avLst/>
            </a:prstGeom>
            <a:solidFill>
              <a:srgbClr val="6D818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bg1"/>
                  </a:solidFill>
                  <a:latin typeface="Montserrat Black" pitchFamily="2" charset="0"/>
                </a:rPr>
                <a:t>MECÂNICO</a:t>
              </a:r>
              <a:endParaRPr lang="en-US" sz="1200" dirty="0">
                <a:solidFill>
                  <a:schemeClr val="bg1"/>
                </a:solidFill>
                <a:latin typeface="Montserrat Black" pitchFamily="2" charset="0"/>
              </a:endParaRPr>
            </a:p>
          </p:txBody>
        </p:sp>
      </p:grpSp>
      <p:sp>
        <p:nvSpPr>
          <p:cNvPr id="62" name="Retângulo: Cantos Superiores Arredondados 61">
            <a:extLst>
              <a:ext uri="{FF2B5EF4-FFF2-40B4-BE49-F238E27FC236}">
                <a16:creationId xmlns:a16="http://schemas.microsoft.com/office/drawing/2014/main" id="{96057B7A-791F-636F-427E-FC8B36CFEB7A}"/>
              </a:ext>
            </a:extLst>
          </p:cNvPr>
          <p:cNvSpPr/>
          <p:nvPr/>
        </p:nvSpPr>
        <p:spPr>
          <a:xfrm>
            <a:off x="6133593" y="2967792"/>
            <a:ext cx="1518920" cy="368630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32474F"/>
                </a:solidFill>
                <a:latin typeface="Montserrat Black" pitchFamily="2" charset="0"/>
              </a:rPr>
              <a:t>MECÂNICO</a:t>
            </a:r>
            <a:endParaRPr lang="en-US" sz="12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64" name="Retângulo: Cantos Superiores Arredondados 63">
            <a:extLst>
              <a:ext uri="{FF2B5EF4-FFF2-40B4-BE49-F238E27FC236}">
                <a16:creationId xmlns:a16="http://schemas.microsoft.com/office/drawing/2014/main" id="{B205B3C4-6FC1-AFA4-BFDA-6E1E2136F3D5}"/>
              </a:ext>
            </a:extLst>
          </p:cNvPr>
          <p:cNvSpPr/>
          <p:nvPr/>
        </p:nvSpPr>
        <p:spPr>
          <a:xfrm>
            <a:off x="9989841" y="2967792"/>
            <a:ext cx="1518920" cy="368630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32474F"/>
                </a:solidFill>
                <a:latin typeface="Montserrat Black" pitchFamily="2" charset="0"/>
              </a:rPr>
              <a:t>ELÉTRICO</a:t>
            </a:r>
            <a:endParaRPr lang="en-US" sz="12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91B805-91BA-C149-05F8-DB55D9415570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02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9607868C-6989-AB08-5832-6E3399BF8821}"/>
              </a:ext>
            </a:extLst>
          </p:cNvPr>
          <p:cNvGrpSpPr/>
          <p:nvPr/>
        </p:nvGrpSpPr>
        <p:grpSpPr>
          <a:xfrm>
            <a:off x="3908860" y="892821"/>
            <a:ext cx="4374280" cy="475861"/>
            <a:chOff x="3768580" y="892821"/>
            <a:chExt cx="4374280" cy="475861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4551ECAB-C1E7-0A1C-75E8-58E753B14CAF}"/>
                </a:ext>
              </a:extLst>
            </p:cNvPr>
            <p:cNvSpPr/>
            <p:nvPr/>
          </p:nvSpPr>
          <p:spPr>
            <a:xfrm>
              <a:off x="3768580" y="892821"/>
              <a:ext cx="4366727" cy="475861"/>
            </a:xfrm>
            <a:prstGeom prst="roundRect">
              <a:avLst/>
            </a:prstGeom>
            <a:solidFill>
              <a:srgbClr val="3247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2906BDF-5CCD-BA70-FDA8-DCE78677C2B0}"/>
                </a:ext>
              </a:extLst>
            </p:cNvPr>
            <p:cNvSpPr txBox="1"/>
            <p:nvPr/>
          </p:nvSpPr>
          <p:spPr>
            <a:xfrm>
              <a:off x="3776133" y="899918"/>
              <a:ext cx="4366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i="0" u="none" strike="noStrike" baseline="0" dirty="0">
                  <a:solidFill>
                    <a:schemeClr val="bg1"/>
                  </a:solidFill>
                  <a:latin typeface="Montserrat Black" pitchFamily="2" charset="0"/>
                </a:rPr>
                <a:t>Materiais piezoeléctricos</a:t>
              </a:r>
              <a:endParaRPr lang="pt-BR" sz="4800" dirty="0">
                <a:solidFill>
                  <a:schemeClr val="bg1"/>
                </a:solidFill>
                <a:latin typeface="Montserrat Black" pitchFamily="2" charset="0"/>
              </a:endParaRP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ACA0663F-05CD-E14E-2214-22DCC61517F7}"/>
              </a:ext>
            </a:extLst>
          </p:cNvPr>
          <p:cNvSpPr txBox="1"/>
          <p:nvPr/>
        </p:nvSpPr>
        <p:spPr>
          <a:xfrm>
            <a:off x="3377805" y="1642688"/>
            <a:ext cx="18929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ENERGIA  ELÉTRICA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01D6115-4CFD-15FD-0C21-EED8FE60369E}"/>
              </a:ext>
            </a:extLst>
          </p:cNvPr>
          <p:cNvSpPr txBox="1"/>
          <p:nvPr/>
        </p:nvSpPr>
        <p:spPr>
          <a:xfrm>
            <a:off x="6989648" y="1643193"/>
            <a:ext cx="18929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ENERGIA  MECÂNICA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8600B795-C507-E62E-5CB8-5252A1551D3F}"/>
              </a:ext>
            </a:extLst>
          </p:cNvPr>
          <p:cNvSpPr/>
          <p:nvPr/>
        </p:nvSpPr>
        <p:spPr>
          <a:xfrm>
            <a:off x="5355771" y="1737721"/>
            <a:ext cx="1548882" cy="223935"/>
          </a:xfrm>
          <a:prstGeom prst="rightArrow">
            <a:avLst/>
          </a:prstGeom>
          <a:solidFill>
            <a:srgbClr val="6D8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pitchFamily="2" charset="0"/>
            </a:endParaRP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135B90FB-F070-ECB8-B32E-EF84D96888C0}"/>
              </a:ext>
            </a:extLst>
          </p:cNvPr>
          <p:cNvSpPr/>
          <p:nvPr/>
        </p:nvSpPr>
        <p:spPr>
          <a:xfrm rot="10800000">
            <a:off x="5355771" y="1996631"/>
            <a:ext cx="1548882" cy="223935"/>
          </a:xfrm>
          <a:prstGeom prst="rightArrow">
            <a:avLst/>
          </a:prstGeom>
          <a:solidFill>
            <a:srgbClr val="6D81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51EC95E-96ED-1FD9-F0C3-B2D8518B2EFB}"/>
              </a:ext>
            </a:extLst>
          </p:cNvPr>
          <p:cNvSpPr txBox="1"/>
          <p:nvPr/>
        </p:nvSpPr>
        <p:spPr>
          <a:xfrm>
            <a:off x="5221001" y="1495611"/>
            <a:ext cx="181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32474F"/>
                </a:solidFill>
                <a:latin typeface="Montserrat" pitchFamily="2" charset="0"/>
              </a:rPr>
              <a:t>Potencial Elétrico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C5FB10E-4ABC-6218-65DB-66E9E5D84C75}"/>
              </a:ext>
            </a:extLst>
          </p:cNvPr>
          <p:cNvSpPr txBox="1"/>
          <p:nvPr/>
        </p:nvSpPr>
        <p:spPr>
          <a:xfrm>
            <a:off x="5221001" y="2170704"/>
            <a:ext cx="1812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32474F"/>
                </a:solidFill>
                <a:latin typeface="Montserrat" pitchFamily="2" charset="0"/>
              </a:rPr>
              <a:t>Deformação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FD153E0-3230-B655-CE67-A869427A5A6E}"/>
              </a:ext>
            </a:extLst>
          </p:cNvPr>
          <p:cNvSpPr/>
          <p:nvPr/>
        </p:nvSpPr>
        <p:spPr>
          <a:xfrm>
            <a:off x="3377806" y="1495610"/>
            <a:ext cx="5504814" cy="982871"/>
          </a:xfrm>
          <a:prstGeom prst="roundRect">
            <a:avLst/>
          </a:prstGeom>
          <a:noFill/>
          <a:ln w="38100">
            <a:solidFill>
              <a:srgbClr val="6D81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pitchFamily="2" charset="0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A3D86335-7CF7-C947-C862-C3322168EFAC}"/>
              </a:ext>
            </a:extLst>
          </p:cNvPr>
          <p:cNvGrpSpPr/>
          <p:nvPr/>
        </p:nvGrpSpPr>
        <p:grpSpPr>
          <a:xfrm>
            <a:off x="252824" y="2627920"/>
            <a:ext cx="4194398" cy="434350"/>
            <a:chOff x="252824" y="2627920"/>
            <a:chExt cx="4194398" cy="434350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72A48CE9-5B4C-795E-6A61-CD6AC3F509FD}"/>
                </a:ext>
              </a:extLst>
            </p:cNvPr>
            <p:cNvSpPr txBox="1"/>
            <p:nvPr/>
          </p:nvSpPr>
          <p:spPr>
            <a:xfrm>
              <a:off x="252824" y="2627920"/>
              <a:ext cx="416055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dirty="0">
                  <a:solidFill>
                    <a:srgbClr val="32474F"/>
                  </a:solidFill>
                  <a:latin typeface="Montserrat Black" pitchFamily="2" charset="0"/>
                </a:rPr>
                <a:t>ESTRUTURAS INTELIGENTES</a:t>
              </a:r>
              <a:endParaRPr lang="en-US" sz="2400" dirty="0">
                <a:solidFill>
                  <a:srgbClr val="32474F"/>
                </a:solidFill>
                <a:latin typeface="Montserrat Light" pitchFamily="2" charset="0"/>
              </a:endParaRPr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76AC3264-7074-91AD-63FA-5BA8A3A57D9B}"/>
                </a:ext>
              </a:extLst>
            </p:cNvPr>
            <p:cNvSpPr/>
            <p:nvPr/>
          </p:nvSpPr>
          <p:spPr>
            <a:xfrm>
              <a:off x="286667" y="3007906"/>
              <a:ext cx="4160555" cy="54364"/>
            </a:xfrm>
            <a:prstGeom prst="rect">
              <a:avLst/>
            </a:prstGeom>
            <a:solidFill>
              <a:srgbClr val="3247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70A41A4D-A909-6941-4337-9C5AC85A02A4}"/>
              </a:ext>
            </a:extLst>
          </p:cNvPr>
          <p:cNvGrpSpPr/>
          <p:nvPr/>
        </p:nvGrpSpPr>
        <p:grpSpPr>
          <a:xfrm>
            <a:off x="170080" y="3284931"/>
            <a:ext cx="5156387" cy="915254"/>
            <a:chOff x="170080" y="3284931"/>
            <a:chExt cx="5156387" cy="915254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83A4A59C-EFD5-41E0-CDFD-BFAB1214DBC8}"/>
                </a:ext>
              </a:extLst>
            </p:cNvPr>
            <p:cNvSpPr txBox="1"/>
            <p:nvPr/>
          </p:nvSpPr>
          <p:spPr>
            <a:xfrm>
              <a:off x="460560" y="3284931"/>
              <a:ext cx="217079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solidFill>
                    <a:srgbClr val="32474F"/>
                  </a:solidFill>
                  <a:latin typeface="Montserrat Black" pitchFamily="2" charset="0"/>
                </a:rPr>
                <a:t>COMPÓSITOS</a:t>
              </a:r>
              <a:endParaRPr lang="en-US" dirty="0">
                <a:solidFill>
                  <a:srgbClr val="32474F"/>
                </a:solidFill>
                <a:latin typeface="Montserrat Light" pitchFamily="2" charset="0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16210942-FD88-14D2-34B1-C89D91B8C554}"/>
                </a:ext>
              </a:extLst>
            </p:cNvPr>
            <p:cNvSpPr txBox="1"/>
            <p:nvPr/>
          </p:nvSpPr>
          <p:spPr>
            <a:xfrm>
              <a:off x="170080" y="3861631"/>
              <a:ext cx="283314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solidFill>
                    <a:srgbClr val="32474F"/>
                  </a:solidFill>
                  <a:latin typeface="Montserrat Black" pitchFamily="2" charset="0"/>
                </a:rPr>
                <a:t>PIEZOELÉCTRICOS</a:t>
              </a:r>
              <a:endParaRPr lang="en-US" dirty="0">
                <a:solidFill>
                  <a:srgbClr val="32474F"/>
                </a:solidFill>
                <a:latin typeface="Montserrat Light" pitchFamily="2" charset="0"/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BD264511-67F4-B5D4-7BCA-99D6A623B263}"/>
                </a:ext>
              </a:extLst>
            </p:cNvPr>
            <p:cNvSpPr txBox="1"/>
            <p:nvPr/>
          </p:nvSpPr>
          <p:spPr>
            <a:xfrm>
              <a:off x="460560" y="3467248"/>
              <a:ext cx="21707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800" dirty="0">
                  <a:solidFill>
                    <a:srgbClr val="FF0000"/>
                  </a:solidFill>
                  <a:latin typeface="Montserrat Black" pitchFamily="2" charset="0"/>
                </a:rPr>
                <a:t>+</a:t>
              </a:r>
              <a:endParaRPr lang="en-US" sz="24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  <p:sp>
          <p:nvSpPr>
            <p:cNvPr id="25" name="Google Shape;4725;p157">
              <a:extLst>
                <a:ext uri="{FF2B5EF4-FFF2-40B4-BE49-F238E27FC236}">
                  <a16:creationId xmlns:a16="http://schemas.microsoft.com/office/drawing/2014/main" id="{F88ED608-4AA0-A94A-21BF-719235FE5A9B}"/>
                </a:ext>
              </a:extLst>
            </p:cNvPr>
            <p:cNvSpPr/>
            <p:nvPr/>
          </p:nvSpPr>
          <p:spPr>
            <a:xfrm>
              <a:off x="2744557" y="3551756"/>
              <a:ext cx="392450" cy="325618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9152B540-9E99-987D-F04B-8CA7D6F88722}"/>
                </a:ext>
              </a:extLst>
            </p:cNvPr>
            <p:cNvSpPr txBox="1"/>
            <p:nvPr/>
          </p:nvSpPr>
          <p:spPr>
            <a:xfrm>
              <a:off x="3155669" y="3313359"/>
              <a:ext cx="217079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solidFill>
                    <a:srgbClr val="32474F"/>
                  </a:solidFill>
                  <a:latin typeface="Montserrat" pitchFamily="2" charset="0"/>
                </a:rPr>
                <a:t>Mitigar e absorver a energia de vibração</a:t>
              </a:r>
              <a:endParaRPr lang="en-US" dirty="0">
                <a:solidFill>
                  <a:srgbClr val="32474F"/>
                </a:solidFill>
                <a:latin typeface="Montserrat" pitchFamily="2" charset="0"/>
              </a:endParaRPr>
            </a:p>
          </p:txBody>
        </p:sp>
      </p:grpSp>
      <p:cxnSp>
        <p:nvCxnSpPr>
          <p:cNvPr id="29" name="Google Shape;1562;p141">
            <a:extLst>
              <a:ext uri="{FF2B5EF4-FFF2-40B4-BE49-F238E27FC236}">
                <a16:creationId xmlns:a16="http://schemas.microsoft.com/office/drawing/2014/main" id="{86F25F65-06B1-043D-0186-BCC354982780}"/>
              </a:ext>
            </a:extLst>
          </p:cNvPr>
          <p:cNvCxnSpPr>
            <a:cxnSpLocks/>
          </p:cNvCxnSpPr>
          <p:nvPr/>
        </p:nvCxnSpPr>
        <p:spPr>
          <a:xfrm flipV="1">
            <a:off x="2012809" y="4860798"/>
            <a:ext cx="0" cy="1450249"/>
          </a:xfrm>
          <a:prstGeom prst="straightConnector1">
            <a:avLst/>
          </a:prstGeom>
          <a:noFill/>
          <a:ln w="19050" cap="flat" cmpd="sng">
            <a:solidFill>
              <a:srgbClr val="12264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1562;p141">
            <a:extLst>
              <a:ext uri="{FF2B5EF4-FFF2-40B4-BE49-F238E27FC236}">
                <a16:creationId xmlns:a16="http://schemas.microsoft.com/office/drawing/2014/main" id="{BD324A09-8DED-4E17-AF7D-B0C1CE23EFCD}"/>
              </a:ext>
            </a:extLst>
          </p:cNvPr>
          <p:cNvCxnSpPr>
            <a:cxnSpLocks/>
          </p:cNvCxnSpPr>
          <p:nvPr/>
        </p:nvCxnSpPr>
        <p:spPr>
          <a:xfrm flipV="1">
            <a:off x="3537502" y="4860799"/>
            <a:ext cx="0" cy="1450249"/>
          </a:xfrm>
          <a:prstGeom prst="straightConnector1">
            <a:avLst/>
          </a:prstGeom>
          <a:noFill/>
          <a:ln w="19050" cap="flat" cmpd="sng">
            <a:solidFill>
              <a:srgbClr val="12264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582E994C-FEF4-2216-A510-6CF78E0CBED5}"/>
              </a:ext>
            </a:extLst>
          </p:cNvPr>
          <p:cNvGrpSpPr/>
          <p:nvPr/>
        </p:nvGrpSpPr>
        <p:grpSpPr>
          <a:xfrm>
            <a:off x="714361" y="4910265"/>
            <a:ext cx="1257889" cy="1152683"/>
            <a:chOff x="527746" y="4910265"/>
            <a:chExt cx="1257889" cy="1152683"/>
          </a:xfrm>
        </p:grpSpPr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82B94A7-0A67-9585-ADAB-A273CE7B6D7E}"/>
                </a:ext>
              </a:extLst>
            </p:cNvPr>
            <p:cNvSpPr txBox="1"/>
            <p:nvPr/>
          </p:nvSpPr>
          <p:spPr>
            <a:xfrm>
              <a:off x="765529" y="4910265"/>
              <a:ext cx="7948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solidFill>
                    <a:srgbClr val="32474F"/>
                  </a:solidFill>
                  <a:latin typeface="Montserrat Black" pitchFamily="2" charset="0"/>
                </a:rPr>
                <a:t>01</a:t>
              </a:r>
              <a:endParaRPr lang="en-US" dirty="0">
                <a:solidFill>
                  <a:srgbClr val="32474F"/>
                </a:solidFill>
                <a:latin typeface="Montserrat Light" pitchFamily="2" charset="0"/>
              </a:endParaRP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CFF8CD15-5DB4-BC2A-A34C-2AF6D27CF5CB}"/>
                </a:ext>
              </a:extLst>
            </p:cNvPr>
            <p:cNvSpPr txBox="1"/>
            <p:nvPr/>
          </p:nvSpPr>
          <p:spPr>
            <a:xfrm>
              <a:off x="527746" y="5308923"/>
              <a:ext cx="125788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 dirty="0">
                  <a:solidFill>
                    <a:srgbClr val="32474F"/>
                  </a:solidFill>
                  <a:latin typeface="Montserrat Black" pitchFamily="2" charset="0"/>
                </a:rPr>
                <a:t>MECÂNICOS</a:t>
              </a:r>
              <a:endParaRPr lang="en-US" sz="1400" dirty="0">
                <a:solidFill>
                  <a:srgbClr val="32474F"/>
                </a:solidFill>
                <a:latin typeface="Montserrat Light" pitchFamily="2" charset="0"/>
              </a:endParaRPr>
            </a:p>
          </p:txBody>
        </p:sp>
        <p:grpSp>
          <p:nvGrpSpPr>
            <p:cNvPr id="38" name="Google Shape;5136;p158">
              <a:extLst>
                <a:ext uri="{FF2B5EF4-FFF2-40B4-BE49-F238E27FC236}">
                  <a16:creationId xmlns:a16="http://schemas.microsoft.com/office/drawing/2014/main" id="{187455E2-E40B-3C94-C4EB-553A49096916}"/>
                </a:ext>
              </a:extLst>
            </p:cNvPr>
            <p:cNvGrpSpPr/>
            <p:nvPr/>
          </p:nvGrpSpPr>
          <p:grpSpPr>
            <a:xfrm>
              <a:off x="974027" y="5692399"/>
              <a:ext cx="370930" cy="370549"/>
              <a:chOff x="2497275" y="2744159"/>
              <a:chExt cx="370930" cy="370549"/>
            </a:xfrm>
          </p:grpSpPr>
          <p:sp>
            <p:nvSpPr>
              <p:cNvPr id="39" name="Google Shape;5137;p158">
                <a:extLst>
                  <a:ext uri="{FF2B5EF4-FFF2-40B4-BE49-F238E27FC236}">
                    <a16:creationId xmlns:a16="http://schemas.microsoft.com/office/drawing/2014/main" id="{C47AD142-0999-677F-0405-C20E465A755E}"/>
                  </a:ext>
                </a:extLst>
              </p:cNvPr>
              <p:cNvSpPr/>
              <p:nvPr/>
            </p:nvSpPr>
            <p:spPr>
              <a:xfrm>
                <a:off x="2497275" y="2744159"/>
                <a:ext cx="284366" cy="284747"/>
              </a:xfrm>
              <a:custGeom>
                <a:avLst/>
                <a:gdLst/>
                <a:ahLst/>
                <a:cxnLst/>
                <a:rect l="l" t="t" r="r" b="b"/>
                <a:pathLst>
                  <a:path w="8955" h="8967" extrusionOk="0">
                    <a:moveTo>
                      <a:pt x="4204" y="1"/>
                    </a:moveTo>
                    <a:cubicBezTo>
                      <a:pt x="3942" y="1"/>
                      <a:pt x="3704" y="203"/>
                      <a:pt x="3644" y="465"/>
                    </a:cubicBezTo>
                    <a:lnTo>
                      <a:pt x="3466" y="1334"/>
                    </a:lnTo>
                    <a:cubicBezTo>
                      <a:pt x="3287" y="1394"/>
                      <a:pt x="3108" y="1465"/>
                      <a:pt x="2942" y="1537"/>
                    </a:cubicBezTo>
                    <a:lnTo>
                      <a:pt x="2215" y="1048"/>
                    </a:lnTo>
                    <a:cubicBezTo>
                      <a:pt x="2120" y="983"/>
                      <a:pt x="2009" y="952"/>
                      <a:pt x="1899" y="952"/>
                    </a:cubicBezTo>
                    <a:cubicBezTo>
                      <a:pt x="1749" y="952"/>
                      <a:pt x="1599" y="1010"/>
                      <a:pt x="1489" y="1120"/>
                    </a:cubicBezTo>
                    <a:lnTo>
                      <a:pt x="1108" y="1489"/>
                    </a:lnTo>
                    <a:cubicBezTo>
                      <a:pt x="918" y="1691"/>
                      <a:pt x="894" y="1989"/>
                      <a:pt x="1037" y="2227"/>
                    </a:cubicBezTo>
                    <a:lnTo>
                      <a:pt x="1525" y="2953"/>
                    </a:lnTo>
                    <a:cubicBezTo>
                      <a:pt x="1441" y="3120"/>
                      <a:pt x="1370" y="3287"/>
                      <a:pt x="1322" y="3465"/>
                    </a:cubicBezTo>
                    <a:lnTo>
                      <a:pt x="453" y="3644"/>
                    </a:lnTo>
                    <a:cubicBezTo>
                      <a:pt x="191" y="3703"/>
                      <a:pt x="1" y="3930"/>
                      <a:pt x="1" y="4215"/>
                    </a:cubicBezTo>
                    <a:lnTo>
                      <a:pt x="1" y="4751"/>
                    </a:lnTo>
                    <a:cubicBezTo>
                      <a:pt x="1" y="5025"/>
                      <a:pt x="191" y="5251"/>
                      <a:pt x="453" y="5323"/>
                    </a:cubicBezTo>
                    <a:lnTo>
                      <a:pt x="1322" y="5501"/>
                    </a:lnTo>
                    <a:cubicBezTo>
                      <a:pt x="1382" y="5668"/>
                      <a:pt x="1453" y="5847"/>
                      <a:pt x="1525" y="6013"/>
                    </a:cubicBezTo>
                    <a:lnTo>
                      <a:pt x="1037" y="6740"/>
                    </a:lnTo>
                    <a:cubicBezTo>
                      <a:pt x="894" y="6966"/>
                      <a:pt x="918" y="7287"/>
                      <a:pt x="1108" y="7478"/>
                    </a:cubicBezTo>
                    <a:lnTo>
                      <a:pt x="1489" y="7847"/>
                    </a:lnTo>
                    <a:cubicBezTo>
                      <a:pt x="1599" y="7957"/>
                      <a:pt x="1745" y="8015"/>
                      <a:pt x="1894" y="8015"/>
                    </a:cubicBezTo>
                    <a:cubicBezTo>
                      <a:pt x="2003" y="8015"/>
                      <a:pt x="2115" y="7984"/>
                      <a:pt x="2215" y="7918"/>
                    </a:cubicBezTo>
                    <a:lnTo>
                      <a:pt x="2942" y="7430"/>
                    </a:lnTo>
                    <a:cubicBezTo>
                      <a:pt x="3108" y="7513"/>
                      <a:pt x="3287" y="7597"/>
                      <a:pt x="3466" y="7633"/>
                    </a:cubicBezTo>
                    <a:lnTo>
                      <a:pt x="3644" y="8502"/>
                    </a:lnTo>
                    <a:cubicBezTo>
                      <a:pt x="3704" y="8764"/>
                      <a:pt x="3930" y="8966"/>
                      <a:pt x="4204" y="8966"/>
                    </a:cubicBezTo>
                    <a:lnTo>
                      <a:pt x="4740" y="8966"/>
                    </a:lnTo>
                    <a:cubicBezTo>
                      <a:pt x="5013" y="8966"/>
                      <a:pt x="5251" y="8764"/>
                      <a:pt x="5311" y="8502"/>
                    </a:cubicBezTo>
                    <a:lnTo>
                      <a:pt x="5490" y="7633"/>
                    </a:lnTo>
                    <a:cubicBezTo>
                      <a:pt x="5621" y="7597"/>
                      <a:pt x="5775" y="7537"/>
                      <a:pt x="5906" y="7478"/>
                    </a:cubicBezTo>
                    <a:cubicBezTo>
                      <a:pt x="6002" y="7442"/>
                      <a:pt x="6037" y="7323"/>
                      <a:pt x="6002" y="7240"/>
                    </a:cubicBezTo>
                    <a:cubicBezTo>
                      <a:pt x="5966" y="7169"/>
                      <a:pt x="5898" y="7131"/>
                      <a:pt x="5831" y="7131"/>
                    </a:cubicBezTo>
                    <a:cubicBezTo>
                      <a:pt x="5808" y="7131"/>
                      <a:pt x="5785" y="7135"/>
                      <a:pt x="5763" y="7144"/>
                    </a:cubicBezTo>
                    <a:cubicBezTo>
                      <a:pt x="5609" y="7228"/>
                      <a:pt x="5466" y="7287"/>
                      <a:pt x="5299" y="7323"/>
                    </a:cubicBezTo>
                    <a:cubicBezTo>
                      <a:pt x="5240" y="7347"/>
                      <a:pt x="5180" y="7406"/>
                      <a:pt x="5168" y="7454"/>
                    </a:cubicBezTo>
                    <a:lnTo>
                      <a:pt x="4966" y="8430"/>
                    </a:lnTo>
                    <a:cubicBezTo>
                      <a:pt x="4954" y="8514"/>
                      <a:pt x="4870" y="8597"/>
                      <a:pt x="4763" y="8597"/>
                    </a:cubicBezTo>
                    <a:lnTo>
                      <a:pt x="4228" y="8597"/>
                    </a:lnTo>
                    <a:cubicBezTo>
                      <a:pt x="4120" y="8597"/>
                      <a:pt x="4049" y="8514"/>
                      <a:pt x="4013" y="8430"/>
                    </a:cubicBezTo>
                    <a:lnTo>
                      <a:pt x="3823" y="7454"/>
                    </a:lnTo>
                    <a:cubicBezTo>
                      <a:pt x="3811" y="7383"/>
                      <a:pt x="3763" y="7335"/>
                      <a:pt x="3692" y="7323"/>
                    </a:cubicBezTo>
                    <a:cubicBezTo>
                      <a:pt x="3466" y="7263"/>
                      <a:pt x="3239" y="7180"/>
                      <a:pt x="3049" y="7061"/>
                    </a:cubicBezTo>
                    <a:cubicBezTo>
                      <a:pt x="3019" y="7043"/>
                      <a:pt x="2986" y="7034"/>
                      <a:pt x="2954" y="7034"/>
                    </a:cubicBezTo>
                    <a:cubicBezTo>
                      <a:pt x="2921" y="7034"/>
                      <a:pt x="2888" y="7043"/>
                      <a:pt x="2858" y="7061"/>
                    </a:cubicBezTo>
                    <a:lnTo>
                      <a:pt x="2037" y="7609"/>
                    </a:lnTo>
                    <a:cubicBezTo>
                      <a:pt x="2006" y="7634"/>
                      <a:pt x="1966" y="7647"/>
                      <a:pt x="1926" y="7647"/>
                    </a:cubicBezTo>
                    <a:cubicBezTo>
                      <a:pt x="1874" y="7647"/>
                      <a:pt x="1821" y="7625"/>
                      <a:pt x="1787" y="7585"/>
                    </a:cubicBezTo>
                    <a:lnTo>
                      <a:pt x="1418" y="7204"/>
                    </a:lnTo>
                    <a:cubicBezTo>
                      <a:pt x="1334" y="7132"/>
                      <a:pt x="1334" y="7025"/>
                      <a:pt x="1382" y="6954"/>
                    </a:cubicBezTo>
                    <a:lnTo>
                      <a:pt x="1930" y="6132"/>
                    </a:lnTo>
                    <a:cubicBezTo>
                      <a:pt x="1977" y="6073"/>
                      <a:pt x="1977" y="6001"/>
                      <a:pt x="1930" y="5942"/>
                    </a:cubicBezTo>
                    <a:cubicBezTo>
                      <a:pt x="1811" y="5739"/>
                      <a:pt x="1727" y="5525"/>
                      <a:pt x="1668" y="5299"/>
                    </a:cubicBezTo>
                    <a:cubicBezTo>
                      <a:pt x="1656" y="5239"/>
                      <a:pt x="1596" y="5180"/>
                      <a:pt x="1537" y="5168"/>
                    </a:cubicBezTo>
                    <a:lnTo>
                      <a:pt x="560" y="4977"/>
                    </a:lnTo>
                    <a:cubicBezTo>
                      <a:pt x="477" y="4954"/>
                      <a:pt x="406" y="4870"/>
                      <a:pt x="406" y="4763"/>
                    </a:cubicBezTo>
                    <a:lnTo>
                      <a:pt x="406" y="4227"/>
                    </a:lnTo>
                    <a:cubicBezTo>
                      <a:pt x="406" y="4132"/>
                      <a:pt x="477" y="4049"/>
                      <a:pt x="560" y="4025"/>
                    </a:cubicBezTo>
                    <a:lnTo>
                      <a:pt x="1537" y="3834"/>
                    </a:lnTo>
                    <a:cubicBezTo>
                      <a:pt x="1608" y="3811"/>
                      <a:pt x="1656" y="3775"/>
                      <a:pt x="1668" y="3692"/>
                    </a:cubicBezTo>
                    <a:cubicBezTo>
                      <a:pt x="1727" y="3477"/>
                      <a:pt x="1811" y="3251"/>
                      <a:pt x="1930" y="3061"/>
                    </a:cubicBezTo>
                    <a:cubicBezTo>
                      <a:pt x="1965" y="3001"/>
                      <a:pt x="1965" y="2918"/>
                      <a:pt x="1930" y="2858"/>
                    </a:cubicBezTo>
                    <a:lnTo>
                      <a:pt x="1382" y="2049"/>
                    </a:lnTo>
                    <a:cubicBezTo>
                      <a:pt x="1322" y="1965"/>
                      <a:pt x="1334" y="1846"/>
                      <a:pt x="1418" y="1787"/>
                    </a:cubicBezTo>
                    <a:lnTo>
                      <a:pt x="1787" y="1417"/>
                    </a:lnTo>
                    <a:cubicBezTo>
                      <a:pt x="1826" y="1378"/>
                      <a:pt x="1876" y="1360"/>
                      <a:pt x="1925" y="1360"/>
                    </a:cubicBezTo>
                    <a:cubicBezTo>
                      <a:pt x="1965" y="1360"/>
                      <a:pt x="2005" y="1372"/>
                      <a:pt x="2037" y="1394"/>
                    </a:cubicBezTo>
                    <a:lnTo>
                      <a:pt x="2858" y="1941"/>
                    </a:lnTo>
                    <a:cubicBezTo>
                      <a:pt x="2888" y="1965"/>
                      <a:pt x="2921" y="1977"/>
                      <a:pt x="2954" y="1977"/>
                    </a:cubicBezTo>
                    <a:cubicBezTo>
                      <a:pt x="2986" y="1977"/>
                      <a:pt x="3019" y="1965"/>
                      <a:pt x="3049" y="1941"/>
                    </a:cubicBezTo>
                    <a:cubicBezTo>
                      <a:pt x="3263" y="1822"/>
                      <a:pt x="3466" y="1727"/>
                      <a:pt x="3692" y="1668"/>
                    </a:cubicBezTo>
                    <a:cubicBezTo>
                      <a:pt x="3751" y="1656"/>
                      <a:pt x="3811" y="1596"/>
                      <a:pt x="3823" y="1537"/>
                    </a:cubicBezTo>
                    <a:lnTo>
                      <a:pt x="4013" y="572"/>
                    </a:lnTo>
                    <a:cubicBezTo>
                      <a:pt x="4037" y="477"/>
                      <a:pt x="4120" y="405"/>
                      <a:pt x="4228" y="405"/>
                    </a:cubicBezTo>
                    <a:lnTo>
                      <a:pt x="4763" y="405"/>
                    </a:lnTo>
                    <a:cubicBezTo>
                      <a:pt x="4870" y="405"/>
                      <a:pt x="4942" y="477"/>
                      <a:pt x="4966" y="572"/>
                    </a:cubicBezTo>
                    <a:lnTo>
                      <a:pt x="5168" y="1537"/>
                    </a:lnTo>
                    <a:cubicBezTo>
                      <a:pt x="5180" y="1608"/>
                      <a:pt x="5216" y="1656"/>
                      <a:pt x="5299" y="1668"/>
                    </a:cubicBezTo>
                    <a:cubicBezTo>
                      <a:pt x="5513" y="1727"/>
                      <a:pt x="5740" y="1822"/>
                      <a:pt x="5930" y="1941"/>
                    </a:cubicBezTo>
                    <a:cubicBezTo>
                      <a:pt x="5960" y="1953"/>
                      <a:pt x="5996" y="1959"/>
                      <a:pt x="6031" y="1959"/>
                    </a:cubicBezTo>
                    <a:cubicBezTo>
                      <a:pt x="6067" y="1959"/>
                      <a:pt x="6103" y="1953"/>
                      <a:pt x="6133" y="1941"/>
                    </a:cubicBezTo>
                    <a:lnTo>
                      <a:pt x="6942" y="1394"/>
                    </a:lnTo>
                    <a:cubicBezTo>
                      <a:pt x="6978" y="1368"/>
                      <a:pt x="7021" y="1356"/>
                      <a:pt x="7063" y="1356"/>
                    </a:cubicBezTo>
                    <a:cubicBezTo>
                      <a:pt x="7117" y="1356"/>
                      <a:pt x="7170" y="1377"/>
                      <a:pt x="7204" y="1417"/>
                    </a:cubicBezTo>
                    <a:lnTo>
                      <a:pt x="7573" y="1787"/>
                    </a:lnTo>
                    <a:cubicBezTo>
                      <a:pt x="7645" y="1870"/>
                      <a:pt x="7645" y="1965"/>
                      <a:pt x="7597" y="2049"/>
                    </a:cubicBezTo>
                    <a:lnTo>
                      <a:pt x="7049" y="2858"/>
                    </a:lnTo>
                    <a:cubicBezTo>
                      <a:pt x="7002" y="2918"/>
                      <a:pt x="7002" y="2989"/>
                      <a:pt x="7049" y="3061"/>
                    </a:cubicBezTo>
                    <a:cubicBezTo>
                      <a:pt x="7168" y="3263"/>
                      <a:pt x="7264" y="3477"/>
                      <a:pt x="7323" y="3692"/>
                    </a:cubicBezTo>
                    <a:cubicBezTo>
                      <a:pt x="7335" y="3751"/>
                      <a:pt x="7395" y="3811"/>
                      <a:pt x="7454" y="3834"/>
                    </a:cubicBezTo>
                    <a:lnTo>
                      <a:pt x="8419" y="4025"/>
                    </a:lnTo>
                    <a:cubicBezTo>
                      <a:pt x="8514" y="4037"/>
                      <a:pt x="8585" y="4132"/>
                      <a:pt x="8585" y="4227"/>
                    </a:cubicBezTo>
                    <a:lnTo>
                      <a:pt x="8585" y="4763"/>
                    </a:lnTo>
                    <a:cubicBezTo>
                      <a:pt x="8585" y="4870"/>
                      <a:pt x="8514" y="4942"/>
                      <a:pt x="8419" y="4977"/>
                    </a:cubicBezTo>
                    <a:lnTo>
                      <a:pt x="7454" y="5168"/>
                    </a:lnTo>
                    <a:cubicBezTo>
                      <a:pt x="7383" y="5180"/>
                      <a:pt x="7335" y="5227"/>
                      <a:pt x="7323" y="5299"/>
                    </a:cubicBezTo>
                    <a:cubicBezTo>
                      <a:pt x="7276" y="5466"/>
                      <a:pt x="7216" y="5632"/>
                      <a:pt x="7145" y="5775"/>
                    </a:cubicBezTo>
                    <a:cubicBezTo>
                      <a:pt x="7097" y="5870"/>
                      <a:pt x="7145" y="5966"/>
                      <a:pt x="7228" y="6013"/>
                    </a:cubicBezTo>
                    <a:cubicBezTo>
                      <a:pt x="7254" y="6026"/>
                      <a:pt x="7280" y="6032"/>
                      <a:pt x="7305" y="6032"/>
                    </a:cubicBezTo>
                    <a:cubicBezTo>
                      <a:pt x="7372" y="6032"/>
                      <a:pt x="7431" y="5991"/>
                      <a:pt x="7466" y="5930"/>
                    </a:cubicBezTo>
                    <a:cubicBezTo>
                      <a:pt x="7526" y="5799"/>
                      <a:pt x="7585" y="5644"/>
                      <a:pt x="7633" y="5501"/>
                    </a:cubicBezTo>
                    <a:lnTo>
                      <a:pt x="8490" y="5323"/>
                    </a:lnTo>
                    <a:cubicBezTo>
                      <a:pt x="8764" y="5263"/>
                      <a:pt x="8954" y="5037"/>
                      <a:pt x="8954" y="4751"/>
                    </a:cubicBezTo>
                    <a:lnTo>
                      <a:pt x="8954" y="4215"/>
                    </a:lnTo>
                    <a:cubicBezTo>
                      <a:pt x="8954" y="3942"/>
                      <a:pt x="8764" y="3715"/>
                      <a:pt x="8490" y="3644"/>
                    </a:cubicBezTo>
                    <a:lnTo>
                      <a:pt x="7633" y="3465"/>
                    </a:lnTo>
                    <a:cubicBezTo>
                      <a:pt x="7573" y="3287"/>
                      <a:pt x="7502" y="3120"/>
                      <a:pt x="7418" y="2953"/>
                    </a:cubicBezTo>
                    <a:lnTo>
                      <a:pt x="7918" y="2227"/>
                    </a:lnTo>
                    <a:cubicBezTo>
                      <a:pt x="8061" y="2001"/>
                      <a:pt x="8038" y="1679"/>
                      <a:pt x="7835" y="1489"/>
                    </a:cubicBezTo>
                    <a:lnTo>
                      <a:pt x="7466" y="1120"/>
                    </a:lnTo>
                    <a:cubicBezTo>
                      <a:pt x="7356" y="1010"/>
                      <a:pt x="7211" y="952"/>
                      <a:pt x="7061" y="952"/>
                    </a:cubicBezTo>
                    <a:cubicBezTo>
                      <a:pt x="6952" y="952"/>
                      <a:pt x="6840" y="983"/>
                      <a:pt x="6740" y="1048"/>
                    </a:cubicBezTo>
                    <a:lnTo>
                      <a:pt x="6013" y="1537"/>
                    </a:lnTo>
                    <a:cubicBezTo>
                      <a:pt x="5847" y="1453"/>
                      <a:pt x="5668" y="1370"/>
                      <a:pt x="5490" y="1334"/>
                    </a:cubicBezTo>
                    <a:lnTo>
                      <a:pt x="5311" y="465"/>
                    </a:lnTo>
                    <a:cubicBezTo>
                      <a:pt x="5251" y="203"/>
                      <a:pt x="5025" y="1"/>
                      <a:pt x="4740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6D8189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Montserrat Light" pitchFamily="2" charset="0"/>
                </a:endParaRPr>
              </a:p>
            </p:txBody>
          </p:sp>
          <p:sp>
            <p:nvSpPr>
              <p:cNvPr id="40" name="Google Shape;5138;p158">
                <a:extLst>
                  <a:ext uri="{FF2B5EF4-FFF2-40B4-BE49-F238E27FC236}">
                    <a16:creationId xmlns:a16="http://schemas.microsoft.com/office/drawing/2014/main" id="{4B5C6904-3F40-CE0B-ECDD-56D821FF9163}"/>
                  </a:ext>
                </a:extLst>
              </p:cNvPr>
              <p:cNvSpPr/>
              <p:nvPr/>
            </p:nvSpPr>
            <p:spPr>
              <a:xfrm>
                <a:off x="2592191" y="2821673"/>
                <a:ext cx="113461" cy="98345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3097" extrusionOk="0">
                    <a:moveTo>
                      <a:pt x="1524" y="0"/>
                    </a:moveTo>
                    <a:cubicBezTo>
                      <a:pt x="989" y="0"/>
                      <a:pt x="465" y="215"/>
                      <a:pt x="72" y="584"/>
                    </a:cubicBezTo>
                    <a:cubicBezTo>
                      <a:pt x="0" y="655"/>
                      <a:pt x="0" y="774"/>
                      <a:pt x="72" y="834"/>
                    </a:cubicBezTo>
                    <a:cubicBezTo>
                      <a:pt x="113" y="876"/>
                      <a:pt x="164" y="896"/>
                      <a:pt x="212" y="896"/>
                    </a:cubicBezTo>
                    <a:cubicBezTo>
                      <a:pt x="259" y="896"/>
                      <a:pt x="304" y="876"/>
                      <a:pt x="334" y="834"/>
                    </a:cubicBezTo>
                    <a:cubicBezTo>
                      <a:pt x="643" y="524"/>
                      <a:pt x="1072" y="358"/>
                      <a:pt x="1500" y="358"/>
                    </a:cubicBezTo>
                    <a:cubicBezTo>
                      <a:pt x="2441" y="358"/>
                      <a:pt x="3203" y="1120"/>
                      <a:pt x="3203" y="2060"/>
                    </a:cubicBezTo>
                    <a:cubicBezTo>
                      <a:pt x="3203" y="2322"/>
                      <a:pt x="3144" y="2596"/>
                      <a:pt x="3024" y="2834"/>
                    </a:cubicBezTo>
                    <a:cubicBezTo>
                      <a:pt x="2965" y="2941"/>
                      <a:pt x="3013" y="3037"/>
                      <a:pt x="3096" y="3084"/>
                    </a:cubicBezTo>
                    <a:cubicBezTo>
                      <a:pt x="3132" y="3096"/>
                      <a:pt x="3155" y="3096"/>
                      <a:pt x="3191" y="3096"/>
                    </a:cubicBezTo>
                    <a:cubicBezTo>
                      <a:pt x="3251" y="3096"/>
                      <a:pt x="3322" y="3072"/>
                      <a:pt x="3346" y="3001"/>
                    </a:cubicBezTo>
                    <a:cubicBezTo>
                      <a:pt x="3501" y="2715"/>
                      <a:pt x="3572" y="2382"/>
                      <a:pt x="3572" y="2060"/>
                    </a:cubicBezTo>
                    <a:cubicBezTo>
                      <a:pt x="3572" y="929"/>
                      <a:pt x="2655" y="0"/>
                      <a:pt x="1524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6D8189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Montserrat Light" pitchFamily="2" charset="0"/>
                </a:endParaRPr>
              </a:p>
            </p:txBody>
          </p:sp>
          <p:sp>
            <p:nvSpPr>
              <p:cNvPr id="41" name="Google Shape;5139;p158">
                <a:extLst>
                  <a:ext uri="{FF2B5EF4-FFF2-40B4-BE49-F238E27FC236}">
                    <a16:creationId xmlns:a16="http://schemas.microsoft.com/office/drawing/2014/main" id="{22C9BF83-4419-D749-2AE2-363A588B77DE}"/>
                  </a:ext>
                </a:extLst>
              </p:cNvPr>
              <p:cNvSpPr/>
              <p:nvPr/>
            </p:nvSpPr>
            <p:spPr>
              <a:xfrm>
                <a:off x="2574408" y="2862129"/>
                <a:ext cx="106665" cy="90756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2858" extrusionOk="0">
                    <a:moveTo>
                      <a:pt x="294" y="1"/>
                    </a:moveTo>
                    <a:cubicBezTo>
                      <a:pt x="218" y="1"/>
                      <a:pt x="145" y="48"/>
                      <a:pt x="108" y="131"/>
                    </a:cubicBezTo>
                    <a:cubicBezTo>
                      <a:pt x="36" y="334"/>
                      <a:pt x="1" y="572"/>
                      <a:pt x="1" y="798"/>
                    </a:cubicBezTo>
                    <a:cubicBezTo>
                      <a:pt x="1" y="1929"/>
                      <a:pt x="917" y="2858"/>
                      <a:pt x="2049" y="2858"/>
                    </a:cubicBezTo>
                    <a:cubicBezTo>
                      <a:pt x="2477" y="2858"/>
                      <a:pt x="2894" y="2715"/>
                      <a:pt x="3251" y="2465"/>
                    </a:cubicBezTo>
                    <a:cubicBezTo>
                      <a:pt x="3346" y="2405"/>
                      <a:pt x="3358" y="2286"/>
                      <a:pt x="3299" y="2215"/>
                    </a:cubicBezTo>
                    <a:cubicBezTo>
                      <a:pt x="3263" y="2158"/>
                      <a:pt x="3206" y="2131"/>
                      <a:pt x="3151" y="2131"/>
                    </a:cubicBezTo>
                    <a:cubicBezTo>
                      <a:pt x="3114" y="2131"/>
                      <a:pt x="3077" y="2143"/>
                      <a:pt x="3049" y="2167"/>
                    </a:cubicBezTo>
                    <a:cubicBezTo>
                      <a:pt x="2763" y="2382"/>
                      <a:pt x="2406" y="2501"/>
                      <a:pt x="2049" y="2501"/>
                    </a:cubicBezTo>
                    <a:cubicBezTo>
                      <a:pt x="1108" y="2501"/>
                      <a:pt x="346" y="1739"/>
                      <a:pt x="346" y="798"/>
                    </a:cubicBezTo>
                    <a:cubicBezTo>
                      <a:pt x="346" y="608"/>
                      <a:pt x="382" y="429"/>
                      <a:pt x="441" y="250"/>
                    </a:cubicBezTo>
                    <a:cubicBezTo>
                      <a:pt x="501" y="143"/>
                      <a:pt x="441" y="36"/>
                      <a:pt x="358" y="12"/>
                    </a:cubicBezTo>
                    <a:cubicBezTo>
                      <a:pt x="337" y="4"/>
                      <a:pt x="315" y="1"/>
                      <a:pt x="294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6D8189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Montserrat Light" pitchFamily="2" charset="0"/>
                </a:endParaRPr>
              </a:p>
            </p:txBody>
          </p:sp>
          <p:sp>
            <p:nvSpPr>
              <p:cNvPr id="42" name="Google Shape;5140;p158">
                <a:extLst>
                  <a:ext uri="{FF2B5EF4-FFF2-40B4-BE49-F238E27FC236}">
                    <a16:creationId xmlns:a16="http://schemas.microsoft.com/office/drawing/2014/main" id="{DBE2C017-E88B-FAD3-8D8F-B2D6D2CE4ABF}"/>
                  </a:ext>
                </a:extLst>
              </p:cNvPr>
              <p:cNvSpPr/>
              <p:nvPr/>
            </p:nvSpPr>
            <p:spPr>
              <a:xfrm>
                <a:off x="2676881" y="2923385"/>
                <a:ext cx="191324" cy="191324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6025" extrusionOk="0">
                    <a:moveTo>
                      <a:pt x="2810" y="0"/>
                    </a:moveTo>
                    <a:cubicBezTo>
                      <a:pt x="2608" y="0"/>
                      <a:pt x="2429" y="155"/>
                      <a:pt x="2382" y="357"/>
                    </a:cubicBezTo>
                    <a:lnTo>
                      <a:pt x="2274" y="893"/>
                    </a:lnTo>
                    <a:cubicBezTo>
                      <a:pt x="2191" y="929"/>
                      <a:pt x="2084" y="965"/>
                      <a:pt x="1989" y="1012"/>
                    </a:cubicBezTo>
                    <a:lnTo>
                      <a:pt x="1548" y="715"/>
                    </a:lnTo>
                    <a:cubicBezTo>
                      <a:pt x="1475" y="666"/>
                      <a:pt x="1393" y="643"/>
                      <a:pt x="1313" y="643"/>
                    </a:cubicBezTo>
                    <a:cubicBezTo>
                      <a:pt x="1198" y="643"/>
                      <a:pt x="1085" y="690"/>
                      <a:pt x="1000" y="774"/>
                    </a:cubicBezTo>
                    <a:lnTo>
                      <a:pt x="738" y="1024"/>
                    </a:lnTo>
                    <a:cubicBezTo>
                      <a:pt x="596" y="1179"/>
                      <a:pt x="572" y="1417"/>
                      <a:pt x="679" y="1584"/>
                    </a:cubicBezTo>
                    <a:lnTo>
                      <a:pt x="977" y="2024"/>
                    </a:lnTo>
                    <a:cubicBezTo>
                      <a:pt x="917" y="2143"/>
                      <a:pt x="858" y="2274"/>
                      <a:pt x="834" y="2417"/>
                    </a:cubicBezTo>
                    <a:cubicBezTo>
                      <a:pt x="798" y="2512"/>
                      <a:pt x="858" y="2608"/>
                      <a:pt x="965" y="2631"/>
                    </a:cubicBezTo>
                    <a:cubicBezTo>
                      <a:pt x="986" y="2639"/>
                      <a:pt x="1006" y="2642"/>
                      <a:pt x="1025" y="2642"/>
                    </a:cubicBezTo>
                    <a:cubicBezTo>
                      <a:pt x="1103" y="2642"/>
                      <a:pt x="1162" y="2587"/>
                      <a:pt x="1191" y="2501"/>
                    </a:cubicBezTo>
                    <a:cubicBezTo>
                      <a:pt x="1227" y="2358"/>
                      <a:pt x="1298" y="2215"/>
                      <a:pt x="1346" y="2096"/>
                    </a:cubicBezTo>
                    <a:cubicBezTo>
                      <a:pt x="1381" y="2036"/>
                      <a:pt x="1381" y="1965"/>
                      <a:pt x="1346" y="1905"/>
                    </a:cubicBezTo>
                    <a:lnTo>
                      <a:pt x="1000" y="1369"/>
                    </a:lnTo>
                    <a:cubicBezTo>
                      <a:pt x="977" y="1346"/>
                      <a:pt x="977" y="1310"/>
                      <a:pt x="1012" y="1286"/>
                    </a:cubicBezTo>
                    <a:lnTo>
                      <a:pt x="1262" y="1024"/>
                    </a:lnTo>
                    <a:cubicBezTo>
                      <a:pt x="1283" y="1010"/>
                      <a:pt x="1300" y="1004"/>
                      <a:pt x="1318" y="1004"/>
                    </a:cubicBezTo>
                    <a:cubicBezTo>
                      <a:pt x="1330" y="1004"/>
                      <a:pt x="1343" y="1007"/>
                      <a:pt x="1358" y="1012"/>
                    </a:cubicBezTo>
                    <a:lnTo>
                      <a:pt x="1893" y="1369"/>
                    </a:lnTo>
                    <a:cubicBezTo>
                      <a:pt x="1923" y="1393"/>
                      <a:pt x="1956" y="1405"/>
                      <a:pt x="1989" y="1405"/>
                    </a:cubicBezTo>
                    <a:cubicBezTo>
                      <a:pt x="2021" y="1405"/>
                      <a:pt x="2054" y="1393"/>
                      <a:pt x="2084" y="1369"/>
                    </a:cubicBezTo>
                    <a:cubicBezTo>
                      <a:pt x="2215" y="1298"/>
                      <a:pt x="2346" y="1238"/>
                      <a:pt x="2489" y="1203"/>
                    </a:cubicBezTo>
                    <a:cubicBezTo>
                      <a:pt x="2548" y="1191"/>
                      <a:pt x="2608" y="1131"/>
                      <a:pt x="2620" y="1072"/>
                    </a:cubicBezTo>
                    <a:lnTo>
                      <a:pt x="2751" y="429"/>
                    </a:lnTo>
                    <a:cubicBezTo>
                      <a:pt x="2751" y="405"/>
                      <a:pt x="2786" y="369"/>
                      <a:pt x="2822" y="369"/>
                    </a:cubicBezTo>
                    <a:lnTo>
                      <a:pt x="3167" y="369"/>
                    </a:lnTo>
                    <a:cubicBezTo>
                      <a:pt x="3203" y="369"/>
                      <a:pt x="3227" y="405"/>
                      <a:pt x="3239" y="429"/>
                    </a:cubicBezTo>
                    <a:lnTo>
                      <a:pt x="3382" y="1072"/>
                    </a:lnTo>
                    <a:cubicBezTo>
                      <a:pt x="3394" y="1143"/>
                      <a:pt x="3429" y="1191"/>
                      <a:pt x="3513" y="1203"/>
                    </a:cubicBezTo>
                    <a:cubicBezTo>
                      <a:pt x="3656" y="1250"/>
                      <a:pt x="3786" y="1310"/>
                      <a:pt x="3917" y="1369"/>
                    </a:cubicBezTo>
                    <a:cubicBezTo>
                      <a:pt x="3947" y="1387"/>
                      <a:pt x="3980" y="1396"/>
                      <a:pt x="4013" y="1396"/>
                    </a:cubicBezTo>
                    <a:cubicBezTo>
                      <a:pt x="4045" y="1396"/>
                      <a:pt x="4078" y="1387"/>
                      <a:pt x="4108" y="1369"/>
                    </a:cubicBezTo>
                    <a:lnTo>
                      <a:pt x="4644" y="1012"/>
                    </a:lnTo>
                    <a:cubicBezTo>
                      <a:pt x="4654" y="1007"/>
                      <a:pt x="4665" y="1004"/>
                      <a:pt x="4678" y="1004"/>
                    </a:cubicBezTo>
                    <a:cubicBezTo>
                      <a:pt x="4695" y="1004"/>
                      <a:pt x="4713" y="1010"/>
                      <a:pt x="4727" y="1024"/>
                    </a:cubicBezTo>
                    <a:lnTo>
                      <a:pt x="4989" y="1286"/>
                    </a:lnTo>
                    <a:cubicBezTo>
                      <a:pt x="5013" y="1310"/>
                      <a:pt x="5013" y="1346"/>
                      <a:pt x="5001" y="1369"/>
                    </a:cubicBezTo>
                    <a:lnTo>
                      <a:pt x="4644" y="1905"/>
                    </a:lnTo>
                    <a:cubicBezTo>
                      <a:pt x="4596" y="1965"/>
                      <a:pt x="4596" y="2036"/>
                      <a:pt x="4644" y="2096"/>
                    </a:cubicBezTo>
                    <a:cubicBezTo>
                      <a:pt x="4715" y="2239"/>
                      <a:pt x="4775" y="2370"/>
                      <a:pt x="4810" y="2501"/>
                    </a:cubicBezTo>
                    <a:cubicBezTo>
                      <a:pt x="4822" y="2560"/>
                      <a:pt x="4882" y="2620"/>
                      <a:pt x="4941" y="2631"/>
                    </a:cubicBezTo>
                    <a:lnTo>
                      <a:pt x="5584" y="2774"/>
                    </a:lnTo>
                    <a:cubicBezTo>
                      <a:pt x="5608" y="2774"/>
                      <a:pt x="5644" y="2798"/>
                      <a:pt x="5644" y="2846"/>
                    </a:cubicBezTo>
                    <a:lnTo>
                      <a:pt x="5644" y="3191"/>
                    </a:lnTo>
                    <a:cubicBezTo>
                      <a:pt x="5644" y="3215"/>
                      <a:pt x="5608" y="3251"/>
                      <a:pt x="5584" y="3263"/>
                    </a:cubicBezTo>
                    <a:lnTo>
                      <a:pt x="4941" y="3393"/>
                    </a:lnTo>
                    <a:cubicBezTo>
                      <a:pt x="4870" y="3405"/>
                      <a:pt x="4822" y="3453"/>
                      <a:pt x="4810" y="3524"/>
                    </a:cubicBezTo>
                    <a:cubicBezTo>
                      <a:pt x="4763" y="3679"/>
                      <a:pt x="4703" y="3810"/>
                      <a:pt x="4644" y="3929"/>
                    </a:cubicBezTo>
                    <a:cubicBezTo>
                      <a:pt x="4608" y="3989"/>
                      <a:pt x="4608" y="4060"/>
                      <a:pt x="4644" y="4120"/>
                    </a:cubicBezTo>
                    <a:lnTo>
                      <a:pt x="5001" y="4656"/>
                    </a:lnTo>
                    <a:cubicBezTo>
                      <a:pt x="5013" y="4691"/>
                      <a:pt x="5013" y="4715"/>
                      <a:pt x="4989" y="4751"/>
                    </a:cubicBezTo>
                    <a:lnTo>
                      <a:pt x="4727" y="5001"/>
                    </a:lnTo>
                    <a:cubicBezTo>
                      <a:pt x="4714" y="5020"/>
                      <a:pt x="4697" y="5029"/>
                      <a:pt x="4681" y="5029"/>
                    </a:cubicBezTo>
                    <a:cubicBezTo>
                      <a:pt x="4668" y="5029"/>
                      <a:pt x="4654" y="5023"/>
                      <a:pt x="4644" y="5013"/>
                    </a:cubicBezTo>
                    <a:lnTo>
                      <a:pt x="4108" y="4656"/>
                    </a:lnTo>
                    <a:cubicBezTo>
                      <a:pt x="4078" y="4638"/>
                      <a:pt x="4045" y="4629"/>
                      <a:pt x="4013" y="4629"/>
                    </a:cubicBezTo>
                    <a:cubicBezTo>
                      <a:pt x="3980" y="4629"/>
                      <a:pt x="3947" y="4638"/>
                      <a:pt x="3917" y="4656"/>
                    </a:cubicBezTo>
                    <a:cubicBezTo>
                      <a:pt x="3775" y="4739"/>
                      <a:pt x="3644" y="4798"/>
                      <a:pt x="3513" y="4822"/>
                    </a:cubicBezTo>
                    <a:cubicBezTo>
                      <a:pt x="3453" y="4834"/>
                      <a:pt x="3394" y="4894"/>
                      <a:pt x="3382" y="4953"/>
                    </a:cubicBezTo>
                    <a:lnTo>
                      <a:pt x="3239" y="5596"/>
                    </a:lnTo>
                    <a:cubicBezTo>
                      <a:pt x="3239" y="5632"/>
                      <a:pt x="3215" y="5656"/>
                      <a:pt x="3167" y="5656"/>
                    </a:cubicBezTo>
                    <a:lnTo>
                      <a:pt x="2822" y="5656"/>
                    </a:lnTo>
                    <a:cubicBezTo>
                      <a:pt x="2798" y="5656"/>
                      <a:pt x="2763" y="5632"/>
                      <a:pt x="2751" y="5596"/>
                    </a:cubicBezTo>
                    <a:lnTo>
                      <a:pt x="2620" y="4953"/>
                    </a:lnTo>
                    <a:cubicBezTo>
                      <a:pt x="2608" y="4882"/>
                      <a:pt x="2560" y="4834"/>
                      <a:pt x="2489" y="4822"/>
                    </a:cubicBezTo>
                    <a:cubicBezTo>
                      <a:pt x="2334" y="4775"/>
                      <a:pt x="2203" y="4715"/>
                      <a:pt x="2084" y="4656"/>
                    </a:cubicBezTo>
                    <a:cubicBezTo>
                      <a:pt x="2054" y="4644"/>
                      <a:pt x="2021" y="4638"/>
                      <a:pt x="1989" y="4638"/>
                    </a:cubicBezTo>
                    <a:cubicBezTo>
                      <a:pt x="1956" y="4638"/>
                      <a:pt x="1923" y="4644"/>
                      <a:pt x="1893" y="4656"/>
                    </a:cubicBezTo>
                    <a:lnTo>
                      <a:pt x="1358" y="5013"/>
                    </a:lnTo>
                    <a:cubicBezTo>
                      <a:pt x="1342" y="5023"/>
                      <a:pt x="1328" y="5029"/>
                      <a:pt x="1314" y="5029"/>
                    </a:cubicBezTo>
                    <a:cubicBezTo>
                      <a:pt x="1298" y="5029"/>
                      <a:pt x="1282" y="5020"/>
                      <a:pt x="1262" y="5001"/>
                    </a:cubicBezTo>
                    <a:lnTo>
                      <a:pt x="1012" y="4751"/>
                    </a:lnTo>
                    <a:cubicBezTo>
                      <a:pt x="977" y="4715"/>
                      <a:pt x="977" y="4691"/>
                      <a:pt x="1000" y="4656"/>
                    </a:cubicBezTo>
                    <a:lnTo>
                      <a:pt x="1346" y="4120"/>
                    </a:lnTo>
                    <a:cubicBezTo>
                      <a:pt x="1393" y="4060"/>
                      <a:pt x="1393" y="3989"/>
                      <a:pt x="1346" y="3929"/>
                    </a:cubicBezTo>
                    <a:cubicBezTo>
                      <a:pt x="1274" y="3798"/>
                      <a:pt x="1215" y="3667"/>
                      <a:pt x="1191" y="3524"/>
                    </a:cubicBezTo>
                    <a:cubicBezTo>
                      <a:pt x="1167" y="3465"/>
                      <a:pt x="1108" y="3405"/>
                      <a:pt x="1048" y="3393"/>
                    </a:cubicBezTo>
                    <a:lnTo>
                      <a:pt x="417" y="3263"/>
                    </a:lnTo>
                    <a:cubicBezTo>
                      <a:pt x="381" y="3263"/>
                      <a:pt x="357" y="3227"/>
                      <a:pt x="357" y="3191"/>
                    </a:cubicBezTo>
                    <a:lnTo>
                      <a:pt x="357" y="2846"/>
                    </a:lnTo>
                    <a:cubicBezTo>
                      <a:pt x="357" y="2810"/>
                      <a:pt x="381" y="2786"/>
                      <a:pt x="417" y="2774"/>
                    </a:cubicBezTo>
                    <a:lnTo>
                      <a:pt x="453" y="2751"/>
                    </a:lnTo>
                    <a:cubicBezTo>
                      <a:pt x="560" y="2739"/>
                      <a:pt x="619" y="2631"/>
                      <a:pt x="608" y="2548"/>
                    </a:cubicBezTo>
                    <a:cubicBezTo>
                      <a:pt x="597" y="2450"/>
                      <a:pt x="506" y="2392"/>
                      <a:pt x="427" y="2392"/>
                    </a:cubicBezTo>
                    <a:cubicBezTo>
                      <a:pt x="419" y="2392"/>
                      <a:pt x="412" y="2392"/>
                      <a:pt x="405" y="2393"/>
                    </a:cubicBezTo>
                    <a:lnTo>
                      <a:pt x="357" y="2417"/>
                    </a:lnTo>
                    <a:cubicBezTo>
                      <a:pt x="143" y="2453"/>
                      <a:pt x="0" y="2631"/>
                      <a:pt x="0" y="2846"/>
                    </a:cubicBezTo>
                    <a:lnTo>
                      <a:pt x="0" y="3191"/>
                    </a:lnTo>
                    <a:cubicBezTo>
                      <a:pt x="0" y="3393"/>
                      <a:pt x="143" y="3572"/>
                      <a:pt x="357" y="3620"/>
                    </a:cubicBezTo>
                    <a:lnTo>
                      <a:pt x="893" y="3727"/>
                    </a:lnTo>
                    <a:cubicBezTo>
                      <a:pt x="917" y="3810"/>
                      <a:pt x="965" y="3917"/>
                      <a:pt x="1012" y="4001"/>
                    </a:cubicBezTo>
                    <a:lnTo>
                      <a:pt x="715" y="4453"/>
                    </a:lnTo>
                    <a:cubicBezTo>
                      <a:pt x="596" y="4632"/>
                      <a:pt x="619" y="4858"/>
                      <a:pt x="774" y="5001"/>
                    </a:cubicBezTo>
                    <a:lnTo>
                      <a:pt x="1024" y="5251"/>
                    </a:lnTo>
                    <a:cubicBezTo>
                      <a:pt x="1112" y="5339"/>
                      <a:pt x="1227" y="5381"/>
                      <a:pt x="1338" y="5381"/>
                    </a:cubicBezTo>
                    <a:cubicBezTo>
                      <a:pt x="1423" y="5381"/>
                      <a:pt x="1505" y="5357"/>
                      <a:pt x="1572" y="5310"/>
                    </a:cubicBezTo>
                    <a:lnTo>
                      <a:pt x="2024" y="5013"/>
                    </a:lnTo>
                    <a:cubicBezTo>
                      <a:pt x="2108" y="5060"/>
                      <a:pt x="2203" y="5108"/>
                      <a:pt x="2310" y="5132"/>
                    </a:cubicBezTo>
                    <a:lnTo>
                      <a:pt x="2405" y="5668"/>
                    </a:lnTo>
                    <a:cubicBezTo>
                      <a:pt x="2453" y="5882"/>
                      <a:pt x="2632" y="6025"/>
                      <a:pt x="2846" y="6025"/>
                    </a:cubicBezTo>
                    <a:lnTo>
                      <a:pt x="3179" y="6025"/>
                    </a:lnTo>
                    <a:cubicBezTo>
                      <a:pt x="3394" y="6025"/>
                      <a:pt x="3572" y="5882"/>
                      <a:pt x="3620" y="5668"/>
                    </a:cubicBezTo>
                    <a:lnTo>
                      <a:pt x="3715" y="5132"/>
                    </a:lnTo>
                    <a:cubicBezTo>
                      <a:pt x="3810" y="5108"/>
                      <a:pt x="3917" y="5060"/>
                      <a:pt x="4001" y="5013"/>
                    </a:cubicBezTo>
                    <a:lnTo>
                      <a:pt x="4453" y="5310"/>
                    </a:lnTo>
                    <a:cubicBezTo>
                      <a:pt x="4529" y="5361"/>
                      <a:pt x="4611" y="5386"/>
                      <a:pt x="4692" y="5386"/>
                    </a:cubicBezTo>
                    <a:cubicBezTo>
                      <a:pt x="4803" y="5386"/>
                      <a:pt x="4912" y="5340"/>
                      <a:pt x="5001" y="5251"/>
                    </a:cubicBezTo>
                    <a:lnTo>
                      <a:pt x="5251" y="5001"/>
                    </a:lnTo>
                    <a:cubicBezTo>
                      <a:pt x="5406" y="4858"/>
                      <a:pt x="5418" y="4620"/>
                      <a:pt x="5310" y="4453"/>
                    </a:cubicBezTo>
                    <a:lnTo>
                      <a:pt x="5013" y="4001"/>
                    </a:lnTo>
                    <a:cubicBezTo>
                      <a:pt x="5060" y="3917"/>
                      <a:pt x="5108" y="3822"/>
                      <a:pt x="5132" y="3727"/>
                    </a:cubicBezTo>
                    <a:lnTo>
                      <a:pt x="5668" y="3620"/>
                    </a:lnTo>
                    <a:cubicBezTo>
                      <a:pt x="5882" y="3572"/>
                      <a:pt x="6025" y="3393"/>
                      <a:pt x="6025" y="3191"/>
                    </a:cubicBezTo>
                    <a:lnTo>
                      <a:pt x="6025" y="2846"/>
                    </a:lnTo>
                    <a:cubicBezTo>
                      <a:pt x="6001" y="2631"/>
                      <a:pt x="5846" y="2453"/>
                      <a:pt x="5644" y="2417"/>
                    </a:cubicBezTo>
                    <a:lnTo>
                      <a:pt x="5108" y="2310"/>
                    </a:lnTo>
                    <a:cubicBezTo>
                      <a:pt x="5072" y="2215"/>
                      <a:pt x="5025" y="2120"/>
                      <a:pt x="4989" y="2024"/>
                    </a:cubicBezTo>
                    <a:lnTo>
                      <a:pt x="5287" y="1584"/>
                    </a:lnTo>
                    <a:cubicBezTo>
                      <a:pt x="5406" y="1405"/>
                      <a:pt x="5370" y="1179"/>
                      <a:pt x="5227" y="1024"/>
                    </a:cubicBezTo>
                    <a:lnTo>
                      <a:pt x="4965" y="774"/>
                    </a:lnTo>
                    <a:cubicBezTo>
                      <a:pt x="4882" y="691"/>
                      <a:pt x="4766" y="648"/>
                      <a:pt x="4651" y="648"/>
                    </a:cubicBezTo>
                    <a:cubicBezTo>
                      <a:pt x="4569" y="648"/>
                      <a:pt x="4487" y="670"/>
                      <a:pt x="4418" y="715"/>
                    </a:cubicBezTo>
                    <a:lnTo>
                      <a:pt x="3977" y="1012"/>
                    </a:lnTo>
                    <a:cubicBezTo>
                      <a:pt x="3882" y="965"/>
                      <a:pt x="3786" y="929"/>
                      <a:pt x="3691" y="893"/>
                    </a:cubicBezTo>
                    <a:lnTo>
                      <a:pt x="3584" y="357"/>
                    </a:lnTo>
                    <a:cubicBezTo>
                      <a:pt x="3536" y="155"/>
                      <a:pt x="3358" y="0"/>
                      <a:pt x="315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6D8189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Montserrat Light" pitchFamily="2" charset="0"/>
                </a:endParaRPr>
              </a:p>
            </p:txBody>
          </p:sp>
          <p:sp>
            <p:nvSpPr>
              <p:cNvPr id="43" name="Google Shape;5141;p158">
                <a:extLst>
                  <a:ext uri="{FF2B5EF4-FFF2-40B4-BE49-F238E27FC236}">
                    <a16:creationId xmlns:a16="http://schemas.microsoft.com/office/drawing/2014/main" id="{B0EE86B8-B4BD-1517-7152-B26C093E15B8}"/>
                  </a:ext>
                </a:extLst>
              </p:cNvPr>
              <p:cNvSpPr/>
              <p:nvPr/>
            </p:nvSpPr>
            <p:spPr>
              <a:xfrm>
                <a:off x="2738867" y="2986895"/>
                <a:ext cx="65066" cy="65066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025" y="0"/>
                    </a:moveTo>
                    <a:cubicBezTo>
                      <a:pt x="453" y="0"/>
                      <a:pt x="1" y="453"/>
                      <a:pt x="1" y="1024"/>
                    </a:cubicBezTo>
                    <a:cubicBezTo>
                      <a:pt x="1" y="1584"/>
                      <a:pt x="453" y="2048"/>
                      <a:pt x="1025" y="2048"/>
                    </a:cubicBezTo>
                    <a:cubicBezTo>
                      <a:pt x="1251" y="2048"/>
                      <a:pt x="1465" y="1977"/>
                      <a:pt x="1644" y="1846"/>
                    </a:cubicBezTo>
                    <a:cubicBezTo>
                      <a:pt x="1727" y="1786"/>
                      <a:pt x="1739" y="1667"/>
                      <a:pt x="1680" y="1584"/>
                    </a:cubicBezTo>
                    <a:cubicBezTo>
                      <a:pt x="1646" y="1543"/>
                      <a:pt x="1593" y="1522"/>
                      <a:pt x="1540" y="1522"/>
                    </a:cubicBezTo>
                    <a:cubicBezTo>
                      <a:pt x="1500" y="1522"/>
                      <a:pt x="1461" y="1534"/>
                      <a:pt x="1430" y="1560"/>
                    </a:cubicBezTo>
                    <a:cubicBezTo>
                      <a:pt x="1311" y="1644"/>
                      <a:pt x="1168" y="1691"/>
                      <a:pt x="1025" y="1691"/>
                    </a:cubicBezTo>
                    <a:cubicBezTo>
                      <a:pt x="668" y="1691"/>
                      <a:pt x="370" y="1393"/>
                      <a:pt x="370" y="1036"/>
                    </a:cubicBezTo>
                    <a:cubicBezTo>
                      <a:pt x="382" y="655"/>
                      <a:pt x="680" y="370"/>
                      <a:pt x="1037" y="370"/>
                    </a:cubicBezTo>
                    <a:cubicBezTo>
                      <a:pt x="1394" y="370"/>
                      <a:pt x="1692" y="667"/>
                      <a:pt x="1692" y="1024"/>
                    </a:cubicBezTo>
                    <a:cubicBezTo>
                      <a:pt x="1692" y="1132"/>
                      <a:pt x="1775" y="1203"/>
                      <a:pt x="1870" y="1203"/>
                    </a:cubicBezTo>
                    <a:cubicBezTo>
                      <a:pt x="1965" y="1203"/>
                      <a:pt x="2049" y="1108"/>
                      <a:pt x="2049" y="1024"/>
                    </a:cubicBezTo>
                    <a:cubicBezTo>
                      <a:pt x="2049" y="453"/>
                      <a:pt x="1584" y="0"/>
                      <a:pt x="102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6D8189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Montserrat Light" pitchFamily="2" charset="0"/>
                </a:endParaRPr>
              </a:p>
            </p:txBody>
          </p:sp>
          <p:sp>
            <p:nvSpPr>
              <p:cNvPr id="44" name="Google Shape;5142;p158">
                <a:extLst>
                  <a:ext uri="{FF2B5EF4-FFF2-40B4-BE49-F238E27FC236}">
                    <a16:creationId xmlns:a16="http://schemas.microsoft.com/office/drawing/2014/main" id="{6C05244C-0764-A585-8365-63FE6995FEE3}"/>
                  </a:ext>
                </a:extLst>
              </p:cNvPr>
              <p:cNvSpPr/>
              <p:nvPr/>
            </p:nvSpPr>
            <p:spPr>
              <a:xfrm>
                <a:off x="2604670" y="2851904"/>
                <a:ext cx="70718" cy="71131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240" extrusionOk="0">
                    <a:moveTo>
                      <a:pt x="1107" y="382"/>
                    </a:moveTo>
                    <a:cubicBezTo>
                      <a:pt x="1512" y="382"/>
                      <a:pt x="1858" y="715"/>
                      <a:pt x="1858" y="1120"/>
                    </a:cubicBezTo>
                    <a:cubicBezTo>
                      <a:pt x="1858" y="1525"/>
                      <a:pt x="1512" y="1870"/>
                      <a:pt x="1107" y="1870"/>
                    </a:cubicBezTo>
                    <a:cubicBezTo>
                      <a:pt x="691" y="1870"/>
                      <a:pt x="369" y="1525"/>
                      <a:pt x="369" y="1120"/>
                    </a:cubicBezTo>
                    <a:cubicBezTo>
                      <a:pt x="369" y="703"/>
                      <a:pt x="703" y="382"/>
                      <a:pt x="1107" y="382"/>
                    </a:cubicBezTo>
                    <a:close/>
                    <a:moveTo>
                      <a:pt x="1107" y="1"/>
                    </a:moveTo>
                    <a:cubicBezTo>
                      <a:pt x="500" y="1"/>
                      <a:pt x="0" y="513"/>
                      <a:pt x="0" y="1120"/>
                    </a:cubicBezTo>
                    <a:cubicBezTo>
                      <a:pt x="0" y="1727"/>
                      <a:pt x="500" y="2239"/>
                      <a:pt x="1107" y="2239"/>
                    </a:cubicBezTo>
                    <a:cubicBezTo>
                      <a:pt x="1727" y="2239"/>
                      <a:pt x="2227" y="1727"/>
                      <a:pt x="2227" y="1120"/>
                    </a:cubicBezTo>
                    <a:cubicBezTo>
                      <a:pt x="2227" y="513"/>
                      <a:pt x="1727" y="1"/>
                      <a:pt x="110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solidFill>
                  <a:srgbClr val="6D8189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Montserrat Light" pitchFamily="2" charset="0"/>
                </a:endParaRPr>
              </a:p>
            </p:txBody>
          </p:sp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C7D1D7AB-4414-DE59-9C4D-7AE9D405470B}"/>
              </a:ext>
            </a:extLst>
          </p:cNvPr>
          <p:cNvGrpSpPr/>
          <p:nvPr/>
        </p:nvGrpSpPr>
        <p:grpSpPr>
          <a:xfrm>
            <a:off x="3481580" y="4910266"/>
            <a:ext cx="1393407" cy="1239026"/>
            <a:chOff x="3294965" y="4910266"/>
            <a:chExt cx="1393407" cy="1239026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17B3D7AA-A1AE-F18D-1CCB-16F195BADCE3}"/>
                </a:ext>
              </a:extLst>
            </p:cNvPr>
            <p:cNvSpPr txBox="1"/>
            <p:nvPr/>
          </p:nvSpPr>
          <p:spPr>
            <a:xfrm>
              <a:off x="3594263" y="4910266"/>
              <a:ext cx="7948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solidFill>
                    <a:srgbClr val="32474F"/>
                  </a:solidFill>
                  <a:latin typeface="Montserrat Black" pitchFamily="2" charset="0"/>
                </a:rPr>
                <a:t>03</a:t>
              </a:r>
              <a:endParaRPr lang="en-US" dirty="0">
                <a:solidFill>
                  <a:srgbClr val="32474F"/>
                </a:solidFill>
                <a:latin typeface="Montserrat Light" pitchFamily="2" charset="0"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03616DE8-2286-6DB0-4223-AB8FBB1D7AFF}"/>
                </a:ext>
              </a:extLst>
            </p:cNvPr>
            <p:cNvSpPr txBox="1"/>
            <p:nvPr/>
          </p:nvSpPr>
          <p:spPr>
            <a:xfrm>
              <a:off x="3294965" y="5308923"/>
              <a:ext cx="139340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 dirty="0">
                  <a:solidFill>
                    <a:srgbClr val="32474F"/>
                  </a:solidFill>
                  <a:latin typeface="Montserrat Black" pitchFamily="2" charset="0"/>
                </a:rPr>
                <a:t>ELÉTRICOS</a:t>
              </a:r>
              <a:endParaRPr lang="en-US" sz="1400" dirty="0">
                <a:solidFill>
                  <a:srgbClr val="32474F"/>
                </a:solidFill>
                <a:latin typeface="Montserrat Light" pitchFamily="2" charset="0"/>
              </a:endParaRPr>
            </a:p>
          </p:txBody>
        </p:sp>
        <p:pic>
          <p:nvPicPr>
            <p:cNvPr id="46" name="Gráfico 45" descr="Raio com preenchimento sólido">
              <a:extLst>
                <a:ext uri="{FF2B5EF4-FFF2-40B4-BE49-F238E27FC236}">
                  <a16:creationId xmlns:a16="http://schemas.microsoft.com/office/drawing/2014/main" id="{65B1448C-433D-9007-2B08-F06F0068E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43710" y="5663214"/>
              <a:ext cx="486078" cy="486078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6306ABF9-6283-6ACB-444D-10DAA65C424E}"/>
              </a:ext>
            </a:extLst>
          </p:cNvPr>
          <p:cNvGrpSpPr/>
          <p:nvPr/>
        </p:nvGrpSpPr>
        <p:grpSpPr>
          <a:xfrm>
            <a:off x="2103536" y="4910266"/>
            <a:ext cx="1393407" cy="1271909"/>
            <a:chOff x="1916921" y="4910266"/>
            <a:chExt cx="1393407" cy="1271909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DE6D13E5-C836-96EE-53E5-126EE1D5A276}"/>
                </a:ext>
              </a:extLst>
            </p:cNvPr>
            <p:cNvSpPr txBox="1"/>
            <p:nvPr/>
          </p:nvSpPr>
          <p:spPr>
            <a:xfrm>
              <a:off x="2211098" y="4910266"/>
              <a:ext cx="79481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solidFill>
                    <a:srgbClr val="32474F"/>
                  </a:solidFill>
                  <a:latin typeface="Montserrat Black" pitchFamily="2" charset="0"/>
                </a:rPr>
                <a:t>02</a:t>
              </a:r>
              <a:endParaRPr lang="en-US" dirty="0">
                <a:solidFill>
                  <a:srgbClr val="32474F"/>
                </a:solidFill>
                <a:latin typeface="Montserrat Light" pitchFamily="2" charset="0"/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838911BC-74C3-9B68-0DA0-DC2484605477}"/>
                </a:ext>
              </a:extLst>
            </p:cNvPr>
            <p:cNvSpPr txBox="1"/>
            <p:nvPr/>
          </p:nvSpPr>
          <p:spPr>
            <a:xfrm>
              <a:off x="1916921" y="5308923"/>
              <a:ext cx="139340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 dirty="0">
                  <a:solidFill>
                    <a:srgbClr val="32474F"/>
                  </a:solidFill>
                  <a:latin typeface="Montserrat Black" pitchFamily="2" charset="0"/>
                </a:rPr>
                <a:t>GEOMÉTRICOS</a:t>
              </a:r>
              <a:endParaRPr lang="en-US" sz="1400" dirty="0">
                <a:solidFill>
                  <a:srgbClr val="32474F"/>
                </a:solidFill>
                <a:latin typeface="Montserrat Light" pitchFamily="2" charset="0"/>
              </a:endParaRPr>
            </a:p>
          </p:txBody>
        </p:sp>
        <p:pic>
          <p:nvPicPr>
            <p:cNvPr id="48" name="Gráfico 47" descr="Piscina retangular estrutura de tópicos">
              <a:extLst>
                <a:ext uri="{FF2B5EF4-FFF2-40B4-BE49-F238E27FC236}">
                  <a16:creationId xmlns:a16="http://schemas.microsoft.com/office/drawing/2014/main" id="{A8CE6FD9-CAD3-26E2-DDD6-071BA3795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07956" y="5620075"/>
              <a:ext cx="562100" cy="562100"/>
            </a:xfrm>
            <a:prstGeom prst="rect">
              <a:avLst/>
            </a:prstGeom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CD90DD02-2DF9-72FF-E417-7EE24B95EA7A}"/>
              </a:ext>
            </a:extLst>
          </p:cNvPr>
          <p:cNvGrpSpPr/>
          <p:nvPr/>
        </p:nvGrpSpPr>
        <p:grpSpPr>
          <a:xfrm>
            <a:off x="486913" y="4426275"/>
            <a:ext cx="1713125" cy="307777"/>
            <a:chOff x="486913" y="4426275"/>
            <a:chExt cx="1713125" cy="307777"/>
          </a:xfrm>
        </p:grpSpPr>
        <p:sp>
          <p:nvSpPr>
            <p:cNvPr id="52" name="Retângulo: Cantos Arredondados 51">
              <a:extLst>
                <a:ext uri="{FF2B5EF4-FFF2-40B4-BE49-F238E27FC236}">
                  <a16:creationId xmlns:a16="http://schemas.microsoft.com/office/drawing/2014/main" id="{B06967EC-FD81-E207-28D0-21E2191FC7B3}"/>
                </a:ext>
              </a:extLst>
            </p:cNvPr>
            <p:cNvSpPr/>
            <p:nvPr/>
          </p:nvSpPr>
          <p:spPr>
            <a:xfrm>
              <a:off x="486913" y="4426839"/>
              <a:ext cx="1713125" cy="29861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08878D7C-7F4E-2BAB-A063-65DCC7166BBA}"/>
                </a:ext>
              </a:extLst>
            </p:cNvPr>
            <p:cNvSpPr txBox="1"/>
            <p:nvPr/>
          </p:nvSpPr>
          <p:spPr>
            <a:xfrm>
              <a:off x="492443" y="4426275"/>
              <a:ext cx="1702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i="0" u="none" strike="noStrike" baseline="0" dirty="0">
                  <a:solidFill>
                    <a:schemeClr val="bg1"/>
                  </a:solidFill>
                  <a:latin typeface="Montserrat Black" pitchFamily="2" charset="0"/>
                </a:rPr>
                <a:t>DESAFIOS</a:t>
              </a:r>
              <a:endParaRPr lang="pt-BR" sz="4800" dirty="0">
                <a:solidFill>
                  <a:schemeClr val="bg1"/>
                </a:solidFill>
                <a:latin typeface="Montserrat Black" pitchFamily="2" charset="0"/>
              </a:endParaRPr>
            </a:p>
          </p:txBody>
        </p:sp>
      </p:grpSp>
      <p:sp>
        <p:nvSpPr>
          <p:cNvPr id="63" name="Retângulo: Cantos Superiores Arredondados 62">
            <a:extLst>
              <a:ext uri="{FF2B5EF4-FFF2-40B4-BE49-F238E27FC236}">
                <a16:creationId xmlns:a16="http://schemas.microsoft.com/office/drawing/2014/main" id="{249D05A8-9674-9DEF-805D-9E3EB9730AAA}"/>
              </a:ext>
            </a:extLst>
          </p:cNvPr>
          <p:cNvSpPr/>
          <p:nvPr/>
        </p:nvSpPr>
        <p:spPr>
          <a:xfrm>
            <a:off x="8057842" y="2967792"/>
            <a:ext cx="1518920" cy="368630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32474F"/>
                </a:solidFill>
                <a:latin typeface="Montserrat Black" pitchFamily="2" charset="0"/>
              </a:rPr>
              <a:t>GEOMÉTRICO</a:t>
            </a:r>
            <a:endParaRPr lang="en-US" sz="12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4FB223D7-955D-A760-B237-534D88E5F86A}"/>
              </a:ext>
            </a:extLst>
          </p:cNvPr>
          <p:cNvGrpSpPr/>
          <p:nvPr/>
        </p:nvGrpSpPr>
        <p:grpSpPr>
          <a:xfrm>
            <a:off x="6047565" y="3450267"/>
            <a:ext cx="5697662" cy="2516165"/>
            <a:chOff x="6004422" y="3553854"/>
            <a:chExt cx="5697662" cy="2516165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2B9FD4B7-1504-D608-7977-7AC563906D3D}"/>
                </a:ext>
              </a:extLst>
            </p:cNvPr>
            <p:cNvSpPr txBox="1"/>
            <p:nvPr/>
          </p:nvSpPr>
          <p:spPr>
            <a:xfrm>
              <a:off x="6127450" y="3553854"/>
              <a:ext cx="55608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32474F"/>
                  </a:solidFill>
                  <a:latin typeface="Montserrat" pitchFamily="2" charset="0"/>
                </a:rPr>
                <a:t>Coeficiente de Acoplamento Eletromecânico (EMCC)  </a:t>
              </a:r>
              <a:r>
                <a:rPr lang="pt-BR" sz="1400" dirty="0">
                  <a:solidFill>
                    <a:srgbClr val="32474F"/>
                  </a:solidFill>
                  <a:latin typeface="+mj-lt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[1]</a:t>
              </a:r>
              <a:endParaRPr lang="pt-BR" sz="1400" dirty="0">
                <a:solidFill>
                  <a:srgbClr val="32474F"/>
                </a:solidFill>
                <a:latin typeface="+mj-lt"/>
              </a:endParaRPr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8E2DC092-F2B9-5522-0A59-4978D5F0183F}"/>
                </a:ext>
              </a:extLst>
            </p:cNvPr>
            <p:cNvSpPr/>
            <p:nvPr/>
          </p:nvSpPr>
          <p:spPr>
            <a:xfrm>
              <a:off x="6004422" y="3659945"/>
              <a:ext cx="109240" cy="109240"/>
            </a:xfrm>
            <a:prstGeom prst="ellipse">
              <a:avLst/>
            </a:prstGeom>
            <a:solidFill>
              <a:srgbClr val="A725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34C0876C-AD0F-6B20-2F32-A2B6BF3847A4}"/>
                </a:ext>
              </a:extLst>
            </p:cNvPr>
            <p:cNvSpPr txBox="1"/>
            <p:nvPr/>
          </p:nvSpPr>
          <p:spPr>
            <a:xfrm>
              <a:off x="6372227" y="3810831"/>
              <a:ext cx="532985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300" dirty="0">
                  <a:solidFill>
                    <a:srgbClr val="32474F"/>
                  </a:solidFill>
                  <a:latin typeface="Montserrat" pitchFamily="2" charset="0"/>
                </a:rPr>
                <a:t>Responsável por mostrar quão influente está sendo o piezoeléctrico na estrutura.</a:t>
              </a:r>
              <a:endParaRPr lang="en-US" sz="1300" dirty="0">
                <a:solidFill>
                  <a:srgbClr val="FF0000"/>
                </a:solidFill>
                <a:latin typeface="Montserrat" pitchFamily="2" charset="0"/>
              </a:endParaRP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A8C3777E-FC88-50FE-A5B5-6AF394E06ACA}"/>
                </a:ext>
              </a:extLst>
            </p:cNvPr>
            <p:cNvSpPr txBox="1"/>
            <p:nvPr/>
          </p:nvSpPr>
          <p:spPr>
            <a:xfrm>
              <a:off x="6440551" y="4425202"/>
              <a:ext cx="1951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32474F"/>
                  </a:solidFill>
                  <a:latin typeface="Montserrat" pitchFamily="2" charset="0"/>
                </a:rPr>
                <a:t>Quasi Static EMCC</a:t>
              </a:r>
              <a:endParaRPr lang="pt-BR" sz="1400" dirty="0">
                <a:solidFill>
                  <a:srgbClr val="32474F"/>
                </a:solidFill>
                <a:latin typeface="+mj-lt"/>
              </a:endParaRP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9F0C4D31-6213-39AF-E0DB-82F2CCBE9513}"/>
                </a:ext>
              </a:extLst>
            </p:cNvPr>
            <p:cNvSpPr txBox="1"/>
            <p:nvPr/>
          </p:nvSpPr>
          <p:spPr>
            <a:xfrm>
              <a:off x="9198348" y="4425202"/>
              <a:ext cx="19511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32474F"/>
                  </a:solidFill>
                  <a:latin typeface="Montserrat" pitchFamily="2" charset="0"/>
                </a:rPr>
                <a:t>Effective EMCC</a:t>
              </a:r>
              <a:endParaRPr lang="pt-BR" sz="1400" dirty="0">
                <a:solidFill>
                  <a:srgbClr val="32474F"/>
                </a:solidFill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aixaDeTexto 46">
                  <a:extLst>
                    <a:ext uri="{FF2B5EF4-FFF2-40B4-BE49-F238E27FC236}">
                      <a16:creationId xmlns:a16="http://schemas.microsoft.com/office/drawing/2014/main" id="{E726ACA4-1A2F-A046-34FE-8DE817D4BA5A}"/>
                    </a:ext>
                  </a:extLst>
                </p:cNvPr>
                <p:cNvSpPr txBox="1"/>
                <p:nvPr/>
              </p:nvSpPr>
              <p:spPr>
                <a:xfrm>
                  <a:off x="6930745" y="4765619"/>
                  <a:ext cx="982000" cy="543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3247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600" b="0" i="1" smtClean="0">
                                <a:solidFill>
                                  <a:srgbClr val="32474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pt-BR" sz="1600" b="0" i="1" smtClean="0">
                                <a:solidFill>
                                  <a:srgbClr val="32474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16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1600" b="0" i="1" smtClean="0">
                                <a:solidFill>
                                  <a:srgbClr val="3247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pt-BR" sz="1600" b="0" i="1" smtClean="0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1600" b="0" i="1" smtClean="0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pt-BR" sz="1600" b="0" i="1" smtClean="0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>
                                <m:r>
                                  <a:rPr lang="pt-BR" sz="1600" b="0" i="1" smtClean="0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pt-BR" sz="1600" b="0" i="1" smtClean="0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600" b="0" i="1" smtClean="0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pt-BR" sz="1600" b="0" i="1" smtClean="0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pt-BR" sz="1600" b="0" i="1" smtClean="0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1600" b="0" i="1" smtClean="0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pt-BR" sz="1600" b="0" i="1" smtClean="0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>
                                <m:r>
                                  <a:rPr lang="pt-BR" sz="1600" b="0" i="1" smtClean="0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1600" dirty="0">
                    <a:latin typeface="Montserrat Light" pitchFamily="2" charset="0"/>
                  </a:endParaRPr>
                </a:p>
              </p:txBody>
            </p:sp>
          </mc:Choice>
          <mc:Fallback xmlns="">
            <p:sp>
              <p:nvSpPr>
                <p:cNvPr id="47" name="CaixaDeTexto 46">
                  <a:extLst>
                    <a:ext uri="{FF2B5EF4-FFF2-40B4-BE49-F238E27FC236}">
                      <a16:creationId xmlns:a16="http://schemas.microsoft.com/office/drawing/2014/main" id="{E726ACA4-1A2F-A046-34FE-8DE817D4BA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745" y="4765619"/>
                  <a:ext cx="982000" cy="543803"/>
                </a:xfrm>
                <a:prstGeom prst="rect">
                  <a:avLst/>
                </a:prstGeom>
                <a:blipFill>
                  <a:blip r:embed="rId9"/>
                  <a:stretch>
                    <a:fillRect r="-14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3C48C60B-4E01-D4FF-CEA9-3353FF2F0031}"/>
                    </a:ext>
                  </a:extLst>
                </p:cNvPr>
                <p:cNvSpPr txBox="1"/>
                <p:nvPr/>
              </p:nvSpPr>
              <p:spPr>
                <a:xfrm>
                  <a:off x="9424614" y="4736360"/>
                  <a:ext cx="1466363" cy="5601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3247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600" b="0" i="1" smtClean="0">
                                <a:solidFill>
                                  <a:srgbClr val="32474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pt-BR" sz="1600" b="0" i="1" smtClean="0">
                                <a:solidFill>
                                  <a:srgbClr val="32474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16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1600" b="0" i="1" smtClean="0">
                                <a:solidFill>
                                  <a:srgbClr val="3247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pt-BR" sz="1600" i="1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1600" i="1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pt-BR" sz="1600" b="0" i="1" smtClean="0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𝑂𝐶</m:t>
                                </m:r>
                              </m:sub>
                              <m:sup>
                                <m:r>
                                  <a:rPr lang="pt-BR" sz="1600" i="1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pt-BR" sz="1600" b="0" i="1" smtClean="0">
                                <a:solidFill>
                                  <a:srgbClr val="32474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pt-BR" sz="1600" i="1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1600" i="1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pt-BR" sz="1600" b="0" i="1" smtClean="0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pt-BR" sz="1600" i="1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  <m:sup>
                                <m:r>
                                  <a:rPr lang="pt-BR" sz="1600" i="1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pt-BR" sz="1600" i="1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1600" i="1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pt-BR" sz="1600" b="0" i="1" smtClean="0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pt-BR" sz="1600" i="1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  <m:sup>
                                <m:r>
                                  <a:rPr lang="pt-BR" sz="1600" i="1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1600" dirty="0">
                    <a:latin typeface="Montserrat Light" pitchFamily="2" charset="0"/>
                  </a:endParaRPr>
                </a:p>
              </p:txBody>
            </p:sp>
          </mc:Choice>
          <mc:Fallback xmlns=""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3C48C60B-4E01-D4FF-CEA9-3353FF2F00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4614" y="4736360"/>
                  <a:ext cx="1466363" cy="560153"/>
                </a:xfrm>
                <a:prstGeom prst="rect">
                  <a:avLst/>
                </a:prstGeom>
                <a:blipFill>
                  <a:blip r:embed="rId10"/>
                  <a:stretch>
                    <a:fillRect r="-95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30321B66-DC00-96B4-F9E2-E5F54D28425D}"/>
                </a:ext>
              </a:extLst>
            </p:cNvPr>
            <p:cNvSpPr/>
            <p:nvPr/>
          </p:nvSpPr>
          <p:spPr>
            <a:xfrm>
              <a:off x="6339454" y="5512739"/>
              <a:ext cx="109240" cy="109240"/>
            </a:xfrm>
            <a:prstGeom prst="ellipse">
              <a:avLst/>
            </a:prstGeom>
            <a:solidFill>
              <a:srgbClr val="A725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E3FC598D-E548-4F83-FBA5-35171CA4D066}"/>
                </a:ext>
              </a:extLst>
            </p:cNvPr>
            <p:cNvSpPr txBox="1"/>
            <p:nvPr/>
          </p:nvSpPr>
          <p:spPr>
            <a:xfrm>
              <a:off x="6427699" y="5418525"/>
              <a:ext cx="2462330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300" dirty="0">
                  <a:solidFill>
                    <a:srgbClr val="32474F"/>
                  </a:solidFill>
                  <a:latin typeface="Montserrat" pitchFamily="2" charset="0"/>
                </a:rPr>
                <a:t>2 Condições em SC e OC:</a:t>
              </a:r>
              <a:endParaRPr lang="en-US" sz="1300" dirty="0">
                <a:solidFill>
                  <a:srgbClr val="FF0000"/>
                </a:solidFill>
                <a:latin typeface="Montserrat" pitchFamily="2" charset="0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D888F272-2B20-ACEC-862A-F81E71BA8111}"/>
                </a:ext>
              </a:extLst>
            </p:cNvPr>
            <p:cNvSpPr txBox="1"/>
            <p:nvPr/>
          </p:nvSpPr>
          <p:spPr>
            <a:xfrm>
              <a:off x="6615398" y="5777631"/>
              <a:ext cx="820350" cy="29238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pt-BR" sz="1300" dirty="0">
                  <a:solidFill>
                    <a:srgbClr val="32474F"/>
                  </a:solidFill>
                  <a:latin typeface="Montserrat" pitchFamily="2" charset="0"/>
                </a:rPr>
                <a:t>M = 0</a:t>
              </a:r>
              <a:endParaRPr lang="en-US" sz="1300" dirty="0">
                <a:solidFill>
                  <a:srgbClr val="FF0000"/>
                </a:solidFill>
                <a:latin typeface="Montserrat" pitchFamily="2" charset="0"/>
              </a:endParaRP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17F182AD-B068-9AE7-5C87-C777CF81B06D}"/>
                </a:ext>
              </a:extLst>
            </p:cNvPr>
            <p:cNvSpPr txBox="1"/>
            <p:nvPr/>
          </p:nvSpPr>
          <p:spPr>
            <a:xfrm>
              <a:off x="7530708" y="5777631"/>
              <a:ext cx="991385" cy="29238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pt-BR" sz="1300" dirty="0">
                  <a:solidFill>
                    <a:srgbClr val="32474F"/>
                  </a:solidFill>
                  <a:latin typeface="Montserrat" pitchFamily="2" charset="0"/>
                </a:rPr>
                <a:t>Força ≠ 0</a:t>
              </a:r>
              <a:endParaRPr lang="en-US" sz="1300" dirty="0">
                <a:solidFill>
                  <a:srgbClr val="FF0000"/>
                </a:solidFill>
                <a:latin typeface="Montserrat" pitchFamily="2" charset="0"/>
              </a:endParaRPr>
            </a:p>
          </p:txBody>
        </p:sp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59B4D844-2A2E-9377-BF6D-5D2E5DE5F407}"/>
                </a:ext>
              </a:extLst>
            </p:cNvPr>
            <p:cNvSpPr/>
            <p:nvPr/>
          </p:nvSpPr>
          <p:spPr>
            <a:xfrm>
              <a:off x="8965079" y="5504804"/>
              <a:ext cx="109240" cy="109240"/>
            </a:xfrm>
            <a:prstGeom prst="ellipse">
              <a:avLst/>
            </a:prstGeom>
            <a:solidFill>
              <a:srgbClr val="A725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4EAC6E48-820C-6B61-2C6E-66F27870D824}"/>
                </a:ext>
              </a:extLst>
            </p:cNvPr>
            <p:cNvSpPr txBox="1"/>
            <p:nvPr/>
          </p:nvSpPr>
          <p:spPr>
            <a:xfrm>
              <a:off x="9049655" y="5399066"/>
              <a:ext cx="2462330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300" dirty="0">
                  <a:solidFill>
                    <a:srgbClr val="32474F"/>
                  </a:solidFill>
                  <a:latin typeface="Montserrat" pitchFamily="2" charset="0"/>
                </a:rPr>
                <a:t>Solucionar 2 problemas de autovalores.</a:t>
              </a:r>
              <a:endParaRPr lang="en-US" sz="1300" dirty="0">
                <a:solidFill>
                  <a:srgbClr val="FF0000"/>
                </a:solidFill>
                <a:latin typeface="Montserrat" pitchFamily="2" charset="0"/>
              </a:endParaRPr>
            </a:p>
          </p:txBody>
        </p:sp>
      </p:grpSp>
      <p:grpSp>
        <p:nvGrpSpPr>
          <p:cNvPr id="109" name="Agrupar 108">
            <a:extLst>
              <a:ext uri="{FF2B5EF4-FFF2-40B4-BE49-F238E27FC236}">
                <a16:creationId xmlns:a16="http://schemas.microsoft.com/office/drawing/2014/main" id="{201C72B0-2E7A-E89F-C115-61734581ABB3}"/>
              </a:ext>
            </a:extLst>
          </p:cNvPr>
          <p:cNvGrpSpPr/>
          <p:nvPr/>
        </p:nvGrpSpPr>
        <p:grpSpPr>
          <a:xfrm>
            <a:off x="5972255" y="3558368"/>
            <a:ext cx="5639359" cy="2216910"/>
            <a:chOff x="5972255" y="3727283"/>
            <a:chExt cx="5639359" cy="2216910"/>
          </a:xfrm>
        </p:grpSpPr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E6215170-8AE0-4996-3746-55512D766E71}"/>
                </a:ext>
              </a:extLst>
            </p:cNvPr>
            <p:cNvSpPr txBox="1"/>
            <p:nvPr/>
          </p:nvSpPr>
          <p:spPr>
            <a:xfrm>
              <a:off x="6189399" y="3816205"/>
              <a:ext cx="2043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32474F"/>
                  </a:solidFill>
                  <a:latin typeface="Montserrat" pitchFamily="2" charset="0"/>
                </a:rPr>
                <a:t>Massa da estrutura</a:t>
              </a:r>
              <a:endParaRPr lang="pt-BR" sz="1400" dirty="0">
                <a:solidFill>
                  <a:srgbClr val="32474F"/>
                </a:solidFill>
                <a:latin typeface="+mj-lt"/>
              </a:endParaRPr>
            </a:p>
          </p:txBody>
        </p:sp>
        <p:sp>
          <p:nvSpPr>
            <p:cNvPr id="74" name="CaixaDeTexto 73">
              <a:extLst>
                <a:ext uri="{FF2B5EF4-FFF2-40B4-BE49-F238E27FC236}">
                  <a16:creationId xmlns:a16="http://schemas.microsoft.com/office/drawing/2014/main" id="{E2AE6DB9-8076-1309-4B24-4EBA52CA4FA0}"/>
                </a:ext>
              </a:extLst>
            </p:cNvPr>
            <p:cNvSpPr txBox="1"/>
            <p:nvPr/>
          </p:nvSpPr>
          <p:spPr>
            <a:xfrm>
              <a:off x="8340904" y="3816205"/>
              <a:ext cx="10792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32474F"/>
                  </a:solidFill>
                  <a:latin typeface="Montserrat" pitchFamily="2" charset="0"/>
                </a:rPr>
                <a:t>EMCC</a:t>
              </a:r>
              <a:endParaRPr lang="pt-BR" sz="1400" dirty="0">
                <a:solidFill>
                  <a:srgbClr val="32474F"/>
                </a:solidFill>
                <a:latin typeface="+mj-lt"/>
              </a:endParaRPr>
            </a:p>
          </p:txBody>
        </p: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F5F86579-9C85-A4B3-7E4B-16802A85B217}"/>
                </a:ext>
              </a:extLst>
            </p:cNvPr>
            <p:cNvSpPr txBox="1"/>
            <p:nvPr/>
          </p:nvSpPr>
          <p:spPr>
            <a:xfrm>
              <a:off x="9558045" y="3816205"/>
              <a:ext cx="2043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32474F"/>
                  </a:solidFill>
                  <a:latin typeface="Montserrat" pitchFamily="2" charset="0"/>
                </a:rPr>
                <a:t>Custo da estrutura</a:t>
              </a:r>
              <a:endParaRPr lang="pt-BR" sz="1400" dirty="0">
                <a:solidFill>
                  <a:srgbClr val="32474F"/>
                </a:solidFill>
                <a:latin typeface="+mj-lt"/>
              </a:endParaRPr>
            </a:p>
          </p:txBody>
        </p:sp>
        <p:sp>
          <p:nvSpPr>
            <p:cNvPr id="76" name="Seta: para Baixo 75">
              <a:extLst>
                <a:ext uri="{FF2B5EF4-FFF2-40B4-BE49-F238E27FC236}">
                  <a16:creationId xmlns:a16="http://schemas.microsoft.com/office/drawing/2014/main" id="{358DCF00-443A-6147-130B-CADE02AB7484}"/>
                </a:ext>
              </a:extLst>
            </p:cNvPr>
            <p:cNvSpPr/>
            <p:nvPr/>
          </p:nvSpPr>
          <p:spPr>
            <a:xfrm>
              <a:off x="6086762" y="3816205"/>
              <a:ext cx="205273" cy="307777"/>
            </a:xfrm>
            <a:prstGeom prst="downArrow">
              <a:avLst/>
            </a:prstGeom>
            <a:solidFill>
              <a:srgbClr val="A725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77" name="Seta: para Baixo 76">
              <a:extLst>
                <a:ext uri="{FF2B5EF4-FFF2-40B4-BE49-F238E27FC236}">
                  <a16:creationId xmlns:a16="http://schemas.microsoft.com/office/drawing/2014/main" id="{AFC3B431-14DD-E394-3048-336E3A917FD2}"/>
                </a:ext>
              </a:extLst>
            </p:cNvPr>
            <p:cNvSpPr/>
            <p:nvPr/>
          </p:nvSpPr>
          <p:spPr>
            <a:xfrm flipV="1">
              <a:off x="8360487" y="3816205"/>
              <a:ext cx="205273" cy="307777"/>
            </a:xfrm>
            <a:prstGeom prst="downArrow">
              <a:avLst/>
            </a:prstGeom>
            <a:solidFill>
              <a:srgbClr val="A725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78" name="Seta: para Baixo 77">
              <a:extLst>
                <a:ext uri="{FF2B5EF4-FFF2-40B4-BE49-F238E27FC236}">
                  <a16:creationId xmlns:a16="http://schemas.microsoft.com/office/drawing/2014/main" id="{E5975662-E56E-D23C-44C7-B1AB19A288DB}"/>
                </a:ext>
              </a:extLst>
            </p:cNvPr>
            <p:cNvSpPr/>
            <p:nvPr/>
          </p:nvSpPr>
          <p:spPr>
            <a:xfrm>
              <a:off x="9449585" y="3816205"/>
              <a:ext cx="205273" cy="307777"/>
            </a:xfrm>
            <a:prstGeom prst="downArrow">
              <a:avLst/>
            </a:prstGeom>
            <a:solidFill>
              <a:srgbClr val="A725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C8A2E273-CFF1-DAFD-9F50-E4ECEAA2DBB2}"/>
                </a:ext>
              </a:extLst>
            </p:cNvPr>
            <p:cNvSpPr txBox="1"/>
            <p:nvPr/>
          </p:nvSpPr>
          <p:spPr>
            <a:xfrm>
              <a:off x="6306936" y="4426411"/>
              <a:ext cx="21281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32474F"/>
                  </a:solidFill>
                  <a:latin typeface="Montserrat" pitchFamily="2" charset="0"/>
                </a:rPr>
                <a:t>Geometria do patch</a:t>
              </a:r>
              <a:endParaRPr lang="pt-BR" sz="1400" dirty="0">
                <a:solidFill>
                  <a:srgbClr val="32474F"/>
                </a:solidFill>
                <a:latin typeface="+mj-lt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45A481F1-90A4-480B-613C-5EA81560EF69}"/>
                </a:ext>
              </a:extLst>
            </p:cNvPr>
            <p:cNvSpPr txBox="1"/>
            <p:nvPr/>
          </p:nvSpPr>
          <p:spPr>
            <a:xfrm>
              <a:off x="8861885" y="4426411"/>
              <a:ext cx="2671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rgbClr val="32474F"/>
                  </a:solidFill>
                  <a:latin typeface="Montserrat" pitchFamily="2" charset="0"/>
                </a:rPr>
                <a:t>Distribuição dos patches</a:t>
              </a:r>
              <a:endParaRPr lang="pt-BR" sz="1400" dirty="0">
                <a:solidFill>
                  <a:srgbClr val="32474F"/>
                </a:solidFill>
                <a:latin typeface="+mj-lt"/>
              </a:endParaRPr>
            </a:p>
          </p:txBody>
        </p:sp>
        <p:pic>
          <p:nvPicPr>
            <p:cNvPr id="82" name="Gráfico 81" descr="Cubo estrutura de tópicos">
              <a:extLst>
                <a:ext uri="{FF2B5EF4-FFF2-40B4-BE49-F238E27FC236}">
                  <a16:creationId xmlns:a16="http://schemas.microsoft.com/office/drawing/2014/main" id="{3CB2070B-9EF9-A69C-E115-D8D048340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13833" y="4766338"/>
              <a:ext cx="914400" cy="914400"/>
            </a:xfrm>
            <a:prstGeom prst="rect">
              <a:avLst/>
            </a:prstGeom>
          </p:spPr>
        </p:pic>
        <p:pic>
          <p:nvPicPr>
            <p:cNvPr id="91" name="Imagem 90" descr="Uma imagem contendo Diagrama&#10;&#10;Descrição gerada automaticamente">
              <a:extLst>
                <a:ext uri="{FF2B5EF4-FFF2-40B4-BE49-F238E27FC236}">
                  <a16:creationId xmlns:a16="http://schemas.microsoft.com/office/drawing/2014/main" id="{1D5BBD11-2319-B1FA-BCD6-01236095E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032" y="4744504"/>
              <a:ext cx="2083671" cy="1199689"/>
            </a:xfrm>
            <a:prstGeom prst="rect">
              <a:avLst/>
            </a:prstGeom>
          </p:spPr>
        </p:pic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6F369211-E3E3-B6B0-37CB-1A79970DACA4}"/>
                </a:ext>
              </a:extLst>
            </p:cNvPr>
            <p:cNvSpPr/>
            <p:nvPr/>
          </p:nvSpPr>
          <p:spPr>
            <a:xfrm>
              <a:off x="7794286" y="5053001"/>
              <a:ext cx="245436" cy="24543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Montserrat Light" pitchFamily="2" charset="0"/>
                </a:rPr>
                <a:t>?</a:t>
              </a:r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FBA17FB5-835E-A34D-9BA2-D0E4FE303C99}"/>
                </a:ext>
              </a:extLst>
            </p:cNvPr>
            <p:cNvSpPr/>
            <p:nvPr/>
          </p:nvSpPr>
          <p:spPr>
            <a:xfrm>
              <a:off x="7513706" y="5543590"/>
              <a:ext cx="245436" cy="24543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Montserrat Light" pitchFamily="2" charset="0"/>
                </a:rPr>
                <a:t>?</a:t>
              </a:r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547E1743-F430-E1EF-6CA1-FB2042B0356D}"/>
                </a:ext>
              </a:extLst>
            </p:cNvPr>
            <p:cNvSpPr/>
            <p:nvPr/>
          </p:nvSpPr>
          <p:spPr>
            <a:xfrm>
              <a:off x="6808523" y="5463483"/>
              <a:ext cx="245436" cy="24543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Montserrat Light" pitchFamily="2" charset="0"/>
                </a:rPr>
                <a:t>?</a:t>
              </a:r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102" name="Elipse 101">
              <a:extLst>
                <a:ext uri="{FF2B5EF4-FFF2-40B4-BE49-F238E27FC236}">
                  <a16:creationId xmlns:a16="http://schemas.microsoft.com/office/drawing/2014/main" id="{5E5E29C4-EC77-262B-B2BD-C19735E0449E}"/>
                </a:ext>
              </a:extLst>
            </p:cNvPr>
            <p:cNvSpPr/>
            <p:nvPr/>
          </p:nvSpPr>
          <p:spPr>
            <a:xfrm>
              <a:off x="10555911" y="4823753"/>
              <a:ext cx="174792" cy="18272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Montserrat Light" pitchFamily="2" charset="0"/>
                </a:rPr>
                <a:t>?</a:t>
              </a:r>
              <a:endParaRPr lang="en-US" sz="1400" dirty="0">
                <a:latin typeface="Montserrat Light" pitchFamily="2" charset="0"/>
              </a:endParaRPr>
            </a:p>
          </p:txBody>
        </p:sp>
        <p:sp>
          <p:nvSpPr>
            <p:cNvPr id="104" name="Elipse 103">
              <a:extLst>
                <a:ext uri="{FF2B5EF4-FFF2-40B4-BE49-F238E27FC236}">
                  <a16:creationId xmlns:a16="http://schemas.microsoft.com/office/drawing/2014/main" id="{7B31F742-5B55-080F-572A-CCED7791D813}"/>
                </a:ext>
              </a:extLst>
            </p:cNvPr>
            <p:cNvSpPr/>
            <p:nvPr/>
          </p:nvSpPr>
          <p:spPr>
            <a:xfrm>
              <a:off x="10068615" y="4823752"/>
              <a:ext cx="174792" cy="18272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Montserrat Light" pitchFamily="2" charset="0"/>
                </a:rPr>
                <a:t>?</a:t>
              </a:r>
              <a:endParaRPr lang="en-US" sz="1400" dirty="0">
                <a:latin typeface="Montserrat Light" pitchFamily="2" charset="0"/>
              </a:endParaRPr>
            </a:p>
          </p:txBody>
        </p:sp>
        <p:sp>
          <p:nvSpPr>
            <p:cNvPr id="106" name="Elipse 105">
              <a:extLst>
                <a:ext uri="{FF2B5EF4-FFF2-40B4-BE49-F238E27FC236}">
                  <a16:creationId xmlns:a16="http://schemas.microsoft.com/office/drawing/2014/main" id="{40FC9BC7-31A1-3ED4-0D10-C4EFDFB1110D}"/>
                </a:ext>
              </a:extLst>
            </p:cNvPr>
            <p:cNvSpPr/>
            <p:nvPr/>
          </p:nvSpPr>
          <p:spPr>
            <a:xfrm>
              <a:off x="9647488" y="5163208"/>
              <a:ext cx="174792" cy="18272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Montserrat Light" pitchFamily="2" charset="0"/>
                </a:rPr>
                <a:t>?</a:t>
              </a:r>
              <a:endParaRPr lang="en-US" sz="1400" dirty="0">
                <a:latin typeface="Montserrat Light" pitchFamily="2" charset="0"/>
              </a:endParaRPr>
            </a:p>
          </p:txBody>
        </p:sp>
        <p:sp>
          <p:nvSpPr>
            <p:cNvPr id="107" name="Elipse 106">
              <a:extLst>
                <a:ext uri="{FF2B5EF4-FFF2-40B4-BE49-F238E27FC236}">
                  <a16:creationId xmlns:a16="http://schemas.microsoft.com/office/drawing/2014/main" id="{D05B791A-BD7D-AC7D-750F-A2B17AEE4DD2}"/>
                </a:ext>
              </a:extLst>
            </p:cNvPr>
            <p:cNvSpPr/>
            <p:nvPr/>
          </p:nvSpPr>
          <p:spPr>
            <a:xfrm>
              <a:off x="10264506" y="5196139"/>
              <a:ext cx="174792" cy="18272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latin typeface="Montserrat Light" pitchFamily="2" charset="0"/>
                </a:rPr>
                <a:t>?</a:t>
              </a:r>
              <a:endParaRPr lang="en-US" sz="1400" dirty="0">
                <a:latin typeface="Montserrat Light" pitchFamily="2" charset="0"/>
              </a:endParaRPr>
            </a:p>
          </p:txBody>
        </p:sp>
        <p:sp>
          <p:nvSpPr>
            <p:cNvPr id="108" name="Retângulo: Cantos Arredondados 107">
              <a:extLst>
                <a:ext uri="{FF2B5EF4-FFF2-40B4-BE49-F238E27FC236}">
                  <a16:creationId xmlns:a16="http://schemas.microsoft.com/office/drawing/2014/main" id="{3DB82F5D-3576-4E8E-2092-C9698A3D8A06}"/>
                </a:ext>
              </a:extLst>
            </p:cNvPr>
            <p:cNvSpPr/>
            <p:nvPr/>
          </p:nvSpPr>
          <p:spPr>
            <a:xfrm>
              <a:off x="5972255" y="3727283"/>
              <a:ext cx="5639359" cy="485620"/>
            </a:xfrm>
            <a:prstGeom prst="roundRect">
              <a:avLst/>
            </a:prstGeom>
            <a:noFill/>
            <a:ln w="28575">
              <a:solidFill>
                <a:srgbClr val="6D818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</p:grpSp>
      <p:grpSp>
        <p:nvGrpSpPr>
          <p:cNvPr id="127" name="Agrupar 126">
            <a:extLst>
              <a:ext uri="{FF2B5EF4-FFF2-40B4-BE49-F238E27FC236}">
                <a16:creationId xmlns:a16="http://schemas.microsoft.com/office/drawing/2014/main" id="{9ADFDB8D-7D08-C255-7CB3-7D8354715919}"/>
              </a:ext>
            </a:extLst>
          </p:cNvPr>
          <p:cNvGrpSpPr/>
          <p:nvPr/>
        </p:nvGrpSpPr>
        <p:grpSpPr>
          <a:xfrm>
            <a:off x="6047565" y="3451562"/>
            <a:ext cx="1959783" cy="307777"/>
            <a:chOff x="6047565" y="3451562"/>
            <a:chExt cx="1959783" cy="307777"/>
          </a:xfrm>
        </p:grpSpPr>
        <p:sp>
          <p:nvSpPr>
            <p:cNvPr id="110" name="CaixaDeTexto 109">
              <a:extLst>
                <a:ext uri="{FF2B5EF4-FFF2-40B4-BE49-F238E27FC236}">
                  <a16:creationId xmlns:a16="http://schemas.microsoft.com/office/drawing/2014/main" id="{FBA94D4A-666B-24CA-6B2D-5018E406BA32}"/>
                </a:ext>
              </a:extLst>
            </p:cNvPr>
            <p:cNvSpPr txBox="1"/>
            <p:nvPr/>
          </p:nvSpPr>
          <p:spPr>
            <a:xfrm>
              <a:off x="6170594" y="3451562"/>
              <a:ext cx="18367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32474F"/>
                  </a:solidFill>
                  <a:latin typeface="Montserrat Black" pitchFamily="2" charset="0"/>
                </a:rPr>
                <a:t>Tipo de Controle</a:t>
              </a:r>
            </a:p>
          </p:txBody>
        </p:sp>
        <p:sp>
          <p:nvSpPr>
            <p:cNvPr id="111" name="Elipse 110">
              <a:extLst>
                <a:ext uri="{FF2B5EF4-FFF2-40B4-BE49-F238E27FC236}">
                  <a16:creationId xmlns:a16="http://schemas.microsoft.com/office/drawing/2014/main" id="{F2058D66-F2C0-9721-E6B2-C2345DAD031B}"/>
                </a:ext>
              </a:extLst>
            </p:cNvPr>
            <p:cNvSpPr/>
            <p:nvPr/>
          </p:nvSpPr>
          <p:spPr>
            <a:xfrm>
              <a:off x="6047565" y="3557653"/>
              <a:ext cx="109240" cy="109240"/>
            </a:xfrm>
            <a:prstGeom prst="ellipse">
              <a:avLst/>
            </a:prstGeom>
            <a:solidFill>
              <a:srgbClr val="A725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</p:grpSp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3DA8A946-2B75-6520-9E65-C6740A9C6FB3}"/>
              </a:ext>
            </a:extLst>
          </p:cNvPr>
          <p:cNvGrpSpPr/>
          <p:nvPr/>
        </p:nvGrpSpPr>
        <p:grpSpPr>
          <a:xfrm>
            <a:off x="6127856" y="3800767"/>
            <a:ext cx="5345245" cy="1091698"/>
            <a:chOff x="6127856" y="3800767"/>
            <a:chExt cx="5345245" cy="1091698"/>
          </a:xfrm>
        </p:grpSpPr>
        <p:grpSp>
          <p:nvGrpSpPr>
            <p:cNvPr id="126" name="Agrupar 125">
              <a:extLst>
                <a:ext uri="{FF2B5EF4-FFF2-40B4-BE49-F238E27FC236}">
                  <a16:creationId xmlns:a16="http://schemas.microsoft.com/office/drawing/2014/main" id="{045236B1-AD85-7F71-19B5-D47F1164FF13}"/>
                </a:ext>
              </a:extLst>
            </p:cNvPr>
            <p:cNvGrpSpPr/>
            <p:nvPr/>
          </p:nvGrpSpPr>
          <p:grpSpPr>
            <a:xfrm>
              <a:off x="6127856" y="3800767"/>
              <a:ext cx="5345245" cy="795426"/>
              <a:chOff x="6127856" y="3800767"/>
              <a:chExt cx="5345245" cy="795426"/>
            </a:xfrm>
          </p:grpSpPr>
          <p:pic>
            <p:nvPicPr>
              <p:cNvPr id="113" name="Imagem 112" descr="Diagrama&#10;&#10;Descrição gerada automaticamente">
                <a:extLst>
                  <a:ext uri="{FF2B5EF4-FFF2-40B4-BE49-F238E27FC236}">
                    <a16:creationId xmlns:a16="http://schemas.microsoft.com/office/drawing/2014/main" id="{0ADF922E-620B-05A1-148F-310FBFB72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8639" y="3803031"/>
                <a:ext cx="2274462" cy="771839"/>
              </a:xfrm>
              <a:prstGeom prst="rect">
                <a:avLst/>
              </a:prstGeom>
            </p:spPr>
          </p:pic>
          <p:pic>
            <p:nvPicPr>
              <p:cNvPr id="115" name="Imagem 114" descr="Diagrama&#10;&#10;Descrição gerada automaticamente">
                <a:extLst>
                  <a:ext uri="{FF2B5EF4-FFF2-40B4-BE49-F238E27FC236}">
                    <a16:creationId xmlns:a16="http://schemas.microsoft.com/office/drawing/2014/main" id="{AD7DC0BC-7995-BBA7-9DD9-B09F90BBA3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65"/>
              <a:stretch/>
            </p:blipFill>
            <p:spPr>
              <a:xfrm>
                <a:off x="6127856" y="3853534"/>
                <a:ext cx="1591622" cy="742659"/>
              </a:xfrm>
              <a:prstGeom prst="rect">
                <a:avLst/>
              </a:prstGeom>
            </p:spPr>
          </p:pic>
          <p:pic>
            <p:nvPicPr>
              <p:cNvPr id="117" name="Imagem 116" descr="Diagrama&#10;&#10;Descrição gerada automaticamente">
                <a:extLst>
                  <a:ext uri="{FF2B5EF4-FFF2-40B4-BE49-F238E27FC236}">
                    <a16:creationId xmlns:a16="http://schemas.microsoft.com/office/drawing/2014/main" id="{A2DCE978-C68D-152A-776F-75A532AAB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47"/>
              <a:stretch/>
            </p:blipFill>
            <p:spPr>
              <a:xfrm>
                <a:off x="7773962" y="3800767"/>
                <a:ext cx="1591622" cy="755167"/>
              </a:xfrm>
              <a:prstGeom prst="rect">
                <a:avLst/>
              </a:prstGeom>
            </p:spPr>
          </p:pic>
        </p:grpSp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9FDD0C3B-1919-D4FB-94C6-33ECE76B5D4A}"/>
                </a:ext>
              </a:extLst>
            </p:cNvPr>
            <p:cNvSpPr txBox="1"/>
            <p:nvPr/>
          </p:nvSpPr>
          <p:spPr>
            <a:xfrm>
              <a:off x="6441212" y="4600077"/>
              <a:ext cx="903422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300" dirty="0">
                  <a:solidFill>
                    <a:srgbClr val="32474F"/>
                  </a:solidFill>
                  <a:latin typeface="Montserrat" pitchFamily="2" charset="0"/>
                </a:rPr>
                <a:t>Passivo</a:t>
              </a:r>
              <a:endParaRPr lang="en-US" sz="1300" dirty="0">
                <a:solidFill>
                  <a:srgbClr val="FF0000"/>
                </a:solidFill>
                <a:latin typeface="Montserrat" pitchFamily="2" charset="0"/>
              </a:endParaRPr>
            </a:p>
          </p:txBody>
        </p:sp>
        <p:sp>
          <p:nvSpPr>
            <p:cNvPr id="119" name="CaixaDeTexto 118">
              <a:extLst>
                <a:ext uri="{FF2B5EF4-FFF2-40B4-BE49-F238E27FC236}">
                  <a16:creationId xmlns:a16="http://schemas.microsoft.com/office/drawing/2014/main" id="{D38D2502-23B3-835E-8F7A-9418C43826ED}"/>
                </a:ext>
              </a:extLst>
            </p:cNvPr>
            <p:cNvSpPr txBox="1"/>
            <p:nvPr/>
          </p:nvSpPr>
          <p:spPr>
            <a:xfrm>
              <a:off x="8007347" y="4600077"/>
              <a:ext cx="903422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300" dirty="0">
                  <a:solidFill>
                    <a:srgbClr val="32474F"/>
                  </a:solidFill>
                  <a:latin typeface="Montserrat" pitchFamily="2" charset="0"/>
                </a:rPr>
                <a:t>Ativo</a:t>
              </a:r>
              <a:endParaRPr lang="en-US" sz="1300" dirty="0">
                <a:solidFill>
                  <a:srgbClr val="FF0000"/>
                </a:solidFill>
                <a:latin typeface="Montserrat" pitchFamily="2" charset="0"/>
              </a:endParaRPr>
            </a:p>
          </p:txBody>
        </p:sp>
        <p:sp>
          <p:nvSpPr>
            <p:cNvPr id="120" name="CaixaDeTexto 119">
              <a:extLst>
                <a:ext uri="{FF2B5EF4-FFF2-40B4-BE49-F238E27FC236}">
                  <a16:creationId xmlns:a16="http://schemas.microsoft.com/office/drawing/2014/main" id="{E546D33D-9A09-BF2C-21AA-5CD65235C247}"/>
                </a:ext>
              </a:extLst>
            </p:cNvPr>
            <p:cNvSpPr txBox="1"/>
            <p:nvPr/>
          </p:nvSpPr>
          <p:spPr>
            <a:xfrm>
              <a:off x="9883075" y="4600077"/>
              <a:ext cx="903422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300" dirty="0">
                  <a:solidFill>
                    <a:srgbClr val="32474F"/>
                  </a:solidFill>
                  <a:latin typeface="Montserrat" pitchFamily="2" charset="0"/>
                </a:rPr>
                <a:t>Híbrido</a:t>
              </a:r>
              <a:endParaRPr lang="en-US" sz="1300" dirty="0">
                <a:solidFill>
                  <a:srgbClr val="FF0000"/>
                </a:solidFill>
                <a:latin typeface="Montserrat" pitchFamily="2" charset="0"/>
              </a:endParaRPr>
            </a:p>
          </p:txBody>
        </p:sp>
      </p:grpSp>
      <p:sp>
        <p:nvSpPr>
          <p:cNvPr id="121" name="Retângulo: Cantos Arredondados 120">
            <a:extLst>
              <a:ext uri="{FF2B5EF4-FFF2-40B4-BE49-F238E27FC236}">
                <a16:creationId xmlns:a16="http://schemas.microsoft.com/office/drawing/2014/main" id="{3A104593-4145-9FF1-BCAE-33ACAE32DF18}"/>
              </a:ext>
            </a:extLst>
          </p:cNvPr>
          <p:cNvSpPr/>
          <p:nvPr/>
        </p:nvSpPr>
        <p:spPr>
          <a:xfrm>
            <a:off x="6066227" y="3862865"/>
            <a:ext cx="1604947" cy="10072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pitchFamily="2" charset="0"/>
            </a:endParaRPr>
          </a:p>
        </p:txBody>
      </p:sp>
      <p:grpSp>
        <p:nvGrpSpPr>
          <p:cNvPr id="125" name="Agrupar 124">
            <a:extLst>
              <a:ext uri="{FF2B5EF4-FFF2-40B4-BE49-F238E27FC236}">
                <a16:creationId xmlns:a16="http://schemas.microsoft.com/office/drawing/2014/main" id="{42AC3B2D-DC25-D132-2FC6-4A40B41A6C70}"/>
              </a:ext>
            </a:extLst>
          </p:cNvPr>
          <p:cNvGrpSpPr/>
          <p:nvPr/>
        </p:nvGrpSpPr>
        <p:grpSpPr>
          <a:xfrm>
            <a:off x="8007347" y="3451562"/>
            <a:ext cx="2167134" cy="307777"/>
            <a:chOff x="8007347" y="3451562"/>
            <a:chExt cx="2167134" cy="307777"/>
          </a:xfrm>
        </p:grpSpPr>
        <p:sp>
          <p:nvSpPr>
            <p:cNvPr id="122" name="Seta: para a Direita 121">
              <a:extLst>
                <a:ext uri="{FF2B5EF4-FFF2-40B4-BE49-F238E27FC236}">
                  <a16:creationId xmlns:a16="http://schemas.microsoft.com/office/drawing/2014/main" id="{EA924CCD-25F1-A9F8-AFFC-A48863655537}"/>
                </a:ext>
              </a:extLst>
            </p:cNvPr>
            <p:cNvSpPr/>
            <p:nvPr/>
          </p:nvSpPr>
          <p:spPr>
            <a:xfrm>
              <a:off x="8007347" y="3557653"/>
              <a:ext cx="302387" cy="10924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905C1B67-E52F-9457-13EC-716D797081E4}"/>
                </a:ext>
              </a:extLst>
            </p:cNvPr>
            <p:cNvSpPr txBox="1"/>
            <p:nvPr/>
          </p:nvSpPr>
          <p:spPr>
            <a:xfrm>
              <a:off x="8337727" y="3451562"/>
              <a:ext cx="18367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  <a:latin typeface="Montserrat Black" pitchFamily="2" charset="0"/>
                </a:rPr>
                <a:t>Controle Passivo</a:t>
              </a:r>
            </a:p>
          </p:txBody>
        </p:sp>
      </p:grpSp>
      <p:grpSp>
        <p:nvGrpSpPr>
          <p:cNvPr id="131" name="Agrupar 130">
            <a:extLst>
              <a:ext uri="{FF2B5EF4-FFF2-40B4-BE49-F238E27FC236}">
                <a16:creationId xmlns:a16="http://schemas.microsoft.com/office/drawing/2014/main" id="{AECA2258-CDB1-B9B3-DCE5-AF173F00F899}"/>
              </a:ext>
            </a:extLst>
          </p:cNvPr>
          <p:cNvGrpSpPr/>
          <p:nvPr/>
        </p:nvGrpSpPr>
        <p:grpSpPr>
          <a:xfrm>
            <a:off x="6047565" y="3796462"/>
            <a:ext cx="2835053" cy="307777"/>
            <a:chOff x="6047565" y="3451562"/>
            <a:chExt cx="2835053" cy="307777"/>
          </a:xfrm>
        </p:grpSpPr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2CDCA2ED-4EE7-B261-D021-90BEBC0A7A9B}"/>
                </a:ext>
              </a:extLst>
            </p:cNvPr>
            <p:cNvSpPr txBox="1"/>
            <p:nvPr/>
          </p:nvSpPr>
          <p:spPr>
            <a:xfrm>
              <a:off x="6170593" y="3451562"/>
              <a:ext cx="2712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32474F"/>
                  </a:solidFill>
                  <a:latin typeface="Montserrat Black" pitchFamily="2" charset="0"/>
                </a:rPr>
                <a:t>Tipo de placa condutora</a:t>
              </a:r>
            </a:p>
          </p:txBody>
        </p:sp>
        <p:sp>
          <p:nvSpPr>
            <p:cNvPr id="133" name="Elipse 132">
              <a:extLst>
                <a:ext uri="{FF2B5EF4-FFF2-40B4-BE49-F238E27FC236}">
                  <a16:creationId xmlns:a16="http://schemas.microsoft.com/office/drawing/2014/main" id="{17AA7F3D-2F1D-C8D8-9A69-A46499CF8BCC}"/>
                </a:ext>
              </a:extLst>
            </p:cNvPr>
            <p:cNvSpPr/>
            <p:nvPr/>
          </p:nvSpPr>
          <p:spPr>
            <a:xfrm>
              <a:off x="6047565" y="3557653"/>
              <a:ext cx="109240" cy="109240"/>
            </a:xfrm>
            <a:prstGeom prst="ellipse">
              <a:avLst/>
            </a:prstGeom>
            <a:solidFill>
              <a:srgbClr val="A725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</p:grpSp>
      <p:grpSp>
        <p:nvGrpSpPr>
          <p:cNvPr id="134" name="Agrupar 133">
            <a:extLst>
              <a:ext uri="{FF2B5EF4-FFF2-40B4-BE49-F238E27FC236}">
                <a16:creationId xmlns:a16="http://schemas.microsoft.com/office/drawing/2014/main" id="{F023D4FA-515A-590F-EBC7-915A9DE89BCF}"/>
              </a:ext>
            </a:extLst>
          </p:cNvPr>
          <p:cNvGrpSpPr/>
          <p:nvPr/>
        </p:nvGrpSpPr>
        <p:grpSpPr>
          <a:xfrm>
            <a:off x="5990372" y="4144356"/>
            <a:ext cx="5697926" cy="1343034"/>
            <a:chOff x="5990372" y="4144356"/>
            <a:chExt cx="5697926" cy="1343034"/>
          </a:xfrm>
        </p:grpSpPr>
        <p:pic>
          <p:nvPicPr>
            <p:cNvPr id="135" name="Imagem 134" descr="Uma imagem contendo Teams&#10;&#10;Descrição gerada automaticamente">
              <a:extLst>
                <a:ext uri="{FF2B5EF4-FFF2-40B4-BE49-F238E27FC236}">
                  <a16:creationId xmlns:a16="http://schemas.microsoft.com/office/drawing/2014/main" id="{F7237A0D-0303-14A9-42BF-6AFE6D321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9378" y="4144356"/>
              <a:ext cx="2070100" cy="850900"/>
            </a:xfrm>
            <a:prstGeom prst="rect">
              <a:avLst/>
            </a:prstGeom>
          </p:spPr>
        </p:pic>
        <p:pic>
          <p:nvPicPr>
            <p:cNvPr id="136" name="Imagem 135" descr="Uma imagem contendo Interface gráfica do usuário&#10;&#10;Descrição gerada automaticamente">
              <a:extLst>
                <a:ext uri="{FF2B5EF4-FFF2-40B4-BE49-F238E27FC236}">
                  <a16:creationId xmlns:a16="http://schemas.microsoft.com/office/drawing/2014/main" id="{909800B1-2ED1-98F6-DD9E-B1135F179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9646" y="4170743"/>
              <a:ext cx="2070100" cy="850900"/>
            </a:xfrm>
            <a:prstGeom prst="rect">
              <a:avLst/>
            </a:prstGeom>
          </p:spPr>
        </p:pic>
        <p:sp>
          <p:nvSpPr>
            <p:cNvPr id="137" name="CaixaDeTexto 136">
              <a:extLst>
                <a:ext uri="{FF2B5EF4-FFF2-40B4-BE49-F238E27FC236}">
                  <a16:creationId xmlns:a16="http://schemas.microsoft.com/office/drawing/2014/main" id="{AF46CA43-C3B8-EE89-1857-B5904902BE09}"/>
                </a:ext>
              </a:extLst>
            </p:cNvPr>
            <p:cNvSpPr txBox="1"/>
            <p:nvPr/>
          </p:nvSpPr>
          <p:spPr>
            <a:xfrm>
              <a:off x="5990372" y="4994947"/>
              <a:ext cx="2782843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300" dirty="0">
                  <a:solidFill>
                    <a:srgbClr val="32474F"/>
                  </a:solidFill>
                  <a:latin typeface="Montserrat" pitchFamily="2" charset="0"/>
                </a:rPr>
                <a:t>Same-poled and parallel-wired</a:t>
              </a:r>
            </a:p>
            <a:p>
              <a:pPr algn="ctr"/>
              <a:r>
                <a:rPr lang="pt-BR" sz="1300" dirty="0">
                  <a:solidFill>
                    <a:srgbClr val="32474F"/>
                  </a:solidFill>
                  <a:latin typeface="Montserrat" pitchFamily="2" charset="0"/>
                </a:rPr>
                <a:t>(SP-PW)</a:t>
              </a:r>
              <a:endParaRPr lang="en-US" sz="1300" dirty="0">
                <a:solidFill>
                  <a:srgbClr val="FF0000"/>
                </a:solidFill>
                <a:latin typeface="Montserrat" pitchFamily="2" charset="0"/>
              </a:endParaRPr>
            </a:p>
          </p:txBody>
        </p:sp>
        <p:sp>
          <p:nvSpPr>
            <p:cNvPr id="138" name="CaixaDeTexto 137">
              <a:extLst>
                <a:ext uri="{FF2B5EF4-FFF2-40B4-BE49-F238E27FC236}">
                  <a16:creationId xmlns:a16="http://schemas.microsoft.com/office/drawing/2014/main" id="{B30AFD91-223F-1263-34C3-5591E2042CE6}"/>
                </a:ext>
              </a:extLst>
            </p:cNvPr>
            <p:cNvSpPr txBox="1"/>
            <p:nvPr/>
          </p:nvSpPr>
          <p:spPr>
            <a:xfrm>
              <a:off x="8752121" y="4986017"/>
              <a:ext cx="2936177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300" dirty="0">
                  <a:solidFill>
                    <a:srgbClr val="32474F"/>
                  </a:solidFill>
                  <a:latin typeface="Montserrat" pitchFamily="2" charset="0"/>
                </a:rPr>
                <a:t>Opposite-poled and series-</a:t>
              </a:r>
              <a:r>
                <a:rPr lang="pt-BR" sz="1300" dirty="0" err="1">
                  <a:solidFill>
                    <a:srgbClr val="32474F"/>
                  </a:solidFill>
                  <a:latin typeface="Montserrat" pitchFamily="2" charset="0"/>
                </a:rPr>
                <a:t>wired</a:t>
              </a:r>
              <a:endParaRPr lang="pt-BR" sz="1300" dirty="0">
                <a:solidFill>
                  <a:srgbClr val="32474F"/>
                </a:solidFill>
                <a:latin typeface="Montserrat" pitchFamily="2" charset="0"/>
              </a:endParaRPr>
            </a:p>
            <a:p>
              <a:pPr algn="ctr"/>
              <a:r>
                <a:rPr lang="pt-BR" sz="1300" dirty="0">
                  <a:solidFill>
                    <a:srgbClr val="32474F"/>
                  </a:solidFill>
                  <a:latin typeface="Montserrat" pitchFamily="2" charset="0"/>
                </a:rPr>
                <a:t>(OP-SW)</a:t>
              </a:r>
              <a:endParaRPr lang="en-US" sz="1300" dirty="0">
                <a:solidFill>
                  <a:srgbClr val="FF0000"/>
                </a:solidFill>
                <a:latin typeface="Montserrat" pitchFamily="2" charset="0"/>
              </a:endParaRPr>
            </a:p>
          </p:txBody>
        </p:sp>
      </p:grpSp>
      <p:sp>
        <p:nvSpPr>
          <p:cNvPr id="139" name="Retângulo: Cantos Arredondados 138">
            <a:extLst>
              <a:ext uri="{FF2B5EF4-FFF2-40B4-BE49-F238E27FC236}">
                <a16:creationId xmlns:a16="http://schemas.microsoft.com/office/drawing/2014/main" id="{C9B85754-FF9A-82B9-B6CE-87F362FB6EA4}"/>
              </a:ext>
            </a:extLst>
          </p:cNvPr>
          <p:cNvSpPr/>
          <p:nvPr/>
        </p:nvSpPr>
        <p:spPr>
          <a:xfrm>
            <a:off x="6010128" y="4160626"/>
            <a:ext cx="2743330" cy="13106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pitchFamily="2" charset="0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677FA12F-0A6E-CF98-C68E-15CBE8E669F5}"/>
              </a:ext>
            </a:extLst>
          </p:cNvPr>
          <p:cNvGrpSpPr/>
          <p:nvPr/>
        </p:nvGrpSpPr>
        <p:grpSpPr>
          <a:xfrm>
            <a:off x="8749154" y="3792271"/>
            <a:ext cx="2167134" cy="307777"/>
            <a:chOff x="8007347" y="3451562"/>
            <a:chExt cx="2167134" cy="307777"/>
          </a:xfrm>
        </p:grpSpPr>
        <p:sp>
          <p:nvSpPr>
            <p:cNvPr id="141" name="Seta: para a Direita 140">
              <a:extLst>
                <a:ext uri="{FF2B5EF4-FFF2-40B4-BE49-F238E27FC236}">
                  <a16:creationId xmlns:a16="http://schemas.microsoft.com/office/drawing/2014/main" id="{45CE7656-1053-7480-A1DA-37D201A60CBD}"/>
                </a:ext>
              </a:extLst>
            </p:cNvPr>
            <p:cNvSpPr/>
            <p:nvPr/>
          </p:nvSpPr>
          <p:spPr>
            <a:xfrm>
              <a:off x="8007347" y="3557653"/>
              <a:ext cx="302387" cy="10924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142" name="CaixaDeTexto 141">
              <a:extLst>
                <a:ext uri="{FF2B5EF4-FFF2-40B4-BE49-F238E27FC236}">
                  <a16:creationId xmlns:a16="http://schemas.microsoft.com/office/drawing/2014/main" id="{53805DDA-3263-B129-EEAF-5A50FCF97D36}"/>
                </a:ext>
              </a:extLst>
            </p:cNvPr>
            <p:cNvSpPr txBox="1"/>
            <p:nvPr/>
          </p:nvSpPr>
          <p:spPr>
            <a:xfrm>
              <a:off x="8337727" y="3451562"/>
              <a:ext cx="18367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  <a:latin typeface="Montserrat Black" pitchFamily="2" charset="0"/>
                </a:rPr>
                <a:t>SP-PW</a:t>
              </a:r>
            </a:p>
          </p:txBody>
        </p:sp>
      </p:grpSp>
      <p:grpSp>
        <p:nvGrpSpPr>
          <p:cNvPr id="143" name="Agrupar 142">
            <a:extLst>
              <a:ext uri="{FF2B5EF4-FFF2-40B4-BE49-F238E27FC236}">
                <a16:creationId xmlns:a16="http://schemas.microsoft.com/office/drawing/2014/main" id="{91EC4B31-EA03-2CC1-61B9-7EB440A92A7F}"/>
              </a:ext>
            </a:extLst>
          </p:cNvPr>
          <p:cNvGrpSpPr/>
          <p:nvPr/>
        </p:nvGrpSpPr>
        <p:grpSpPr>
          <a:xfrm>
            <a:off x="6047565" y="4141362"/>
            <a:ext cx="2835053" cy="307777"/>
            <a:chOff x="6047565" y="3451562"/>
            <a:chExt cx="2835053" cy="307777"/>
          </a:xfrm>
        </p:grpSpPr>
        <p:sp>
          <p:nvSpPr>
            <p:cNvPr id="144" name="CaixaDeTexto 143">
              <a:extLst>
                <a:ext uri="{FF2B5EF4-FFF2-40B4-BE49-F238E27FC236}">
                  <a16:creationId xmlns:a16="http://schemas.microsoft.com/office/drawing/2014/main" id="{A40DD757-C3F9-0F54-C713-E6C62F4E552B}"/>
                </a:ext>
              </a:extLst>
            </p:cNvPr>
            <p:cNvSpPr txBox="1"/>
            <p:nvPr/>
          </p:nvSpPr>
          <p:spPr>
            <a:xfrm>
              <a:off x="6170593" y="3451562"/>
              <a:ext cx="2712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32474F"/>
                  </a:solidFill>
                  <a:latin typeface="Montserrat Black" pitchFamily="2" charset="0"/>
                </a:rPr>
                <a:t>Tipo de circuito</a:t>
              </a:r>
            </a:p>
          </p:txBody>
        </p:sp>
        <p:sp>
          <p:nvSpPr>
            <p:cNvPr id="145" name="Elipse 144">
              <a:extLst>
                <a:ext uri="{FF2B5EF4-FFF2-40B4-BE49-F238E27FC236}">
                  <a16:creationId xmlns:a16="http://schemas.microsoft.com/office/drawing/2014/main" id="{DE383093-E28F-ECEB-62B1-D852FDE36D7B}"/>
                </a:ext>
              </a:extLst>
            </p:cNvPr>
            <p:cNvSpPr/>
            <p:nvPr/>
          </p:nvSpPr>
          <p:spPr>
            <a:xfrm>
              <a:off x="6047565" y="3557653"/>
              <a:ext cx="109240" cy="109240"/>
            </a:xfrm>
            <a:prstGeom prst="ellipse">
              <a:avLst/>
            </a:prstGeom>
            <a:solidFill>
              <a:srgbClr val="A725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</p:grp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E199E507-D0F4-B1F6-0C11-DDF987C56E04}"/>
              </a:ext>
            </a:extLst>
          </p:cNvPr>
          <p:cNvGrpSpPr/>
          <p:nvPr/>
        </p:nvGrpSpPr>
        <p:grpSpPr>
          <a:xfrm>
            <a:off x="6065014" y="4480288"/>
            <a:ext cx="5404180" cy="1177482"/>
            <a:chOff x="6065014" y="4480288"/>
            <a:chExt cx="5404180" cy="1177482"/>
          </a:xfrm>
        </p:grpSpPr>
        <p:pic>
          <p:nvPicPr>
            <p:cNvPr id="147" name="Imagem 146" descr="Gráfico&#10;&#10;Descrição gerada automaticamente">
              <a:extLst>
                <a:ext uri="{FF2B5EF4-FFF2-40B4-BE49-F238E27FC236}">
                  <a16:creationId xmlns:a16="http://schemas.microsoft.com/office/drawing/2014/main" id="{171E73DF-43F2-3E28-68BF-314E23589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826" y="4480288"/>
              <a:ext cx="2537220" cy="931385"/>
            </a:xfrm>
            <a:prstGeom prst="rect">
              <a:avLst/>
            </a:prstGeom>
          </p:spPr>
        </p:pic>
        <p:pic>
          <p:nvPicPr>
            <p:cNvPr id="148" name="Imagem 147" descr="Gráfico, Gráfico de barras&#10;&#10;Descrição gerada automaticamente">
              <a:extLst>
                <a:ext uri="{FF2B5EF4-FFF2-40B4-BE49-F238E27FC236}">
                  <a16:creationId xmlns:a16="http://schemas.microsoft.com/office/drawing/2014/main" id="{ED4A2B84-EB19-51C5-3236-EF35B35D3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1973" y="4480288"/>
              <a:ext cx="2537221" cy="931384"/>
            </a:xfrm>
            <a:prstGeom prst="rect">
              <a:avLst/>
            </a:prstGeom>
          </p:spPr>
        </p:pic>
        <p:sp>
          <p:nvSpPr>
            <p:cNvPr id="149" name="CaixaDeTexto 148">
              <a:extLst>
                <a:ext uri="{FF2B5EF4-FFF2-40B4-BE49-F238E27FC236}">
                  <a16:creationId xmlns:a16="http://schemas.microsoft.com/office/drawing/2014/main" id="{C50656EF-411B-AB0F-68D7-7C06C273248F}"/>
                </a:ext>
              </a:extLst>
            </p:cNvPr>
            <p:cNvSpPr txBox="1"/>
            <p:nvPr/>
          </p:nvSpPr>
          <p:spPr>
            <a:xfrm>
              <a:off x="6065014" y="5365382"/>
              <a:ext cx="2782843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300" dirty="0">
                  <a:solidFill>
                    <a:srgbClr val="32474F"/>
                  </a:solidFill>
                  <a:latin typeface="Montserrat" pitchFamily="2" charset="0"/>
                </a:rPr>
                <a:t>Circuito em paralelo</a:t>
              </a:r>
              <a:endParaRPr lang="en-US" sz="1300" dirty="0">
                <a:solidFill>
                  <a:srgbClr val="FF0000"/>
                </a:solidFill>
                <a:latin typeface="Montserrat" pitchFamily="2" charset="0"/>
              </a:endParaRPr>
            </a:p>
          </p:txBody>
        </p:sp>
        <p:sp>
          <p:nvSpPr>
            <p:cNvPr id="150" name="CaixaDeTexto 149">
              <a:extLst>
                <a:ext uri="{FF2B5EF4-FFF2-40B4-BE49-F238E27FC236}">
                  <a16:creationId xmlns:a16="http://schemas.microsoft.com/office/drawing/2014/main" id="{4D1ABA60-A29D-5E82-9560-7EE3FCF78106}"/>
                </a:ext>
              </a:extLst>
            </p:cNvPr>
            <p:cNvSpPr txBox="1"/>
            <p:nvPr/>
          </p:nvSpPr>
          <p:spPr>
            <a:xfrm>
              <a:off x="8561333" y="5365382"/>
              <a:ext cx="2782843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300" dirty="0">
                  <a:solidFill>
                    <a:srgbClr val="32474F"/>
                  </a:solidFill>
                  <a:latin typeface="Montserrat" pitchFamily="2" charset="0"/>
                </a:rPr>
                <a:t>Circuito em série</a:t>
              </a:r>
              <a:endParaRPr lang="en-US" sz="1300" dirty="0">
                <a:solidFill>
                  <a:srgbClr val="FF0000"/>
                </a:solidFill>
                <a:latin typeface="Montserrat" pitchFamily="2" charset="0"/>
              </a:endParaRPr>
            </a:p>
          </p:txBody>
        </p:sp>
      </p:grpSp>
      <p:sp>
        <p:nvSpPr>
          <p:cNvPr id="151" name="Retângulo: Cantos Arredondados 150">
            <a:extLst>
              <a:ext uri="{FF2B5EF4-FFF2-40B4-BE49-F238E27FC236}">
                <a16:creationId xmlns:a16="http://schemas.microsoft.com/office/drawing/2014/main" id="{921BFD79-A52A-B125-C014-D9DE8D9B711F}"/>
              </a:ext>
            </a:extLst>
          </p:cNvPr>
          <p:cNvSpPr/>
          <p:nvPr/>
        </p:nvSpPr>
        <p:spPr>
          <a:xfrm>
            <a:off x="6114800" y="4449139"/>
            <a:ext cx="2647035" cy="12086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pitchFamily="2" charset="0"/>
            </a:endParaRPr>
          </a:p>
        </p:txBody>
      </p:sp>
      <p:grpSp>
        <p:nvGrpSpPr>
          <p:cNvPr id="152" name="Agrupar 151">
            <a:extLst>
              <a:ext uri="{FF2B5EF4-FFF2-40B4-BE49-F238E27FC236}">
                <a16:creationId xmlns:a16="http://schemas.microsoft.com/office/drawing/2014/main" id="{1BC988CD-4197-D455-6930-5BAB845F3A0E}"/>
              </a:ext>
            </a:extLst>
          </p:cNvPr>
          <p:cNvGrpSpPr/>
          <p:nvPr/>
        </p:nvGrpSpPr>
        <p:grpSpPr>
          <a:xfrm>
            <a:off x="7936133" y="4130451"/>
            <a:ext cx="2554452" cy="307777"/>
            <a:chOff x="8007347" y="3451562"/>
            <a:chExt cx="2554452" cy="307777"/>
          </a:xfrm>
        </p:grpSpPr>
        <p:sp>
          <p:nvSpPr>
            <p:cNvPr id="153" name="Seta: para a Direita 152">
              <a:extLst>
                <a:ext uri="{FF2B5EF4-FFF2-40B4-BE49-F238E27FC236}">
                  <a16:creationId xmlns:a16="http://schemas.microsoft.com/office/drawing/2014/main" id="{F7D331C1-23F6-3F9E-B1BF-DCA41BFFC5FE}"/>
                </a:ext>
              </a:extLst>
            </p:cNvPr>
            <p:cNvSpPr/>
            <p:nvPr/>
          </p:nvSpPr>
          <p:spPr>
            <a:xfrm>
              <a:off x="8007347" y="3557653"/>
              <a:ext cx="302387" cy="10924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154" name="CaixaDeTexto 153">
              <a:extLst>
                <a:ext uri="{FF2B5EF4-FFF2-40B4-BE49-F238E27FC236}">
                  <a16:creationId xmlns:a16="http://schemas.microsoft.com/office/drawing/2014/main" id="{57A4D53C-1FF7-4C44-1495-B47DF81D6D5C}"/>
                </a:ext>
              </a:extLst>
            </p:cNvPr>
            <p:cNvSpPr txBox="1"/>
            <p:nvPr/>
          </p:nvSpPr>
          <p:spPr>
            <a:xfrm>
              <a:off x="8337726" y="3451562"/>
              <a:ext cx="22240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  <a:latin typeface="Montserrat Black" pitchFamily="2" charset="0"/>
                </a:rPr>
                <a:t>Circuito em paralelo</a:t>
              </a:r>
            </a:p>
          </p:txBody>
        </p:sp>
      </p:grpSp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1A13AD2C-C653-DD3C-E72C-E02396F27E95}"/>
              </a:ext>
            </a:extLst>
          </p:cNvPr>
          <p:cNvGrpSpPr/>
          <p:nvPr/>
        </p:nvGrpSpPr>
        <p:grpSpPr>
          <a:xfrm>
            <a:off x="6047565" y="4482599"/>
            <a:ext cx="3610551" cy="307777"/>
            <a:chOff x="6047565" y="3451562"/>
            <a:chExt cx="3610551" cy="307777"/>
          </a:xfrm>
        </p:grpSpPr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EFC55874-D132-9C54-8A82-2AA6B31083AF}"/>
                </a:ext>
              </a:extLst>
            </p:cNvPr>
            <p:cNvSpPr txBox="1"/>
            <p:nvPr/>
          </p:nvSpPr>
          <p:spPr>
            <a:xfrm>
              <a:off x="6170593" y="3451562"/>
              <a:ext cx="34875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32474F"/>
                  </a:solidFill>
                  <a:latin typeface="Montserrat Black" pitchFamily="2" charset="0"/>
                </a:rPr>
                <a:t>Tipo de conexão entre os patches</a:t>
              </a:r>
            </a:p>
          </p:txBody>
        </p:sp>
        <p:sp>
          <p:nvSpPr>
            <p:cNvPr id="157" name="Elipse 156">
              <a:extLst>
                <a:ext uri="{FF2B5EF4-FFF2-40B4-BE49-F238E27FC236}">
                  <a16:creationId xmlns:a16="http://schemas.microsoft.com/office/drawing/2014/main" id="{4D2A17DF-4385-0E97-9CED-E52296EDC2E1}"/>
                </a:ext>
              </a:extLst>
            </p:cNvPr>
            <p:cNvSpPr/>
            <p:nvPr/>
          </p:nvSpPr>
          <p:spPr>
            <a:xfrm>
              <a:off x="6047565" y="3557653"/>
              <a:ext cx="109240" cy="109240"/>
            </a:xfrm>
            <a:prstGeom prst="ellipse">
              <a:avLst/>
            </a:prstGeom>
            <a:solidFill>
              <a:srgbClr val="A725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</p:grpSp>
      <p:grpSp>
        <p:nvGrpSpPr>
          <p:cNvPr id="158" name="Agrupar 157">
            <a:extLst>
              <a:ext uri="{FF2B5EF4-FFF2-40B4-BE49-F238E27FC236}">
                <a16:creationId xmlns:a16="http://schemas.microsoft.com/office/drawing/2014/main" id="{E8D6BF7B-968D-FD4E-EB6B-F43EF5D2594E}"/>
              </a:ext>
            </a:extLst>
          </p:cNvPr>
          <p:cNvGrpSpPr/>
          <p:nvPr/>
        </p:nvGrpSpPr>
        <p:grpSpPr>
          <a:xfrm>
            <a:off x="6088747" y="4739334"/>
            <a:ext cx="5270914" cy="1426726"/>
            <a:chOff x="6088747" y="4739334"/>
            <a:chExt cx="5270914" cy="1426726"/>
          </a:xfrm>
        </p:grpSpPr>
        <p:pic>
          <p:nvPicPr>
            <p:cNvPr id="159" name="Imagem 158" descr="Diagrama&#10;&#10;Descrição gerada automaticamente">
              <a:extLst>
                <a:ext uri="{FF2B5EF4-FFF2-40B4-BE49-F238E27FC236}">
                  <a16:creationId xmlns:a16="http://schemas.microsoft.com/office/drawing/2014/main" id="{EA8B2EA8-E31B-D009-A449-295E3ADA7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609" y="4749617"/>
              <a:ext cx="1970421" cy="1201477"/>
            </a:xfrm>
            <a:prstGeom prst="rect">
              <a:avLst/>
            </a:prstGeom>
          </p:spPr>
        </p:pic>
        <p:pic>
          <p:nvPicPr>
            <p:cNvPr id="160" name="Imagem 159" descr="Diagrama&#10;&#10;Descrição gerada automaticamente">
              <a:extLst>
                <a:ext uri="{FF2B5EF4-FFF2-40B4-BE49-F238E27FC236}">
                  <a16:creationId xmlns:a16="http://schemas.microsoft.com/office/drawing/2014/main" id="{C958856A-580B-6E9E-5409-DB141428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7802" y="4739334"/>
              <a:ext cx="2043218" cy="1164700"/>
            </a:xfrm>
            <a:prstGeom prst="rect">
              <a:avLst/>
            </a:prstGeom>
          </p:spPr>
        </p:pic>
        <p:sp>
          <p:nvSpPr>
            <p:cNvPr id="161" name="CaixaDeTexto 160">
              <a:extLst>
                <a:ext uri="{FF2B5EF4-FFF2-40B4-BE49-F238E27FC236}">
                  <a16:creationId xmlns:a16="http://schemas.microsoft.com/office/drawing/2014/main" id="{5637E159-B5A5-5DC5-0E76-A87DB0932CC8}"/>
                </a:ext>
              </a:extLst>
            </p:cNvPr>
            <p:cNvSpPr txBox="1"/>
            <p:nvPr/>
          </p:nvSpPr>
          <p:spPr>
            <a:xfrm>
              <a:off x="8576818" y="5850415"/>
              <a:ext cx="2782843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300" dirty="0">
                  <a:solidFill>
                    <a:srgbClr val="32474F"/>
                  </a:solidFill>
                  <a:latin typeface="Montserrat" pitchFamily="2" charset="0"/>
                </a:rPr>
                <a:t>Multi shunt</a:t>
              </a:r>
              <a:endParaRPr lang="en-US" sz="1300" dirty="0">
                <a:solidFill>
                  <a:srgbClr val="FF0000"/>
                </a:solidFill>
                <a:latin typeface="Montserrat" pitchFamily="2" charset="0"/>
              </a:endParaRPr>
            </a:p>
          </p:txBody>
        </p:sp>
        <p:sp>
          <p:nvSpPr>
            <p:cNvPr id="162" name="CaixaDeTexto 161">
              <a:extLst>
                <a:ext uri="{FF2B5EF4-FFF2-40B4-BE49-F238E27FC236}">
                  <a16:creationId xmlns:a16="http://schemas.microsoft.com/office/drawing/2014/main" id="{2E5394D2-CF2C-5184-4686-A3376947084A}"/>
                </a:ext>
              </a:extLst>
            </p:cNvPr>
            <p:cNvSpPr txBox="1"/>
            <p:nvPr/>
          </p:nvSpPr>
          <p:spPr>
            <a:xfrm>
              <a:off x="6088747" y="5873672"/>
              <a:ext cx="2782843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300" dirty="0">
                  <a:solidFill>
                    <a:srgbClr val="32474F"/>
                  </a:solidFill>
                  <a:latin typeface="Montserrat" pitchFamily="2" charset="0"/>
                </a:rPr>
                <a:t>Single shunt</a:t>
              </a:r>
              <a:endParaRPr lang="en-US" sz="1300" dirty="0">
                <a:solidFill>
                  <a:srgbClr val="FF0000"/>
                </a:solidFill>
                <a:latin typeface="Montserrat" pitchFamily="2" charset="0"/>
              </a:endParaRPr>
            </a:p>
          </p:txBody>
        </p:sp>
      </p:grpSp>
      <p:sp>
        <p:nvSpPr>
          <p:cNvPr id="164" name="Retângulo: Cantos Arredondados 163">
            <a:extLst>
              <a:ext uri="{FF2B5EF4-FFF2-40B4-BE49-F238E27FC236}">
                <a16:creationId xmlns:a16="http://schemas.microsoft.com/office/drawing/2014/main" id="{5CBD3A92-9CF6-ECBA-C844-CCFE8199CC08}"/>
              </a:ext>
            </a:extLst>
          </p:cNvPr>
          <p:cNvSpPr/>
          <p:nvPr/>
        </p:nvSpPr>
        <p:spPr>
          <a:xfrm>
            <a:off x="6404506" y="4747046"/>
            <a:ext cx="4786008" cy="141372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pitchFamily="2" charset="0"/>
            </a:endParaRPr>
          </a:p>
        </p:txBody>
      </p: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9FB70934-AB70-0BAB-C195-FB6482A65765}"/>
              </a:ext>
            </a:extLst>
          </p:cNvPr>
          <p:cNvGrpSpPr/>
          <p:nvPr/>
        </p:nvGrpSpPr>
        <p:grpSpPr>
          <a:xfrm>
            <a:off x="9665853" y="4481763"/>
            <a:ext cx="2554452" cy="307777"/>
            <a:chOff x="8007347" y="3451562"/>
            <a:chExt cx="2554452" cy="307777"/>
          </a:xfrm>
        </p:grpSpPr>
        <p:sp>
          <p:nvSpPr>
            <p:cNvPr id="166" name="Seta: para a Direita 165">
              <a:extLst>
                <a:ext uri="{FF2B5EF4-FFF2-40B4-BE49-F238E27FC236}">
                  <a16:creationId xmlns:a16="http://schemas.microsoft.com/office/drawing/2014/main" id="{0E189112-22BF-8991-6D02-D769CF602D96}"/>
                </a:ext>
              </a:extLst>
            </p:cNvPr>
            <p:cNvSpPr/>
            <p:nvPr/>
          </p:nvSpPr>
          <p:spPr>
            <a:xfrm>
              <a:off x="8007347" y="3557653"/>
              <a:ext cx="302387" cy="10924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167" name="CaixaDeTexto 166">
              <a:extLst>
                <a:ext uri="{FF2B5EF4-FFF2-40B4-BE49-F238E27FC236}">
                  <a16:creationId xmlns:a16="http://schemas.microsoft.com/office/drawing/2014/main" id="{7474ED32-3F6D-A252-0281-14823ACD05D8}"/>
                </a:ext>
              </a:extLst>
            </p:cNvPr>
            <p:cNvSpPr txBox="1"/>
            <p:nvPr/>
          </p:nvSpPr>
          <p:spPr>
            <a:xfrm>
              <a:off x="8337726" y="3451562"/>
              <a:ext cx="22240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  <a:latin typeface="Montserrat Black" pitchFamily="2" charset="0"/>
                </a:rPr>
                <a:t>Single e Multi</a:t>
              </a:r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15672D7D-D34D-D031-5274-4415349D7BCE}"/>
              </a:ext>
            </a:extLst>
          </p:cNvPr>
          <p:cNvGrpSpPr/>
          <p:nvPr/>
        </p:nvGrpSpPr>
        <p:grpSpPr>
          <a:xfrm>
            <a:off x="6047565" y="4807409"/>
            <a:ext cx="3824223" cy="307777"/>
            <a:chOff x="6047565" y="3451562"/>
            <a:chExt cx="3824223" cy="307777"/>
          </a:xfrm>
        </p:grpSpPr>
        <p:sp>
          <p:nvSpPr>
            <p:cNvPr id="81" name="CaixaDeTexto 80">
              <a:extLst>
                <a:ext uri="{FF2B5EF4-FFF2-40B4-BE49-F238E27FC236}">
                  <a16:creationId xmlns:a16="http://schemas.microsoft.com/office/drawing/2014/main" id="{D0A95120-EC4A-1248-24D8-0D538EEDAD2A}"/>
                </a:ext>
              </a:extLst>
            </p:cNvPr>
            <p:cNvSpPr txBox="1"/>
            <p:nvPr/>
          </p:nvSpPr>
          <p:spPr>
            <a:xfrm>
              <a:off x="6170593" y="3451562"/>
              <a:ext cx="3701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32474F"/>
                  </a:solidFill>
                  <a:latin typeface="Montserrat Black" pitchFamily="2" charset="0"/>
                </a:rPr>
                <a:t>Valores de Resistência e Indutância</a:t>
              </a:r>
            </a:p>
          </p:txBody>
        </p:sp>
        <p:sp>
          <p:nvSpPr>
            <p:cNvPr id="83" name="Elipse 82">
              <a:extLst>
                <a:ext uri="{FF2B5EF4-FFF2-40B4-BE49-F238E27FC236}">
                  <a16:creationId xmlns:a16="http://schemas.microsoft.com/office/drawing/2014/main" id="{A0A7FF16-64CC-788E-BB3F-C86D68EA0B44}"/>
                </a:ext>
              </a:extLst>
            </p:cNvPr>
            <p:cNvSpPr/>
            <p:nvPr/>
          </p:nvSpPr>
          <p:spPr>
            <a:xfrm>
              <a:off x="6047565" y="3557653"/>
              <a:ext cx="109240" cy="109240"/>
            </a:xfrm>
            <a:prstGeom prst="ellipse">
              <a:avLst/>
            </a:prstGeom>
            <a:solidFill>
              <a:srgbClr val="A725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0EE3BB81-9E22-42E4-7C28-F08CC0D54702}"/>
              </a:ext>
            </a:extLst>
          </p:cNvPr>
          <p:cNvGrpSpPr/>
          <p:nvPr/>
        </p:nvGrpSpPr>
        <p:grpSpPr>
          <a:xfrm>
            <a:off x="9830000" y="4792411"/>
            <a:ext cx="2554452" cy="307777"/>
            <a:chOff x="8007347" y="3451562"/>
            <a:chExt cx="2554452" cy="307777"/>
          </a:xfrm>
        </p:grpSpPr>
        <p:sp>
          <p:nvSpPr>
            <p:cNvPr id="85" name="Seta: para a Direita 84">
              <a:extLst>
                <a:ext uri="{FF2B5EF4-FFF2-40B4-BE49-F238E27FC236}">
                  <a16:creationId xmlns:a16="http://schemas.microsoft.com/office/drawing/2014/main" id="{DFAF876B-7F67-F351-67CD-9D2B15B4926E}"/>
                </a:ext>
              </a:extLst>
            </p:cNvPr>
            <p:cNvSpPr/>
            <p:nvPr/>
          </p:nvSpPr>
          <p:spPr>
            <a:xfrm>
              <a:off x="8007347" y="3557653"/>
              <a:ext cx="302387" cy="10924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9FBAC590-6295-2861-E1DA-506C66A88878}"/>
                </a:ext>
              </a:extLst>
            </p:cNvPr>
            <p:cNvSpPr txBox="1"/>
            <p:nvPr/>
          </p:nvSpPr>
          <p:spPr>
            <a:xfrm>
              <a:off x="8337726" y="3451562"/>
              <a:ext cx="22240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solidFill>
                    <a:srgbClr val="C00000"/>
                  </a:solidFill>
                  <a:latin typeface="Montserrat Black" pitchFamily="2" charset="0"/>
                </a:rPr>
                <a:t>?</a:t>
              </a:r>
            </a:p>
          </p:txBody>
        </p:sp>
      </p:grp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C0171A25-40C9-8DA1-6F74-99C89C239C42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24968683-8D7C-1C7F-7FA4-2D601FBB68D2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2CD24E11-F6C1-59BA-81DB-B3F227883676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53DE44A-2EFB-F08F-F576-DD0A260EE6A0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FA2EEEE-8A83-0B34-9339-5D63EB2C1C0C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25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4" grpId="0" animBg="1"/>
      <p:bldP spid="63" grpId="0" animBg="1"/>
      <p:bldP spid="63" grpId="1" animBg="1"/>
      <p:bldP spid="121" grpId="0" animBg="1"/>
      <p:bldP spid="121" grpId="1" animBg="1"/>
      <p:bldP spid="139" grpId="0" animBg="1"/>
      <p:bldP spid="139" grpId="1" animBg="1"/>
      <p:bldP spid="151" grpId="0" animBg="1"/>
      <p:bldP spid="151" grpId="1" animBg="1"/>
      <p:bldP spid="164" grpId="0" animBg="1"/>
      <p:bldP spid="164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B02A3-2FDB-F633-36E7-82ABCC80C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m 62" descr="Forma&#10;&#10;O conteúdo gerado por IA pode estar incorreto.">
            <a:extLst>
              <a:ext uri="{FF2B5EF4-FFF2-40B4-BE49-F238E27FC236}">
                <a16:creationId xmlns:a16="http://schemas.microsoft.com/office/drawing/2014/main" id="{D4C1FA69-700F-5363-F17B-4AB3B3F6E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2ACDC5B-A3BE-8C55-D44F-C8F024BE200B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C86019F-CCE1-7686-E56F-7BA0F65E4C03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3E66C6B-7A24-E73B-D685-60FCC8E991CF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0D26498-686B-BC46-278B-93F372DD8FB0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DA75BA-AB81-70EF-682A-0BE59266F05D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B04AB3B-5DC4-9DB6-23FD-388094036EA8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04EC181-0A6E-0870-0A59-56B64C5B0CFD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5D1CA446-DD9A-32E8-55DB-1BE959C5E529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4555CD57-8F82-7843-7081-4EB674A5CA47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638A6AB5-649A-D467-5006-FF9F03AB03A9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9CD21E01-0933-A605-D9BB-B4D1E6715F68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EEB0A2B0-ADAF-BAB4-6E43-BC2F6FFEB934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03EFDB5B-8580-9FB9-84EA-7EF511002345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AB32042-0FBB-9207-AE76-F7AEBB004BF9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CEDD73E-6428-1908-7771-7C140DAE2CC4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F7CD2053-0C47-1AB2-888C-614B9DCD32DA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C0F41DA-6B62-DD97-D1AC-289D504C4F93}"/>
              </a:ext>
            </a:extLst>
          </p:cNvPr>
          <p:cNvSpPr txBox="1"/>
          <p:nvPr/>
        </p:nvSpPr>
        <p:spPr>
          <a:xfrm>
            <a:off x="8491882" y="2348134"/>
            <a:ext cx="2698632" cy="306467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</a:t>
            </a:r>
            <a:r>
              <a:rPr lang="pt-BR" sz="1200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PREFERÊNCIAS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EFFC71F-5034-937E-2A26-79E53F00F5DA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F5F0157-9492-6050-17F8-342D61F8A54C}"/>
              </a:ext>
            </a:extLst>
          </p:cNvPr>
          <p:cNvSpPr/>
          <p:nvPr/>
        </p:nvSpPr>
        <p:spPr>
          <a:xfrm>
            <a:off x="1897626" y="276712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F5C51FA-7699-546D-E497-8F0D8B41E9D5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59E0D7D-1C9C-00AC-9D06-2650DDBB0CC5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BC171C9E-E83A-462B-3180-D3F9D80A8DFA}"/>
              </a:ext>
            </a:extLst>
          </p:cNvPr>
          <p:cNvSpPr/>
          <p:nvPr/>
        </p:nvSpPr>
        <p:spPr>
          <a:xfrm>
            <a:off x="1897626" y="3259994"/>
            <a:ext cx="9399639" cy="1957545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10ADADD-8AAC-6FDE-A743-D024C5018DED}"/>
              </a:ext>
            </a:extLst>
          </p:cNvPr>
          <p:cNvSpPr txBox="1"/>
          <p:nvPr/>
        </p:nvSpPr>
        <p:spPr>
          <a:xfrm>
            <a:off x="8491882" y="33532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E915F36-0A36-7B07-E94D-E86DB615C123}"/>
              </a:ext>
            </a:extLst>
          </p:cNvPr>
          <p:cNvSpPr txBox="1"/>
          <p:nvPr/>
        </p:nvSpPr>
        <p:spPr>
          <a:xfrm>
            <a:off x="2053986" y="3353209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26D2B4AD-57D9-8BD1-5FEE-B6137A37D38B}"/>
              </a:ext>
            </a:extLst>
          </p:cNvPr>
          <p:cNvSpPr/>
          <p:nvPr/>
        </p:nvSpPr>
        <p:spPr>
          <a:xfrm>
            <a:off x="1897626" y="5184565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403623D-FD83-CE8B-51DE-5DE53D1334FA}"/>
              </a:ext>
            </a:extLst>
          </p:cNvPr>
          <p:cNvSpPr txBox="1"/>
          <p:nvPr/>
        </p:nvSpPr>
        <p:spPr>
          <a:xfrm>
            <a:off x="8491882" y="527778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87BAA30-8C90-05B0-D6AD-BDB68E0584DC}"/>
              </a:ext>
            </a:extLst>
          </p:cNvPr>
          <p:cNvSpPr txBox="1"/>
          <p:nvPr/>
        </p:nvSpPr>
        <p:spPr>
          <a:xfrm>
            <a:off x="2053986" y="5348900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8A3A388-59F0-A4E9-5C78-F75951EBF5C9}"/>
              </a:ext>
            </a:extLst>
          </p:cNvPr>
          <p:cNvSpPr/>
          <p:nvPr/>
        </p:nvSpPr>
        <p:spPr>
          <a:xfrm>
            <a:off x="1974809" y="1592511"/>
            <a:ext cx="9245272" cy="43790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DAL_NUMBER">
            <a:extLst>
              <a:ext uri="{FF2B5EF4-FFF2-40B4-BE49-F238E27FC236}">
                <a16:creationId xmlns:a16="http://schemas.microsoft.com/office/drawing/2014/main" id="{398BE582-63B8-695E-E188-39AF6645B115}"/>
              </a:ext>
            </a:extLst>
          </p:cNvPr>
          <p:cNvSpPr txBox="1"/>
          <p:nvPr/>
        </p:nvSpPr>
        <p:spPr>
          <a:xfrm>
            <a:off x="5232237" y="1685111"/>
            <a:ext cx="560849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" name="Google Shape;1564;p141">
            <a:extLst>
              <a:ext uri="{FF2B5EF4-FFF2-40B4-BE49-F238E27FC236}">
                <a16:creationId xmlns:a16="http://schemas.microsoft.com/office/drawing/2014/main" id="{C9A980E9-AFA3-024B-D556-58BFA09F004B}"/>
              </a:ext>
            </a:extLst>
          </p:cNvPr>
          <p:cNvSpPr/>
          <p:nvPr/>
        </p:nvSpPr>
        <p:spPr>
          <a:xfrm rot="7644526">
            <a:off x="5422886" y="2363183"/>
            <a:ext cx="179551" cy="174356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8" name="Google Shape;1567;p141">
            <a:extLst>
              <a:ext uri="{FF2B5EF4-FFF2-40B4-BE49-F238E27FC236}">
                <a16:creationId xmlns:a16="http://schemas.microsoft.com/office/drawing/2014/main" id="{7A5A710A-75A2-202D-E8F4-02FB62D560DC}"/>
              </a:ext>
            </a:extLst>
          </p:cNvPr>
          <p:cNvSpPr txBox="1"/>
          <p:nvPr/>
        </p:nvSpPr>
        <p:spPr>
          <a:xfrm>
            <a:off x="4496481" y="2576479"/>
            <a:ext cx="2032361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Criar o modelo de elementos finitos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HARMONIC_NUMBER">
            <a:extLst>
              <a:ext uri="{FF2B5EF4-FFF2-40B4-BE49-F238E27FC236}">
                <a16:creationId xmlns:a16="http://schemas.microsoft.com/office/drawing/2014/main" id="{58FE654A-3612-5736-95A8-99CE0473C22B}"/>
              </a:ext>
            </a:extLst>
          </p:cNvPr>
          <p:cNvSpPr txBox="1"/>
          <p:nvPr/>
        </p:nvSpPr>
        <p:spPr>
          <a:xfrm>
            <a:off x="7361420" y="1685111"/>
            <a:ext cx="547111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1565;p141">
            <a:extLst>
              <a:ext uri="{FF2B5EF4-FFF2-40B4-BE49-F238E27FC236}">
                <a16:creationId xmlns:a16="http://schemas.microsoft.com/office/drawing/2014/main" id="{7C1E3DC4-09E8-6C25-D6EE-A47827B78B44}"/>
              </a:ext>
            </a:extLst>
          </p:cNvPr>
          <p:cNvSpPr/>
          <p:nvPr/>
        </p:nvSpPr>
        <p:spPr>
          <a:xfrm rot="7602493">
            <a:off x="7546025" y="2363984"/>
            <a:ext cx="177900" cy="172754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39" name="Google Shape;1569;p141">
            <a:extLst>
              <a:ext uri="{FF2B5EF4-FFF2-40B4-BE49-F238E27FC236}">
                <a16:creationId xmlns:a16="http://schemas.microsoft.com/office/drawing/2014/main" id="{EF4E8468-1AE6-9773-8338-83940C0F290A}"/>
              </a:ext>
            </a:extLst>
          </p:cNvPr>
          <p:cNvSpPr txBox="1"/>
          <p:nvPr/>
        </p:nvSpPr>
        <p:spPr>
          <a:xfrm>
            <a:off x="6751106" y="2576479"/>
            <a:ext cx="1767737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Definir as superfícies de contato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MODELO_NUMBER">
            <a:extLst>
              <a:ext uri="{FF2B5EF4-FFF2-40B4-BE49-F238E27FC236}">
                <a16:creationId xmlns:a16="http://schemas.microsoft.com/office/drawing/2014/main" id="{0A5A1E5E-4537-6E28-5704-341D9DE5C362}"/>
              </a:ext>
            </a:extLst>
          </p:cNvPr>
          <p:cNvSpPr txBox="1"/>
          <p:nvPr/>
        </p:nvSpPr>
        <p:spPr>
          <a:xfrm>
            <a:off x="3156718" y="1685111"/>
            <a:ext cx="646827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4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0" name="TITULO MODELO">
            <a:extLst>
              <a:ext uri="{FF2B5EF4-FFF2-40B4-BE49-F238E27FC236}">
                <a16:creationId xmlns:a16="http://schemas.microsoft.com/office/drawing/2014/main" id="{4EC63D4B-2BAB-3097-ED58-00BDC5176057}"/>
              </a:ext>
            </a:extLst>
          </p:cNvPr>
          <p:cNvSpPr txBox="1"/>
          <p:nvPr/>
        </p:nvSpPr>
        <p:spPr>
          <a:xfrm>
            <a:off x="2686045" y="2576479"/>
            <a:ext cx="1588173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Criar o modelo geométrico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DIVISAO">
            <a:extLst>
              <a:ext uri="{FF2B5EF4-FFF2-40B4-BE49-F238E27FC236}">
                <a16:creationId xmlns:a16="http://schemas.microsoft.com/office/drawing/2014/main" id="{E56E36AB-3105-4E70-A083-AEC802C30FB0}"/>
              </a:ext>
            </a:extLst>
          </p:cNvPr>
          <p:cNvSpPr/>
          <p:nvPr/>
        </p:nvSpPr>
        <p:spPr>
          <a:xfrm>
            <a:off x="4490010" y="1805057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2" name="DIVISAO">
            <a:extLst>
              <a:ext uri="{FF2B5EF4-FFF2-40B4-BE49-F238E27FC236}">
                <a16:creationId xmlns:a16="http://schemas.microsoft.com/office/drawing/2014/main" id="{50AAA435-BD20-0EFD-E9DC-AE20927A98E8}"/>
              </a:ext>
            </a:extLst>
          </p:cNvPr>
          <p:cNvSpPr/>
          <p:nvPr/>
        </p:nvSpPr>
        <p:spPr>
          <a:xfrm flipH="1">
            <a:off x="6496592" y="1815185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4" name="HARMONIC_NUMBER">
            <a:extLst>
              <a:ext uri="{FF2B5EF4-FFF2-40B4-BE49-F238E27FC236}">
                <a16:creationId xmlns:a16="http://schemas.microsoft.com/office/drawing/2014/main" id="{1436BE5F-630C-A00B-9914-ED360B7BF350}"/>
              </a:ext>
            </a:extLst>
          </p:cNvPr>
          <p:cNvSpPr txBox="1"/>
          <p:nvPr/>
        </p:nvSpPr>
        <p:spPr>
          <a:xfrm>
            <a:off x="9351422" y="1685111"/>
            <a:ext cx="547111" cy="532376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sz="2400" b="1"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" name="Google Shape;1565;p141">
            <a:extLst>
              <a:ext uri="{FF2B5EF4-FFF2-40B4-BE49-F238E27FC236}">
                <a16:creationId xmlns:a16="http://schemas.microsoft.com/office/drawing/2014/main" id="{3AC2D143-C0E9-71EA-C0C8-82788A8CFF56}"/>
              </a:ext>
            </a:extLst>
          </p:cNvPr>
          <p:cNvSpPr/>
          <p:nvPr/>
        </p:nvSpPr>
        <p:spPr>
          <a:xfrm rot="7602493">
            <a:off x="9536027" y="2363984"/>
            <a:ext cx="177900" cy="172754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46" name="Google Shape;1569;p141">
            <a:extLst>
              <a:ext uri="{FF2B5EF4-FFF2-40B4-BE49-F238E27FC236}">
                <a16:creationId xmlns:a16="http://schemas.microsoft.com/office/drawing/2014/main" id="{186F1C28-6495-9569-6B9B-AD87625C10B4}"/>
              </a:ext>
            </a:extLst>
          </p:cNvPr>
          <p:cNvSpPr txBox="1"/>
          <p:nvPr/>
        </p:nvSpPr>
        <p:spPr>
          <a:xfrm>
            <a:off x="8741108" y="2576479"/>
            <a:ext cx="1767737" cy="584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C00000"/>
                </a:solidFill>
                <a:latin typeface="Bebas Neue"/>
                <a:ea typeface="Bebas Neue"/>
                <a:cs typeface="Bebas Neue"/>
                <a:sym typeface="Bebas Neue"/>
              </a:rPr>
              <a:t>Definir as superfícies equipotenciais</a:t>
            </a:r>
            <a:endParaRPr sz="1600" dirty="0">
              <a:solidFill>
                <a:srgbClr val="C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" name="DIVISAO">
            <a:extLst>
              <a:ext uri="{FF2B5EF4-FFF2-40B4-BE49-F238E27FC236}">
                <a16:creationId xmlns:a16="http://schemas.microsoft.com/office/drawing/2014/main" id="{268F6A07-CB07-1BAF-4DD4-24D7356689FE}"/>
              </a:ext>
            </a:extLst>
          </p:cNvPr>
          <p:cNvSpPr/>
          <p:nvPr/>
        </p:nvSpPr>
        <p:spPr>
          <a:xfrm flipH="1">
            <a:off x="8603013" y="1805056"/>
            <a:ext cx="51513" cy="1280450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8" name="Google Shape;1563;p141">
            <a:extLst>
              <a:ext uri="{FF2B5EF4-FFF2-40B4-BE49-F238E27FC236}">
                <a16:creationId xmlns:a16="http://schemas.microsoft.com/office/drawing/2014/main" id="{67E41CA5-C466-DE18-506C-71A982CF4825}"/>
              </a:ext>
            </a:extLst>
          </p:cNvPr>
          <p:cNvSpPr/>
          <p:nvPr/>
        </p:nvSpPr>
        <p:spPr>
          <a:xfrm rot="7887057">
            <a:off x="3384990" y="2364301"/>
            <a:ext cx="190281" cy="184778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944A1"/>
              </a:solidFill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D9CD8655-F6D6-CEBA-E5A1-E0BD92F7BEBB}"/>
              </a:ext>
            </a:extLst>
          </p:cNvPr>
          <p:cNvSpPr/>
          <p:nvPr/>
        </p:nvSpPr>
        <p:spPr>
          <a:xfrm>
            <a:off x="2236264" y="3261774"/>
            <a:ext cx="2337505" cy="4670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36EE1723-ADAD-DCCB-7332-1431A7479B9A}"/>
              </a:ext>
            </a:extLst>
          </p:cNvPr>
          <p:cNvGrpSpPr/>
          <p:nvPr/>
        </p:nvGrpSpPr>
        <p:grpSpPr>
          <a:xfrm>
            <a:off x="1971873" y="3256610"/>
            <a:ext cx="1792876" cy="466940"/>
            <a:chOff x="3013710" y="3256610"/>
            <a:chExt cx="1792876" cy="466940"/>
          </a:xfrm>
        </p:grpSpPr>
        <p:sp>
          <p:nvSpPr>
            <p:cNvPr id="50" name="Google Shape;1567;p141">
              <a:extLst>
                <a:ext uri="{FF2B5EF4-FFF2-40B4-BE49-F238E27FC236}">
                  <a16:creationId xmlns:a16="http://schemas.microsoft.com/office/drawing/2014/main" id="{58FD6186-0055-1857-CC12-57F8BDC77E06}"/>
                </a:ext>
              </a:extLst>
            </p:cNvPr>
            <p:cNvSpPr txBox="1"/>
            <p:nvPr/>
          </p:nvSpPr>
          <p:spPr>
            <a:xfrm>
              <a:off x="3013710" y="3291881"/>
              <a:ext cx="1560059" cy="431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74320" marR="27432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chemeClr val="bg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LEMBRETE</a:t>
              </a:r>
              <a:endParaRPr sz="20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pic>
          <p:nvPicPr>
            <p:cNvPr id="51" name="Gráfico 50" descr="Envelope estrutura de tópicos">
              <a:extLst>
                <a:ext uri="{FF2B5EF4-FFF2-40B4-BE49-F238E27FC236}">
                  <a16:creationId xmlns:a16="http://schemas.microsoft.com/office/drawing/2014/main" id="{552255B0-7151-3924-6B8C-FF51C035C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40952" y="3256610"/>
              <a:ext cx="465634" cy="465634"/>
            </a:xfrm>
            <a:prstGeom prst="rect">
              <a:avLst/>
            </a:prstGeom>
          </p:spPr>
        </p:pic>
      </p:grpSp>
      <p:sp>
        <p:nvSpPr>
          <p:cNvPr id="52" name="Google Shape;1567;p141">
            <a:extLst>
              <a:ext uri="{FF2B5EF4-FFF2-40B4-BE49-F238E27FC236}">
                <a16:creationId xmlns:a16="http://schemas.microsoft.com/office/drawing/2014/main" id="{6159FAEC-B055-565D-48AF-49606BB24F72}"/>
              </a:ext>
            </a:extLst>
          </p:cNvPr>
          <p:cNvSpPr txBox="1"/>
          <p:nvPr/>
        </p:nvSpPr>
        <p:spPr>
          <a:xfrm>
            <a:off x="3493141" y="3279534"/>
            <a:ext cx="1270969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SP-PW</a:t>
            </a:r>
            <a:endParaRPr sz="2000" dirty="0">
              <a:solidFill>
                <a:schemeClr val="bg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9" name="Google Shape;1567;p141">
            <a:extLst>
              <a:ext uri="{FF2B5EF4-FFF2-40B4-BE49-F238E27FC236}">
                <a16:creationId xmlns:a16="http://schemas.microsoft.com/office/drawing/2014/main" id="{9C5C39AD-6634-B6CD-2C64-E78A72411FEF}"/>
              </a:ext>
            </a:extLst>
          </p:cNvPr>
          <p:cNvSpPr txBox="1"/>
          <p:nvPr/>
        </p:nvSpPr>
        <p:spPr>
          <a:xfrm>
            <a:off x="1927158" y="3903456"/>
            <a:ext cx="2969015" cy="75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Tipo de Configuração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3" name="Google Shape;2036;p156">
            <a:extLst>
              <a:ext uri="{FF2B5EF4-FFF2-40B4-BE49-F238E27FC236}">
                <a16:creationId xmlns:a16="http://schemas.microsoft.com/office/drawing/2014/main" id="{9861917E-D764-8B9F-5DF4-40F464A137BF}"/>
              </a:ext>
            </a:extLst>
          </p:cNvPr>
          <p:cNvSpPr/>
          <p:nvPr/>
        </p:nvSpPr>
        <p:spPr>
          <a:xfrm>
            <a:off x="2520725" y="4553528"/>
            <a:ext cx="1781883" cy="47955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122641"/>
                </a:solidFill>
                <a:latin typeface="Montserrat Black" pitchFamily="2" charset="0"/>
              </a:rPr>
              <a:t>SINGLE SHUNT</a:t>
            </a:r>
            <a:endParaRPr sz="12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64" name="Google Shape;2037;p156">
            <a:extLst>
              <a:ext uri="{FF2B5EF4-FFF2-40B4-BE49-F238E27FC236}">
                <a16:creationId xmlns:a16="http://schemas.microsoft.com/office/drawing/2014/main" id="{87A441B7-CDA6-2A86-8D66-F14DABA6BC46}"/>
              </a:ext>
            </a:extLst>
          </p:cNvPr>
          <p:cNvSpPr/>
          <p:nvPr/>
        </p:nvSpPr>
        <p:spPr>
          <a:xfrm rot="16200000">
            <a:off x="2364969" y="4668251"/>
            <a:ext cx="480167" cy="250141"/>
          </a:xfrm>
          <a:custGeom>
            <a:avLst/>
            <a:gdLst/>
            <a:ahLst/>
            <a:cxnLst/>
            <a:rect l="l" t="t" r="r" b="b"/>
            <a:pathLst>
              <a:path w="9834" h="5123" extrusionOk="0">
                <a:moveTo>
                  <a:pt x="458" y="0"/>
                </a:moveTo>
                <a:lnTo>
                  <a:pt x="92" y="641"/>
                </a:lnTo>
                <a:lnTo>
                  <a:pt x="1" y="823"/>
                </a:lnTo>
                <a:lnTo>
                  <a:pt x="2425" y="5122"/>
                </a:lnTo>
                <a:lnTo>
                  <a:pt x="7364" y="5122"/>
                </a:lnTo>
                <a:lnTo>
                  <a:pt x="9833" y="823"/>
                </a:lnTo>
                <a:lnTo>
                  <a:pt x="9696" y="641"/>
                </a:lnTo>
                <a:lnTo>
                  <a:pt x="9330" y="0"/>
                </a:lnTo>
                <a:lnTo>
                  <a:pt x="7364" y="3430"/>
                </a:lnTo>
                <a:lnTo>
                  <a:pt x="2425" y="3430"/>
                </a:lnTo>
                <a:lnTo>
                  <a:pt x="458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2038;p156">
            <a:extLst>
              <a:ext uri="{FF2B5EF4-FFF2-40B4-BE49-F238E27FC236}">
                <a16:creationId xmlns:a16="http://schemas.microsoft.com/office/drawing/2014/main" id="{1D483400-641A-637B-0EBC-F4D71B356EEE}"/>
              </a:ext>
            </a:extLst>
          </p:cNvPr>
          <p:cNvSpPr/>
          <p:nvPr/>
        </p:nvSpPr>
        <p:spPr>
          <a:xfrm rot="16200000">
            <a:off x="2199714" y="4585612"/>
            <a:ext cx="480167" cy="415424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036;p156">
            <a:extLst>
              <a:ext uri="{FF2B5EF4-FFF2-40B4-BE49-F238E27FC236}">
                <a16:creationId xmlns:a16="http://schemas.microsoft.com/office/drawing/2014/main" id="{E6C7D9B1-517E-A832-B2D3-53EF6F1E4EF6}"/>
              </a:ext>
            </a:extLst>
          </p:cNvPr>
          <p:cNvSpPr/>
          <p:nvPr/>
        </p:nvSpPr>
        <p:spPr>
          <a:xfrm>
            <a:off x="5007132" y="3260528"/>
            <a:ext cx="1781883" cy="479550"/>
          </a:xfrm>
          <a:prstGeom prst="rect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Montserrat Black" pitchFamily="2" charset="0"/>
              </a:rPr>
              <a:t>MULTI SHUNT</a:t>
            </a:r>
            <a:endParaRPr sz="16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68" name="Google Shape;2037;p156">
            <a:extLst>
              <a:ext uri="{FF2B5EF4-FFF2-40B4-BE49-F238E27FC236}">
                <a16:creationId xmlns:a16="http://schemas.microsoft.com/office/drawing/2014/main" id="{36B30A65-EC91-ABEC-6DC3-6678E82949BF}"/>
              </a:ext>
            </a:extLst>
          </p:cNvPr>
          <p:cNvSpPr/>
          <p:nvPr/>
        </p:nvSpPr>
        <p:spPr>
          <a:xfrm rot="16200000">
            <a:off x="2364969" y="5287900"/>
            <a:ext cx="480167" cy="250141"/>
          </a:xfrm>
          <a:custGeom>
            <a:avLst/>
            <a:gdLst/>
            <a:ahLst/>
            <a:cxnLst/>
            <a:rect l="l" t="t" r="r" b="b"/>
            <a:pathLst>
              <a:path w="9834" h="5123" extrusionOk="0">
                <a:moveTo>
                  <a:pt x="458" y="0"/>
                </a:moveTo>
                <a:lnTo>
                  <a:pt x="92" y="641"/>
                </a:lnTo>
                <a:lnTo>
                  <a:pt x="1" y="823"/>
                </a:lnTo>
                <a:lnTo>
                  <a:pt x="2425" y="5122"/>
                </a:lnTo>
                <a:lnTo>
                  <a:pt x="7364" y="5122"/>
                </a:lnTo>
                <a:lnTo>
                  <a:pt x="9833" y="823"/>
                </a:lnTo>
                <a:lnTo>
                  <a:pt x="9696" y="641"/>
                </a:lnTo>
                <a:lnTo>
                  <a:pt x="9330" y="0"/>
                </a:lnTo>
                <a:lnTo>
                  <a:pt x="7364" y="3430"/>
                </a:lnTo>
                <a:lnTo>
                  <a:pt x="2425" y="3430"/>
                </a:lnTo>
                <a:lnTo>
                  <a:pt x="458" y="0"/>
                </a:lnTo>
                <a:close/>
              </a:path>
            </a:pathLst>
          </a:custGeom>
          <a:solidFill>
            <a:srgbClr val="BAC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2038;p156">
            <a:extLst>
              <a:ext uri="{FF2B5EF4-FFF2-40B4-BE49-F238E27FC236}">
                <a16:creationId xmlns:a16="http://schemas.microsoft.com/office/drawing/2014/main" id="{48986E7F-55E3-750F-7BFC-D5FFBCD04043}"/>
              </a:ext>
            </a:extLst>
          </p:cNvPr>
          <p:cNvSpPr/>
          <p:nvPr/>
        </p:nvSpPr>
        <p:spPr>
          <a:xfrm rot="16200000">
            <a:off x="2199714" y="5205261"/>
            <a:ext cx="480167" cy="415424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Imagem 55" descr="Forma&#10;&#10;Descrição gerada automaticamente">
            <a:extLst>
              <a:ext uri="{FF2B5EF4-FFF2-40B4-BE49-F238E27FC236}">
                <a16:creationId xmlns:a16="http://schemas.microsoft.com/office/drawing/2014/main" id="{14291AED-90FD-2D72-ACC4-F0B95C39C0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633" y="3850706"/>
            <a:ext cx="3299212" cy="1782560"/>
          </a:xfrm>
          <a:prstGeom prst="rect">
            <a:avLst/>
          </a:prstGeom>
        </p:spPr>
      </p:pic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32E7D808-C14F-B1A4-13BF-AA047D9EB2A4}"/>
              </a:ext>
            </a:extLst>
          </p:cNvPr>
          <p:cNvCxnSpPr>
            <a:cxnSpLocks/>
          </p:cNvCxnSpPr>
          <p:nvPr/>
        </p:nvCxnSpPr>
        <p:spPr>
          <a:xfrm flipV="1">
            <a:off x="8279426" y="4108172"/>
            <a:ext cx="0" cy="611395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80FA0F68-7C89-9BC3-8D76-AFA8A52FCEB8}"/>
              </a:ext>
            </a:extLst>
          </p:cNvPr>
          <p:cNvCxnSpPr>
            <a:cxnSpLocks/>
          </p:cNvCxnSpPr>
          <p:nvPr/>
        </p:nvCxnSpPr>
        <p:spPr>
          <a:xfrm flipV="1">
            <a:off x="8279426" y="5100897"/>
            <a:ext cx="0" cy="192123"/>
          </a:xfrm>
          <a:prstGeom prst="line">
            <a:avLst/>
          </a:prstGeom>
          <a:ln w="19050" cap="flat" cmpd="sng" algn="ctr">
            <a:solidFill>
              <a:srgbClr val="727EF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004D62B3-1DE2-FC4B-1656-6C5ADA2BA0A9}"/>
              </a:ext>
            </a:extLst>
          </p:cNvPr>
          <p:cNvCxnSpPr>
            <a:cxnSpLocks/>
          </p:cNvCxnSpPr>
          <p:nvPr/>
        </p:nvCxnSpPr>
        <p:spPr>
          <a:xfrm>
            <a:off x="7406640" y="5293020"/>
            <a:ext cx="182880" cy="0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9CA34039-3837-FCE0-9768-AE7A2A4DDA3E}"/>
              </a:ext>
            </a:extLst>
          </p:cNvPr>
          <p:cNvCxnSpPr>
            <a:cxnSpLocks/>
          </p:cNvCxnSpPr>
          <p:nvPr/>
        </p:nvCxnSpPr>
        <p:spPr>
          <a:xfrm flipV="1">
            <a:off x="7406640" y="4108172"/>
            <a:ext cx="0" cy="1184848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7E24E9B8-C0AC-E407-8508-08F9CE8777BD}"/>
              </a:ext>
            </a:extLst>
          </p:cNvPr>
          <p:cNvCxnSpPr>
            <a:cxnSpLocks/>
          </p:cNvCxnSpPr>
          <p:nvPr/>
        </p:nvCxnSpPr>
        <p:spPr>
          <a:xfrm flipH="1">
            <a:off x="7589520" y="5293020"/>
            <a:ext cx="689906" cy="0"/>
          </a:xfrm>
          <a:prstGeom prst="line">
            <a:avLst/>
          </a:prstGeom>
          <a:ln w="19050" cap="flat" cmpd="sng" algn="ctr">
            <a:solidFill>
              <a:srgbClr val="727EF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EF415985-376E-9AA3-D14C-2DA136488DBD}"/>
              </a:ext>
            </a:extLst>
          </p:cNvPr>
          <p:cNvCxnSpPr>
            <a:cxnSpLocks/>
          </p:cNvCxnSpPr>
          <p:nvPr/>
        </p:nvCxnSpPr>
        <p:spPr>
          <a:xfrm>
            <a:off x="6708589" y="4113542"/>
            <a:ext cx="1570837" cy="0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>
            <a:extLst>
              <a:ext uri="{FF2B5EF4-FFF2-40B4-BE49-F238E27FC236}">
                <a16:creationId xmlns:a16="http://schemas.microsoft.com/office/drawing/2014/main" id="{0C6A9ADB-03D3-CCC3-D663-64CC018AFF03}"/>
              </a:ext>
            </a:extLst>
          </p:cNvPr>
          <p:cNvCxnSpPr>
            <a:cxnSpLocks/>
          </p:cNvCxnSpPr>
          <p:nvPr/>
        </p:nvCxnSpPr>
        <p:spPr>
          <a:xfrm>
            <a:off x="7716520" y="4990118"/>
            <a:ext cx="348133" cy="0"/>
          </a:xfrm>
          <a:prstGeom prst="line">
            <a:avLst/>
          </a:prstGeom>
          <a:ln w="19050" cap="flat" cmpd="sng" algn="ctr">
            <a:solidFill>
              <a:srgbClr val="F56D6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Conector reto 75">
            <a:extLst>
              <a:ext uri="{FF2B5EF4-FFF2-40B4-BE49-F238E27FC236}">
                <a16:creationId xmlns:a16="http://schemas.microsoft.com/office/drawing/2014/main" id="{B2D29F40-C714-E383-777C-A99FD8191A3D}"/>
              </a:ext>
            </a:extLst>
          </p:cNvPr>
          <p:cNvCxnSpPr>
            <a:cxnSpLocks/>
          </p:cNvCxnSpPr>
          <p:nvPr/>
        </p:nvCxnSpPr>
        <p:spPr>
          <a:xfrm>
            <a:off x="7030720" y="4739402"/>
            <a:ext cx="1033933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1F4DF810-52C9-FF92-4F26-FF9DAB936081}"/>
              </a:ext>
            </a:extLst>
          </p:cNvPr>
          <p:cNvCxnSpPr>
            <a:cxnSpLocks/>
          </p:cNvCxnSpPr>
          <p:nvPr/>
        </p:nvCxnSpPr>
        <p:spPr>
          <a:xfrm>
            <a:off x="7030720" y="4990118"/>
            <a:ext cx="685800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to 81">
            <a:extLst>
              <a:ext uri="{FF2B5EF4-FFF2-40B4-BE49-F238E27FC236}">
                <a16:creationId xmlns:a16="http://schemas.microsoft.com/office/drawing/2014/main" id="{49DAC8DB-00BD-E93C-4F86-BBF74A5A9B8B}"/>
              </a:ext>
            </a:extLst>
          </p:cNvPr>
          <p:cNvCxnSpPr>
            <a:cxnSpLocks/>
          </p:cNvCxnSpPr>
          <p:nvPr/>
        </p:nvCxnSpPr>
        <p:spPr>
          <a:xfrm flipV="1">
            <a:off x="7025640" y="4732343"/>
            <a:ext cx="0" cy="257775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94DD52F7-1168-EFFE-7B3F-65ACA47AF377}"/>
              </a:ext>
            </a:extLst>
          </p:cNvPr>
          <p:cNvCxnSpPr>
            <a:cxnSpLocks/>
          </p:cNvCxnSpPr>
          <p:nvPr/>
        </p:nvCxnSpPr>
        <p:spPr>
          <a:xfrm>
            <a:off x="6708589" y="4861230"/>
            <a:ext cx="317051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to 87">
            <a:extLst>
              <a:ext uri="{FF2B5EF4-FFF2-40B4-BE49-F238E27FC236}">
                <a16:creationId xmlns:a16="http://schemas.microsoft.com/office/drawing/2014/main" id="{6B690B45-5017-AC9A-D3A8-378FB0353454}"/>
              </a:ext>
            </a:extLst>
          </p:cNvPr>
          <p:cNvCxnSpPr>
            <a:cxnSpLocks/>
          </p:cNvCxnSpPr>
          <p:nvPr/>
        </p:nvCxnSpPr>
        <p:spPr>
          <a:xfrm flipV="1">
            <a:off x="6708589" y="4553238"/>
            <a:ext cx="0" cy="315051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to 91">
            <a:extLst>
              <a:ext uri="{FF2B5EF4-FFF2-40B4-BE49-F238E27FC236}">
                <a16:creationId xmlns:a16="http://schemas.microsoft.com/office/drawing/2014/main" id="{F9FE53A3-B3CD-626B-9E03-C8E9376DB9C6}"/>
              </a:ext>
            </a:extLst>
          </p:cNvPr>
          <p:cNvCxnSpPr>
            <a:cxnSpLocks/>
          </p:cNvCxnSpPr>
          <p:nvPr/>
        </p:nvCxnSpPr>
        <p:spPr>
          <a:xfrm flipV="1">
            <a:off x="6708589" y="4102457"/>
            <a:ext cx="0" cy="166836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tângulo 56">
            <a:extLst>
              <a:ext uri="{FF2B5EF4-FFF2-40B4-BE49-F238E27FC236}">
                <a16:creationId xmlns:a16="http://schemas.microsoft.com/office/drawing/2014/main" id="{5E5529CE-DAF0-8D5D-2390-31B8F02112F5}"/>
              </a:ext>
            </a:extLst>
          </p:cNvPr>
          <p:cNvSpPr/>
          <p:nvPr/>
        </p:nvSpPr>
        <p:spPr>
          <a:xfrm>
            <a:off x="6576161" y="4275008"/>
            <a:ext cx="264856" cy="267979"/>
          </a:xfrm>
          <a:prstGeom prst="rect">
            <a:avLst/>
          </a:prstGeom>
          <a:noFill/>
          <a:ln>
            <a:solidFill>
              <a:srgbClr val="1226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Z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B858ADD3-1E96-38A6-CCCD-D6C176205983}"/>
              </a:ext>
            </a:extLst>
          </p:cNvPr>
          <p:cNvCxnSpPr>
            <a:cxnSpLocks/>
          </p:cNvCxnSpPr>
          <p:nvPr/>
        </p:nvCxnSpPr>
        <p:spPr>
          <a:xfrm flipV="1">
            <a:off x="6709511" y="4860754"/>
            <a:ext cx="0" cy="123994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FC75FCFF-FBC1-33D9-12A0-E21E0D64D6D8}"/>
              </a:ext>
            </a:extLst>
          </p:cNvPr>
          <p:cNvCxnSpPr>
            <a:cxnSpLocks/>
          </p:cNvCxnSpPr>
          <p:nvPr/>
        </p:nvCxnSpPr>
        <p:spPr>
          <a:xfrm flipH="1">
            <a:off x="6595211" y="4990118"/>
            <a:ext cx="228600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D7143032-26E6-6DBD-871F-81090286063B}"/>
              </a:ext>
            </a:extLst>
          </p:cNvPr>
          <p:cNvCxnSpPr>
            <a:cxnSpLocks/>
          </p:cNvCxnSpPr>
          <p:nvPr/>
        </p:nvCxnSpPr>
        <p:spPr>
          <a:xfrm flipH="1">
            <a:off x="6641883" y="5033734"/>
            <a:ext cx="135255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E98DE4A4-3307-21D3-9DE2-A7DDF5674921}"/>
              </a:ext>
            </a:extLst>
          </p:cNvPr>
          <p:cNvCxnSpPr>
            <a:cxnSpLocks/>
          </p:cNvCxnSpPr>
          <p:nvPr/>
        </p:nvCxnSpPr>
        <p:spPr>
          <a:xfrm flipH="1">
            <a:off x="6675697" y="5080652"/>
            <a:ext cx="67628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057B46BC-78A5-E144-0B45-390FC8781F51}"/>
              </a:ext>
            </a:extLst>
          </p:cNvPr>
          <p:cNvCxnSpPr>
            <a:cxnSpLocks/>
          </p:cNvCxnSpPr>
          <p:nvPr/>
        </p:nvCxnSpPr>
        <p:spPr>
          <a:xfrm>
            <a:off x="9502560" y="4553238"/>
            <a:ext cx="687920" cy="0"/>
          </a:xfrm>
          <a:prstGeom prst="line">
            <a:avLst/>
          </a:prstGeom>
          <a:ln w="19050" cap="flat" cmpd="sng" algn="ctr">
            <a:solidFill>
              <a:srgbClr val="F56D6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46C1735C-5EFD-D6B5-2DF3-F8CAA90C0807}"/>
              </a:ext>
            </a:extLst>
          </p:cNvPr>
          <p:cNvCxnSpPr>
            <a:cxnSpLocks/>
          </p:cNvCxnSpPr>
          <p:nvPr/>
        </p:nvCxnSpPr>
        <p:spPr>
          <a:xfrm>
            <a:off x="9502560" y="4320540"/>
            <a:ext cx="1065189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69E6B3E8-7972-825B-4B42-35CF43B14045}"/>
              </a:ext>
            </a:extLst>
          </p:cNvPr>
          <p:cNvCxnSpPr>
            <a:cxnSpLocks/>
          </p:cNvCxnSpPr>
          <p:nvPr/>
        </p:nvCxnSpPr>
        <p:spPr>
          <a:xfrm>
            <a:off x="10190480" y="4553238"/>
            <a:ext cx="385788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4413FFA1-6968-1E86-5BF5-88C92F3C319A}"/>
              </a:ext>
            </a:extLst>
          </p:cNvPr>
          <p:cNvCxnSpPr>
            <a:cxnSpLocks/>
          </p:cNvCxnSpPr>
          <p:nvPr/>
        </p:nvCxnSpPr>
        <p:spPr>
          <a:xfrm flipV="1">
            <a:off x="9311640" y="4108172"/>
            <a:ext cx="0" cy="212368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266FB196-AFFE-1114-430A-F25941A36004}"/>
              </a:ext>
            </a:extLst>
          </p:cNvPr>
          <p:cNvCxnSpPr>
            <a:cxnSpLocks/>
          </p:cNvCxnSpPr>
          <p:nvPr/>
        </p:nvCxnSpPr>
        <p:spPr>
          <a:xfrm flipH="1">
            <a:off x="9321165" y="4113542"/>
            <a:ext cx="1423035" cy="0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D8DF02AF-FEC6-ACAB-D372-F9BF1404BA04}"/>
              </a:ext>
            </a:extLst>
          </p:cNvPr>
          <p:cNvCxnSpPr>
            <a:cxnSpLocks/>
          </p:cNvCxnSpPr>
          <p:nvPr/>
        </p:nvCxnSpPr>
        <p:spPr>
          <a:xfrm flipV="1">
            <a:off x="9351422" y="4665709"/>
            <a:ext cx="0" cy="627311"/>
          </a:xfrm>
          <a:prstGeom prst="line">
            <a:avLst/>
          </a:prstGeom>
          <a:ln w="19050" cap="flat" cmpd="sng" algn="ctr">
            <a:solidFill>
              <a:srgbClr val="727EF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BA217105-9DBE-51C6-7E44-FE4A60BFD2D2}"/>
              </a:ext>
            </a:extLst>
          </p:cNvPr>
          <p:cNvCxnSpPr>
            <a:cxnSpLocks/>
          </p:cNvCxnSpPr>
          <p:nvPr/>
        </p:nvCxnSpPr>
        <p:spPr>
          <a:xfrm flipV="1">
            <a:off x="9351422" y="5277780"/>
            <a:ext cx="341218" cy="15240"/>
          </a:xfrm>
          <a:prstGeom prst="line">
            <a:avLst/>
          </a:prstGeom>
          <a:ln w="19050" cap="flat" cmpd="sng" algn="ctr">
            <a:solidFill>
              <a:srgbClr val="727EF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CB1E9FE9-7674-1B7D-87B6-1DF8AF943E6E}"/>
              </a:ext>
            </a:extLst>
          </p:cNvPr>
          <p:cNvCxnSpPr>
            <a:cxnSpLocks/>
          </p:cNvCxnSpPr>
          <p:nvPr/>
        </p:nvCxnSpPr>
        <p:spPr>
          <a:xfrm flipH="1">
            <a:off x="9710300" y="5277780"/>
            <a:ext cx="1033900" cy="0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to 111">
            <a:extLst>
              <a:ext uri="{FF2B5EF4-FFF2-40B4-BE49-F238E27FC236}">
                <a16:creationId xmlns:a16="http://schemas.microsoft.com/office/drawing/2014/main" id="{A8D723F4-AE2C-CC37-D32E-A2846A22CB98}"/>
              </a:ext>
            </a:extLst>
          </p:cNvPr>
          <p:cNvCxnSpPr>
            <a:cxnSpLocks/>
          </p:cNvCxnSpPr>
          <p:nvPr/>
        </p:nvCxnSpPr>
        <p:spPr>
          <a:xfrm flipV="1">
            <a:off x="10567749" y="4311015"/>
            <a:ext cx="4602" cy="242223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to 113">
            <a:extLst>
              <a:ext uri="{FF2B5EF4-FFF2-40B4-BE49-F238E27FC236}">
                <a16:creationId xmlns:a16="http://schemas.microsoft.com/office/drawing/2014/main" id="{0B54FDA1-235D-0BD5-5714-036A6025E7E4}"/>
              </a:ext>
            </a:extLst>
          </p:cNvPr>
          <p:cNvCxnSpPr>
            <a:cxnSpLocks/>
          </p:cNvCxnSpPr>
          <p:nvPr/>
        </p:nvCxnSpPr>
        <p:spPr>
          <a:xfrm flipV="1">
            <a:off x="10736580" y="4108172"/>
            <a:ext cx="0" cy="1169608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to 118">
            <a:extLst>
              <a:ext uri="{FF2B5EF4-FFF2-40B4-BE49-F238E27FC236}">
                <a16:creationId xmlns:a16="http://schemas.microsoft.com/office/drawing/2014/main" id="{69B72438-CD9D-B621-C973-0737720B19B2}"/>
              </a:ext>
            </a:extLst>
          </p:cNvPr>
          <p:cNvCxnSpPr>
            <a:cxnSpLocks/>
          </p:cNvCxnSpPr>
          <p:nvPr/>
        </p:nvCxnSpPr>
        <p:spPr>
          <a:xfrm flipV="1">
            <a:off x="10323296" y="4553238"/>
            <a:ext cx="0" cy="123994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to 119">
            <a:extLst>
              <a:ext uri="{FF2B5EF4-FFF2-40B4-BE49-F238E27FC236}">
                <a16:creationId xmlns:a16="http://schemas.microsoft.com/office/drawing/2014/main" id="{CB3D7364-8A97-0D7B-C5F5-D77E81CD3A06}"/>
              </a:ext>
            </a:extLst>
          </p:cNvPr>
          <p:cNvCxnSpPr>
            <a:cxnSpLocks/>
          </p:cNvCxnSpPr>
          <p:nvPr/>
        </p:nvCxnSpPr>
        <p:spPr>
          <a:xfrm flipH="1">
            <a:off x="10208996" y="4682602"/>
            <a:ext cx="228600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to 120">
            <a:extLst>
              <a:ext uri="{FF2B5EF4-FFF2-40B4-BE49-F238E27FC236}">
                <a16:creationId xmlns:a16="http://schemas.microsoft.com/office/drawing/2014/main" id="{EA78D340-5018-EEE6-E16F-7E460FB90B8D}"/>
              </a:ext>
            </a:extLst>
          </p:cNvPr>
          <p:cNvCxnSpPr>
            <a:cxnSpLocks/>
          </p:cNvCxnSpPr>
          <p:nvPr/>
        </p:nvCxnSpPr>
        <p:spPr>
          <a:xfrm flipH="1">
            <a:off x="10255668" y="4726218"/>
            <a:ext cx="135255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ector reto 121">
            <a:extLst>
              <a:ext uri="{FF2B5EF4-FFF2-40B4-BE49-F238E27FC236}">
                <a16:creationId xmlns:a16="http://schemas.microsoft.com/office/drawing/2014/main" id="{26D0BEF2-5CEE-2D16-1231-E8835CC60507}"/>
              </a:ext>
            </a:extLst>
          </p:cNvPr>
          <p:cNvCxnSpPr>
            <a:cxnSpLocks/>
          </p:cNvCxnSpPr>
          <p:nvPr/>
        </p:nvCxnSpPr>
        <p:spPr>
          <a:xfrm flipH="1">
            <a:off x="10289482" y="4773136"/>
            <a:ext cx="67628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FD440CD5-8EB0-2FB3-9E28-58131B320353}"/>
              </a:ext>
            </a:extLst>
          </p:cNvPr>
          <p:cNvCxnSpPr>
            <a:cxnSpLocks/>
          </p:cNvCxnSpPr>
          <p:nvPr/>
        </p:nvCxnSpPr>
        <p:spPr>
          <a:xfrm>
            <a:off x="10422865" y="3903456"/>
            <a:ext cx="0" cy="422336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to 125">
            <a:extLst>
              <a:ext uri="{FF2B5EF4-FFF2-40B4-BE49-F238E27FC236}">
                <a16:creationId xmlns:a16="http://schemas.microsoft.com/office/drawing/2014/main" id="{476BA624-9017-B524-B28B-D71CBD3A7408}"/>
              </a:ext>
            </a:extLst>
          </p:cNvPr>
          <p:cNvCxnSpPr>
            <a:cxnSpLocks/>
          </p:cNvCxnSpPr>
          <p:nvPr/>
        </p:nvCxnSpPr>
        <p:spPr>
          <a:xfrm>
            <a:off x="9954768" y="3903456"/>
            <a:ext cx="476359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to 127">
            <a:extLst>
              <a:ext uri="{FF2B5EF4-FFF2-40B4-BE49-F238E27FC236}">
                <a16:creationId xmlns:a16="http://schemas.microsoft.com/office/drawing/2014/main" id="{581931C2-17A0-02B0-DA1B-AD219277AF81}"/>
              </a:ext>
            </a:extLst>
          </p:cNvPr>
          <p:cNvCxnSpPr>
            <a:cxnSpLocks/>
          </p:cNvCxnSpPr>
          <p:nvPr/>
        </p:nvCxnSpPr>
        <p:spPr>
          <a:xfrm>
            <a:off x="9952300" y="3592560"/>
            <a:ext cx="782375" cy="0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Retângulo 129">
            <a:extLst>
              <a:ext uri="{FF2B5EF4-FFF2-40B4-BE49-F238E27FC236}">
                <a16:creationId xmlns:a16="http://schemas.microsoft.com/office/drawing/2014/main" id="{0C653587-9FBE-DB2A-5BB9-E7BEB7023737}"/>
              </a:ext>
            </a:extLst>
          </p:cNvPr>
          <p:cNvSpPr/>
          <p:nvPr/>
        </p:nvSpPr>
        <p:spPr>
          <a:xfrm>
            <a:off x="10595193" y="3726636"/>
            <a:ext cx="264856" cy="267979"/>
          </a:xfrm>
          <a:prstGeom prst="rect">
            <a:avLst/>
          </a:prstGeom>
          <a:noFill/>
          <a:ln>
            <a:solidFill>
              <a:srgbClr val="1226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Z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1" name="Conector reto 130">
            <a:extLst>
              <a:ext uri="{FF2B5EF4-FFF2-40B4-BE49-F238E27FC236}">
                <a16:creationId xmlns:a16="http://schemas.microsoft.com/office/drawing/2014/main" id="{19C2351A-FED7-EB6C-3E2F-24F47E77AB69}"/>
              </a:ext>
            </a:extLst>
          </p:cNvPr>
          <p:cNvCxnSpPr>
            <a:cxnSpLocks/>
          </p:cNvCxnSpPr>
          <p:nvPr/>
        </p:nvCxnSpPr>
        <p:spPr>
          <a:xfrm flipH="1">
            <a:off x="9955736" y="3582667"/>
            <a:ext cx="4259" cy="330017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to 132">
            <a:extLst>
              <a:ext uri="{FF2B5EF4-FFF2-40B4-BE49-F238E27FC236}">
                <a16:creationId xmlns:a16="http://schemas.microsoft.com/office/drawing/2014/main" id="{AC34848C-729A-0338-9F9E-0736764C8E95}"/>
              </a:ext>
            </a:extLst>
          </p:cNvPr>
          <p:cNvCxnSpPr>
            <a:cxnSpLocks/>
          </p:cNvCxnSpPr>
          <p:nvPr/>
        </p:nvCxnSpPr>
        <p:spPr>
          <a:xfrm flipV="1">
            <a:off x="10736580" y="4001988"/>
            <a:ext cx="0" cy="111554"/>
          </a:xfrm>
          <a:prstGeom prst="line">
            <a:avLst/>
          </a:prstGeom>
          <a:ln>
            <a:solidFill>
              <a:srgbClr val="727EF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to 135">
            <a:extLst>
              <a:ext uri="{FF2B5EF4-FFF2-40B4-BE49-F238E27FC236}">
                <a16:creationId xmlns:a16="http://schemas.microsoft.com/office/drawing/2014/main" id="{8ABA3B86-6993-BB71-D46C-E452A6D8EF9F}"/>
              </a:ext>
            </a:extLst>
          </p:cNvPr>
          <p:cNvCxnSpPr>
            <a:cxnSpLocks/>
          </p:cNvCxnSpPr>
          <p:nvPr/>
        </p:nvCxnSpPr>
        <p:spPr>
          <a:xfrm>
            <a:off x="10735285" y="3585194"/>
            <a:ext cx="0" cy="131724"/>
          </a:xfrm>
          <a:prstGeom prst="line">
            <a:avLst/>
          </a:prstGeom>
          <a:ln>
            <a:solidFill>
              <a:srgbClr val="F56D6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0D45C319-0D70-7880-A661-E9F12190C5C1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FCA0436-0E8C-2D61-366D-7CD02734DA25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584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F5FAA-47F7-2574-58EC-AE818B794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m 48" descr="Forma&#10;&#10;O conteúdo gerado por IA pode estar incorreto.">
            <a:extLst>
              <a:ext uri="{FF2B5EF4-FFF2-40B4-BE49-F238E27FC236}">
                <a16:creationId xmlns:a16="http://schemas.microsoft.com/office/drawing/2014/main" id="{D12BFB9D-39B5-C117-F485-CB901D112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E3AA363-0AF0-25E4-931C-7E04C14811AB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CA76AD2-FA71-D764-416A-39B3132BD243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39713C9-11F0-E70C-4FEE-4C8CEC0C410E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A1296B2-E72B-DC78-5E5A-1E2021EEB8B1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9B05FA-D594-E47A-CE30-F5AAD299EAC4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6EBC188-CAE4-D6FE-33AC-992D372B4000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4A756A8-DB00-48A2-8FD1-FA46F23F8198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11007314-0968-7809-DBF2-A2B3C71377F8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5BC91537-95EB-DFAF-F920-E054A1DF76BD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A1296805-D270-8878-2F32-259A3CF3C9C6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6CF6FF59-1058-5A02-84F9-5DAA4250B408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645A9983-BC76-6D43-0A39-AE83FAF660CC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B5C3CA79-CA13-A24A-1415-5B98631A8CDD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BFC06FA-4FF8-40ED-7A57-449FE1C6806E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000404D0-7E21-8555-72F2-655633678A0F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CEAC2998-20BD-2B3D-BCC7-F5260C93E5C2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D0CC386-EF29-D12C-B045-22BE2A7EF427}"/>
              </a:ext>
            </a:extLst>
          </p:cNvPr>
          <p:cNvSpPr txBox="1"/>
          <p:nvPr/>
        </p:nvSpPr>
        <p:spPr>
          <a:xfrm>
            <a:off x="8491882" y="2348134"/>
            <a:ext cx="2698632" cy="306467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</a:t>
            </a:r>
            <a:r>
              <a:rPr lang="pt-BR" sz="1200" b="1" dirty="0">
                <a:solidFill>
                  <a:schemeClr val="bg1"/>
                </a:solidFill>
                <a:latin typeface="Montserrat" pitchFamily="2" charset="0"/>
              </a:rPr>
              <a:t> </a:t>
            </a:r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PREFERÊNCIAS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350DF22-374F-FB58-BCF9-01D5D00C0A17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6726E86-DC5D-717F-4821-EA89181A17B5}"/>
              </a:ext>
            </a:extLst>
          </p:cNvPr>
          <p:cNvSpPr/>
          <p:nvPr/>
        </p:nvSpPr>
        <p:spPr>
          <a:xfrm>
            <a:off x="1897626" y="276712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2E26377-DF53-87CB-F589-74CBEA87B8F8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CE5BAE7-C031-4F07-A65A-0FDF0D1C84C3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41DBCB7-20DD-236D-A4F5-8911D9A9DB25}"/>
              </a:ext>
            </a:extLst>
          </p:cNvPr>
          <p:cNvSpPr/>
          <p:nvPr/>
        </p:nvSpPr>
        <p:spPr>
          <a:xfrm>
            <a:off x="1897626" y="3259994"/>
            <a:ext cx="9399639" cy="1957545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C7A8BA5-AEDA-526A-E0A1-56103228CB10}"/>
              </a:ext>
            </a:extLst>
          </p:cNvPr>
          <p:cNvSpPr txBox="1"/>
          <p:nvPr/>
        </p:nvSpPr>
        <p:spPr>
          <a:xfrm>
            <a:off x="8491882" y="33532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1DE7946-C067-0919-548B-4BC519CDC201}"/>
              </a:ext>
            </a:extLst>
          </p:cNvPr>
          <p:cNvSpPr txBox="1"/>
          <p:nvPr/>
        </p:nvSpPr>
        <p:spPr>
          <a:xfrm>
            <a:off x="2053986" y="3353209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0D13FD64-D5CF-5774-5AE4-460130FB6E34}"/>
              </a:ext>
            </a:extLst>
          </p:cNvPr>
          <p:cNvSpPr/>
          <p:nvPr/>
        </p:nvSpPr>
        <p:spPr>
          <a:xfrm>
            <a:off x="1897626" y="5184565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C7901A4-3B66-6E04-77ED-D447A2E9313E}"/>
              </a:ext>
            </a:extLst>
          </p:cNvPr>
          <p:cNvSpPr txBox="1"/>
          <p:nvPr/>
        </p:nvSpPr>
        <p:spPr>
          <a:xfrm>
            <a:off x="8491882" y="527778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5C85F6B-C469-C5B5-E2F9-A6531F9C909B}"/>
              </a:ext>
            </a:extLst>
          </p:cNvPr>
          <p:cNvSpPr txBox="1"/>
          <p:nvPr/>
        </p:nvSpPr>
        <p:spPr>
          <a:xfrm>
            <a:off x="2053986" y="5348900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8F494DE-E218-3C12-B071-E168787C6169}"/>
              </a:ext>
            </a:extLst>
          </p:cNvPr>
          <p:cNvSpPr/>
          <p:nvPr/>
        </p:nvSpPr>
        <p:spPr>
          <a:xfrm>
            <a:off x="2029181" y="3704616"/>
            <a:ext cx="9136528" cy="141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ODAL_NUMBER">
            <a:extLst>
              <a:ext uri="{FF2B5EF4-FFF2-40B4-BE49-F238E27FC236}">
                <a16:creationId xmlns:a16="http://schemas.microsoft.com/office/drawing/2014/main" id="{0367D38B-7323-6354-4477-7C75CDC12CFA}"/>
              </a:ext>
            </a:extLst>
          </p:cNvPr>
          <p:cNvSpPr txBox="1"/>
          <p:nvPr/>
        </p:nvSpPr>
        <p:spPr>
          <a:xfrm>
            <a:off x="5385797" y="3757858"/>
            <a:ext cx="497764" cy="472862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" name="Google Shape;1564;p141">
            <a:extLst>
              <a:ext uri="{FF2B5EF4-FFF2-40B4-BE49-F238E27FC236}">
                <a16:creationId xmlns:a16="http://schemas.microsoft.com/office/drawing/2014/main" id="{E9317DCA-FB2A-B6AE-0F97-C8AEF5F1925F}"/>
              </a:ext>
            </a:extLst>
          </p:cNvPr>
          <p:cNvSpPr/>
          <p:nvPr/>
        </p:nvSpPr>
        <p:spPr>
          <a:xfrm rot="7644526">
            <a:off x="5554940" y="4360189"/>
            <a:ext cx="159479" cy="154744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567;p141">
            <a:extLst>
              <a:ext uri="{FF2B5EF4-FFF2-40B4-BE49-F238E27FC236}">
                <a16:creationId xmlns:a16="http://schemas.microsoft.com/office/drawing/2014/main" id="{69540DF7-C9EF-AECA-0D25-7EFB1B3AE8EB}"/>
              </a:ext>
            </a:extLst>
          </p:cNvPr>
          <p:cNvSpPr txBox="1"/>
          <p:nvPr/>
        </p:nvSpPr>
        <p:spPr>
          <a:xfrm>
            <a:off x="4732800" y="4549581"/>
            <a:ext cx="1803759" cy="51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Criar o modelo de elementos finitos</a:t>
            </a:r>
            <a:endParaRPr sz="1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HARMONIC_NUMBER">
            <a:extLst>
              <a:ext uri="{FF2B5EF4-FFF2-40B4-BE49-F238E27FC236}">
                <a16:creationId xmlns:a16="http://schemas.microsoft.com/office/drawing/2014/main" id="{74639439-0E1A-97F7-A7EC-6AFC77E9B3C4}"/>
              </a:ext>
            </a:extLst>
          </p:cNvPr>
          <p:cNvSpPr txBox="1"/>
          <p:nvPr/>
        </p:nvSpPr>
        <p:spPr>
          <a:xfrm>
            <a:off x="7275487" y="3757858"/>
            <a:ext cx="485571" cy="472862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7" name="Google Shape;1565;p141">
            <a:extLst>
              <a:ext uri="{FF2B5EF4-FFF2-40B4-BE49-F238E27FC236}">
                <a16:creationId xmlns:a16="http://schemas.microsoft.com/office/drawing/2014/main" id="{1567E559-3380-6CD5-A92C-7514C006C452}"/>
              </a:ext>
            </a:extLst>
          </p:cNvPr>
          <p:cNvSpPr/>
          <p:nvPr/>
        </p:nvSpPr>
        <p:spPr>
          <a:xfrm rot="7602493">
            <a:off x="7439266" y="4360900"/>
            <a:ext cx="158013" cy="153322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569;p141">
            <a:extLst>
              <a:ext uri="{FF2B5EF4-FFF2-40B4-BE49-F238E27FC236}">
                <a16:creationId xmlns:a16="http://schemas.microsoft.com/office/drawing/2014/main" id="{213A0659-72B4-F449-DC70-4E926E1EFD83}"/>
              </a:ext>
            </a:extLst>
          </p:cNvPr>
          <p:cNvSpPr txBox="1"/>
          <p:nvPr/>
        </p:nvSpPr>
        <p:spPr>
          <a:xfrm>
            <a:off x="6733822" y="4549581"/>
            <a:ext cx="1568900" cy="51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Definir as superfícies de contato</a:t>
            </a:r>
            <a:endParaRPr sz="1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MODELO_NUMBER">
            <a:extLst>
              <a:ext uri="{FF2B5EF4-FFF2-40B4-BE49-F238E27FC236}">
                <a16:creationId xmlns:a16="http://schemas.microsoft.com/office/drawing/2014/main" id="{6542779C-0602-4FC1-601A-EE97BA5719CF}"/>
              </a:ext>
            </a:extLst>
          </p:cNvPr>
          <p:cNvSpPr txBox="1"/>
          <p:nvPr/>
        </p:nvSpPr>
        <p:spPr>
          <a:xfrm>
            <a:off x="3543735" y="3757858"/>
            <a:ext cx="574071" cy="472862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" name="Google Shape;1563;p141">
            <a:extLst>
              <a:ext uri="{FF2B5EF4-FFF2-40B4-BE49-F238E27FC236}">
                <a16:creationId xmlns:a16="http://schemas.microsoft.com/office/drawing/2014/main" id="{5FC19D5B-9552-DEEF-11D2-FEB96A50FCDC}"/>
              </a:ext>
            </a:extLst>
          </p:cNvPr>
          <p:cNvSpPr/>
          <p:nvPr/>
        </p:nvSpPr>
        <p:spPr>
          <a:xfrm rot="7887057">
            <a:off x="3746265" y="4355564"/>
            <a:ext cx="169010" cy="163994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44A1"/>
              </a:solidFill>
            </a:endParaRPr>
          </a:p>
        </p:txBody>
      </p:sp>
      <p:sp>
        <p:nvSpPr>
          <p:cNvPr id="40" name="TITULO MODELO">
            <a:extLst>
              <a:ext uri="{FF2B5EF4-FFF2-40B4-BE49-F238E27FC236}">
                <a16:creationId xmlns:a16="http://schemas.microsoft.com/office/drawing/2014/main" id="{BD782AB0-D074-042F-7738-6CC3F97DCDB3}"/>
              </a:ext>
            </a:extLst>
          </p:cNvPr>
          <p:cNvSpPr txBox="1"/>
          <p:nvPr/>
        </p:nvSpPr>
        <p:spPr>
          <a:xfrm>
            <a:off x="3126004" y="4549581"/>
            <a:ext cx="1409533" cy="51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Criar o modelo geométrico</a:t>
            </a:r>
            <a:endParaRPr sz="1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" name="DIVISAO">
            <a:extLst>
              <a:ext uri="{FF2B5EF4-FFF2-40B4-BE49-F238E27FC236}">
                <a16:creationId xmlns:a16="http://schemas.microsoft.com/office/drawing/2014/main" id="{D96FB2BA-AC08-4293-3781-EB9E3C7CD0E0}"/>
              </a:ext>
            </a:extLst>
          </p:cNvPr>
          <p:cNvSpPr/>
          <p:nvPr/>
        </p:nvSpPr>
        <p:spPr>
          <a:xfrm>
            <a:off x="4727057" y="3864395"/>
            <a:ext cx="45719" cy="1137309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IVISAO">
            <a:extLst>
              <a:ext uri="{FF2B5EF4-FFF2-40B4-BE49-F238E27FC236}">
                <a16:creationId xmlns:a16="http://schemas.microsoft.com/office/drawing/2014/main" id="{19707E6A-C5AA-3441-8EAC-A6312028F0AA}"/>
              </a:ext>
            </a:extLst>
          </p:cNvPr>
          <p:cNvSpPr/>
          <p:nvPr/>
        </p:nvSpPr>
        <p:spPr>
          <a:xfrm flipH="1">
            <a:off x="6507936" y="3873391"/>
            <a:ext cx="45719" cy="1137309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HARMONIC_NUMBER">
            <a:extLst>
              <a:ext uri="{FF2B5EF4-FFF2-40B4-BE49-F238E27FC236}">
                <a16:creationId xmlns:a16="http://schemas.microsoft.com/office/drawing/2014/main" id="{2F0820E8-140E-4F68-2E24-7705B059D91C}"/>
              </a:ext>
            </a:extLst>
          </p:cNvPr>
          <p:cNvSpPr txBox="1"/>
          <p:nvPr/>
        </p:nvSpPr>
        <p:spPr>
          <a:xfrm>
            <a:off x="9041651" y="3757858"/>
            <a:ext cx="485571" cy="472862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5" name="Google Shape;1565;p141">
            <a:extLst>
              <a:ext uri="{FF2B5EF4-FFF2-40B4-BE49-F238E27FC236}">
                <a16:creationId xmlns:a16="http://schemas.microsoft.com/office/drawing/2014/main" id="{2248155B-C48F-E493-DA81-6B821C1535E2}"/>
              </a:ext>
            </a:extLst>
          </p:cNvPr>
          <p:cNvSpPr/>
          <p:nvPr/>
        </p:nvSpPr>
        <p:spPr>
          <a:xfrm rot="7602493">
            <a:off x="9205430" y="4360900"/>
            <a:ext cx="158013" cy="153322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569;p141">
            <a:extLst>
              <a:ext uri="{FF2B5EF4-FFF2-40B4-BE49-F238E27FC236}">
                <a16:creationId xmlns:a16="http://schemas.microsoft.com/office/drawing/2014/main" id="{4312F6AA-73B8-3A52-8FA3-9FA71F62BADE}"/>
              </a:ext>
            </a:extLst>
          </p:cNvPr>
          <p:cNvSpPr txBox="1"/>
          <p:nvPr/>
        </p:nvSpPr>
        <p:spPr>
          <a:xfrm>
            <a:off x="8499986" y="4549581"/>
            <a:ext cx="1568900" cy="51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Definir as superfícies equipotenciais</a:t>
            </a:r>
            <a:endParaRPr sz="1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7" name="DIVISAO">
            <a:extLst>
              <a:ext uri="{FF2B5EF4-FFF2-40B4-BE49-F238E27FC236}">
                <a16:creationId xmlns:a16="http://schemas.microsoft.com/office/drawing/2014/main" id="{BAFE1813-E739-7C8A-CE9F-A09EC2751623}"/>
              </a:ext>
            </a:extLst>
          </p:cNvPr>
          <p:cNvSpPr/>
          <p:nvPr/>
        </p:nvSpPr>
        <p:spPr>
          <a:xfrm flipH="1">
            <a:off x="8377424" y="3864394"/>
            <a:ext cx="45719" cy="1137309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296B1332-CE21-CE86-FB8D-9972A7303675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FDAB3EE-CF27-CC00-786F-CB0877552E75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18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D52E4-3BD3-6227-BD22-2B5809502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Forma&#10;&#10;O conteúdo gerado por IA pode estar incorreto.">
            <a:extLst>
              <a:ext uri="{FF2B5EF4-FFF2-40B4-BE49-F238E27FC236}">
                <a16:creationId xmlns:a16="http://schemas.microsoft.com/office/drawing/2014/main" id="{B7C8567F-8A9B-A1D7-340A-0DC80B255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19CDB97-832A-BB75-B3EA-50062626970A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3D47CE2-0CD2-5814-37C6-4D54BD99B825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AEB5E4F-D8A1-761F-3A8A-5CF09BECEE2D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0C83BA0-F8F7-0ED7-1314-9E5FB1A1B069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B285FCC-5F30-6933-C1A0-D890CB019BD2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D16F187-E1FF-6337-5729-07BC9EC5A372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89F353-3C24-7FB0-DF01-48E813D50893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638BB91F-DA7D-466A-E96E-A880F38C1B08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E2993181-5906-EC04-C81E-A6AF49AC8585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B36BD6CF-7221-A7CB-6378-E475FB2E46DA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9B009DA5-B5C6-5B40-7ABD-02AA0733E046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BC0AA16C-3AD4-A8E6-105E-AD12509268B8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D3EA6EAD-1848-C37E-85DE-2F17BCABA9F5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4EC1391-7E1A-3138-C723-E58E80FFF26F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C554FA3D-7424-2CBB-EECB-44167DC58F17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C34F3D10-25A9-5986-0BAC-022B7B7C464B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8DF495D-FCF2-DD56-9C12-D1CA02C89D30}"/>
              </a:ext>
            </a:extLst>
          </p:cNvPr>
          <p:cNvSpPr txBox="1"/>
          <p:nvPr/>
        </p:nvSpPr>
        <p:spPr>
          <a:xfrm>
            <a:off x="8491882" y="2348134"/>
            <a:ext cx="2698632" cy="306467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</a:t>
            </a:r>
            <a:r>
              <a:rPr lang="pt-BR" sz="1200" b="1" dirty="0">
                <a:solidFill>
                  <a:schemeClr val="bg1"/>
                </a:solidFill>
                <a:latin typeface="Montserrat" pitchFamily="2" charset="0"/>
              </a:rPr>
              <a:t>  </a:t>
            </a:r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PREFERÊNCIAS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01A6B78-D6AC-25CC-390F-F62B99FCCD19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532EC7B-04A4-E491-1425-2E0F129C6EEE}"/>
              </a:ext>
            </a:extLst>
          </p:cNvPr>
          <p:cNvSpPr/>
          <p:nvPr/>
        </p:nvSpPr>
        <p:spPr>
          <a:xfrm>
            <a:off x="1897626" y="276712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68B7483-03A5-6E9C-F241-B49848746927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8618D47-E034-A31E-0771-5729A5457BB8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0BA8CEA4-F419-96EC-B8B0-DCB34A934792}"/>
              </a:ext>
            </a:extLst>
          </p:cNvPr>
          <p:cNvSpPr/>
          <p:nvPr/>
        </p:nvSpPr>
        <p:spPr>
          <a:xfrm>
            <a:off x="1897626" y="3259994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6E2FBA2-0A38-CC35-918B-0A560DBF96C1}"/>
              </a:ext>
            </a:extLst>
          </p:cNvPr>
          <p:cNvSpPr txBox="1"/>
          <p:nvPr/>
        </p:nvSpPr>
        <p:spPr>
          <a:xfrm>
            <a:off x="8491882" y="33532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6BB2A76-2ED1-7586-DB0A-786DBD809A7A}"/>
              </a:ext>
            </a:extLst>
          </p:cNvPr>
          <p:cNvSpPr txBox="1"/>
          <p:nvPr/>
        </p:nvSpPr>
        <p:spPr>
          <a:xfrm>
            <a:off x="2053986" y="3353209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8F24773-3A02-3C91-54EC-FC3B988B85E1}"/>
              </a:ext>
            </a:extLst>
          </p:cNvPr>
          <p:cNvSpPr/>
          <p:nvPr/>
        </p:nvSpPr>
        <p:spPr>
          <a:xfrm>
            <a:off x="1897626" y="3741733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B383A10-BAE8-07C1-4F4A-5DB692E9A47A}"/>
              </a:ext>
            </a:extLst>
          </p:cNvPr>
          <p:cNvSpPr txBox="1"/>
          <p:nvPr/>
        </p:nvSpPr>
        <p:spPr>
          <a:xfrm>
            <a:off x="8491882" y="3834948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2B716D0-9714-D0B6-3588-302193685071}"/>
              </a:ext>
            </a:extLst>
          </p:cNvPr>
          <p:cNvSpPr txBox="1"/>
          <p:nvPr/>
        </p:nvSpPr>
        <p:spPr>
          <a:xfrm>
            <a:off x="2053986" y="3906068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4" name="Seta: para Baixo 33">
            <a:extLst>
              <a:ext uri="{FF2B5EF4-FFF2-40B4-BE49-F238E27FC236}">
                <a16:creationId xmlns:a16="http://schemas.microsoft.com/office/drawing/2014/main" id="{69D0DE31-C1D8-0BE5-6928-4A84CF29D936}"/>
              </a:ext>
            </a:extLst>
          </p:cNvPr>
          <p:cNvSpPr/>
          <p:nvPr/>
        </p:nvSpPr>
        <p:spPr>
          <a:xfrm>
            <a:off x="6378111" y="2620831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eta: para Baixo 36">
            <a:extLst>
              <a:ext uri="{FF2B5EF4-FFF2-40B4-BE49-F238E27FC236}">
                <a16:creationId xmlns:a16="http://schemas.microsoft.com/office/drawing/2014/main" id="{AE44607F-909D-F569-6B75-C23C23B89B49}"/>
              </a:ext>
            </a:extLst>
          </p:cNvPr>
          <p:cNvSpPr/>
          <p:nvPr/>
        </p:nvSpPr>
        <p:spPr>
          <a:xfrm>
            <a:off x="6378111" y="3115768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eta: para Baixo 37">
            <a:extLst>
              <a:ext uri="{FF2B5EF4-FFF2-40B4-BE49-F238E27FC236}">
                <a16:creationId xmlns:a16="http://schemas.microsoft.com/office/drawing/2014/main" id="{0D2BFE3B-9ECE-5161-D9AA-587FD2402979}"/>
              </a:ext>
            </a:extLst>
          </p:cNvPr>
          <p:cNvSpPr/>
          <p:nvPr/>
        </p:nvSpPr>
        <p:spPr>
          <a:xfrm>
            <a:off x="6378111" y="3610705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73C988-2E10-899D-D8BC-F7B1B90785C5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1E993D9-2107-6DEB-CD87-AD13AB1F3B49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063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4DB92-BBCB-9E39-61EF-7A665F398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m 59" descr="Forma&#10;&#10;O conteúdo gerado por IA pode estar incorreto.">
            <a:extLst>
              <a:ext uri="{FF2B5EF4-FFF2-40B4-BE49-F238E27FC236}">
                <a16:creationId xmlns:a16="http://schemas.microsoft.com/office/drawing/2014/main" id="{5E5AF797-9FB7-BA66-FC2B-AA4C8A8E2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8DC4958-C6D9-3FED-08F5-4DB384D8CDF7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10EDFD2-E5C3-FAD8-7F7C-13F26F80D225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E21AD44-C95F-F097-F5A4-D96F696CAFC8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360507-836D-1C4C-BFBC-BA6B01C54BDC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C6AB31B-D066-4C31-E6C0-F3C06239C0B2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DC748A3-2E28-0C3F-56A0-84B0F701884E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6E1C36D-C52F-E061-6901-003AA9827F90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0B72956E-C116-E219-14C8-B0C8A6F3609D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57AA246B-E773-4620-7FB5-48A1033AB36C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5A76A81A-8C61-2705-B8D5-D279FC8188A4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739F12B2-31F8-3CBB-FFBA-5ADEE5361BFD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79E33F4D-D8C4-07A3-2ED2-A51D02EE4151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FA6DB656-AA1A-4FDD-283C-A6A9D356360D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464C0D5-B4B1-FBED-0ECA-BBB139DAB6CE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E36C9DC1-8AE5-5BCA-3342-11D73A67EF1F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DD575614-A01B-7B29-B106-C51E95884AF0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E42B22D-843D-CE51-FE16-D6FC1DCB6A3B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0486954-913C-FC7E-5FF2-249C460492F6}"/>
              </a:ext>
            </a:extLst>
          </p:cNvPr>
          <p:cNvSpPr/>
          <p:nvPr/>
        </p:nvSpPr>
        <p:spPr>
          <a:xfrm>
            <a:off x="1897626" y="276712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56A69D7-3597-19F7-16F1-2F39A7074A9B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3343162-3805-7192-8A2B-FE192B9E68F4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00C95B25-7A39-D1D1-F927-066817159F76}"/>
              </a:ext>
            </a:extLst>
          </p:cNvPr>
          <p:cNvSpPr/>
          <p:nvPr/>
        </p:nvSpPr>
        <p:spPr>
          <a:xfrm>
            <a:off x="1897626" y="3259994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A288FAF-3DDE-C5E3-084A-C14210523452}"/>
              </a:ext>
            </a:extLst>
          </p:cNvPr>
          <p:cNvSpPr txBox="1"/>
          <p:nvPr/>
        </p:nvSpPr>
        <p:spPr>
          <a:xfrm>
            <a:off x="8491882" y="33532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2742027-EDA5-B986-35B9-B6F9D0F38050}"/>
              </a:ext>
            </a:extLst>
          </p:cNvPr>
          <p:cNvSpPr txBox="1"/>
          <p:nvPr/>
        </p:nvSpPr>
        <p:spPr>
          <a:xfrm>
            <a:off x="2053986" y="3353209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3A43863-9C4F-ED4C-63DB-69D2DAA49CEF}"/>
              </a:ext>
            </a:extLst>
          </p:cNvPr>
          <p:cNvSpPr/>
          <p:nvPr/>
        </p:nvSpPr>
        <p:spPr>
          <a:xfrm>
            <a:off x="1897626" y="3741732"/>
            <a:ext cx="9399639" cy="2542965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6964E0B-8BF1-9DCE-1A90-E6C21FFA4298}"/>
              </a:ext>
            </a:extLst>
          </p:cNvPr>
          <p:cNvSpPr txBox="1"/>
          <p:nvPr/>
        </p:nvSpPr>
        <p:spPr>
          <a:xfrm>
            <a:off x="8491882" y="3834948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6D6E5C4-D85B-2FB7-D661-0DFA6EEFE259}"/>
              </a:ext>
            </a:extLst>
          </p:cNvPr>
          <p:cNvSpPr txBox="1"/>
          <p:nvPr/>
        </p:nvSpPr>
        <p:spPr>
          <a:xfrm>
            <a:off x="2053986" y="3906068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A086932-BCC1-2D36-DC55-B8BD8659DB7D}"/>
              </a:ext>
            </a:extLst>
          </p:cNvPr>
          <p:cNvSpPr/>
          <p:nvPr/>
        </p:nvSpPr>
        <p:spPr>
          <a:xfrm>
            <a:off x="2029181" y="4245388"/>
            <a:ext cx="9136528" cy="1958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8C0E1A2-D4F5-CFD3-22A6-60B06712268C}"/>
              </a:ext>
            </a:extLst>
          </p:cNvPr>
          <p:cNvSpPr txBox="1"/>
          <p:nvPr/>
        </p:nvSpPr>
        <p:spPr>
          <a:xfrm>
            <a:off x="8491882" y="2348134"/>
            <a:ext cx="2698632" cy="306467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</a:t>
            </a:r>
            <a:r>
              <a:rPr lang="pt-BR" sz="1200" b="1" dirty="0">
                <a:solidFill>
                  <a:schemeClr val="bg1"/>
                </a:solidFill>
                <a:latin typeface="Montserrat" pitchFamily="2" charset="0"/>
              </a:rPr>
              <a:t>  </a:t>
            </a:r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PREFERÊNCIAS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0D3E1157-ABB2-3B3B-184B-3D1F409D6DC4}"/>
              </a:ext>
            </a:extLst>
          </p:cNvPr>
          <p:cNvGrpSpPr/>
          <p:nvPr/>
        </p:nvGrpSpPr>
        <p:grpSpPr>
          <a:xfrm>
            <a:off x="3542961" y="4358423"/>
            <a:ext cx="6108969" cy="486078"/>
            <a:chOff x="3616860" y="4475426"/>
            <a:chExt cx="6108969" cy="486078"/>
          </a:xfrm>
        </p:grpSpPr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2EA9C894-7C3F-DC4D-D9F9-28C48FFF91DE}"/>
                </a:ext>
              </a:extLst>
            </p:cNvPr>
            <p:cNvGrpSpPr/>
            <p:nvPr/>
          </p:nvGrpSpPr>
          <p:grpSpPr>
            <a:xfrm>
              <a:off x="3616860" y="4533191"/>
              <a:ext cx="2055527" cy="370549"/>
              <a:chOff x="2840112" y="4442188"/>
              <a:chExt cx="2055527" cy="370549"/>
            </a:xfrm>
          </p:grpSpPr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02DB5B9C-9CF7-26AC-CD0D-CB0ADBB4A75A}"/>
                  </a:ext>
                </a:extLst>
              </p:cNvPr>
              <p:cNvSpPr txBox="1"/>
              <p:nvPr/>
            </p:nvSpPr>
            <p:spPr>
              <a:xfrm>
                <a:off x="2840112" y="4458185"/>
                <a:ext cx="163826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rgbClr val="32474F"/>
                    </a:solidFill>
                    <a:latin typeface="Montserrat Black" pitchFamily="2" charset="0"/>
                  </a:rPr>
                  <a:t>MECÂNICO</a:t>
                </a:r>
                <a:endParaRPr lang="en-US" dirty="0">
                  <a:solidFill>
                    <a:srgbClr val="32474F"/>
                  </a:solidFill>
                  <a:latin typeface="Montserrat Light" pitchFamily="2" charset="0"/>
                </a:endParaRPr>
              </a:p>
            </p:txBody>
          </p:sp>
          <p:grpSp>
            <p:nvGrpSpPr>
              <p:cNvPr id="35" name="Google Shape;5136;p158">
                <a:extLst>
                  <a:ext uri="{FF2B5EF4-FFF2-40B4-BE49-F238E27FC236}">
                    <a16:creationId xmlns:a16="http://schemas.microsoft.com/office/drawing/2014/main" id="{9B365133-2FD9-383B-6281-4548AD9E5C52}"/>
                  </a:ext>
                </a:extLst>
              </p:cNvPr>
              <p:cNvGrpSpPr/>
              <p:nvPr/>
            </p:nvGrpSpPr>
            <p:grpSpPr>
              <a:xfrm>
                <a:off x="4524709" y="4442188"/>
                <a:ext cx="370930" cy="370549"/>
                <a:chOff x="2497275" y="2744159"/>
                <a:chExt cx="370930" cy="370549"/>
              </a:xfrm>
            </p:grpSpPr>
            <p:sp>
              <p:nvSpPr>
                <p:cNvPr id="36" name="Google Shape;5137;p158">
                  <a:extLst>
                    <a:ext uri="{FF2B5EF4-FFF2-40B4-BE49-F238E27FC236}">
                      <a16:creationId xmlns:a16="http://schemas.microsoft.com/office/drawing/2014/main" id="{2D858F7D-7B83-80B0-EBD4-51BFFB11ECA1}"/>
                    </a:ext>
                  </a:extLst>
                </p:cNvPr>
                <p:cNvSpPr/>
                <p:nvPr/>
              </p:nvSpPr>
              <p:spPr>
                <a:xfrm>
                  <a:off x="2497275" y="2744159"/>
                  <a:ext cx="284366" cy="284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55" h="8967" extrusionOk="0">
                      <a:moveTo>
                        <a:pt x="4204" y="1"/>
                      </a:moveTo>
                      <a:cubicBezTo>
                        <a:pt x="3942" y="1"/>
                        <a:pt x="3704" y="203"/>
                        <a:pt x="3644" y="465"/>
                      </a:cubicBezTo>
                      <a:lnTo>
                        <a:pt x="3466" y="1334"/>
                      </a:lnTo>
                      <a:cubicBezTo>
                        <a:pt x="3287" y="1394"/>
                        <a:pt x="3108" y="1465"/>
                        <a:pt x="2942" y="1537"/>
                      </a:cubicBezTo>
                      <a:lnTo>
                        <a:pt x="2215" y="1048"/>
                      </a:lnTo>
                      <a:cubicBezTo>
                        <a:pt x="2120" y="983"/>
                        <a:pt x="2009" y="952"/>
                        <a:pt x="1899" y="952"/>
                      </a:cubicBezTo>
                      <a:cubicBezTo>
                        <a:pt x="1749" y="952"/>
                        <a:pt x="1599" y="1010"/>
                        <a:pt x="1489" y="1120"/>
                      </a:cubicBezTo>
                      <a:lnTo>
                        <a:pt x="1108" y="1489"/>
                      </a:lnTo>
                      <a:cubicBezTo>
                        <a:pt x="918" y="1691"/>
                        <a:pt x="894" y="1989"/>
                        <a:pt x="1037" y="2227"/>
                      </a:cubicBezTo>
                      <a:lnTo>
                        <a:pt x="1525" y="2953"/>
                      </a:lnTo>
                      <a:cubicBezTo>
                        <a:pt x="1441" y="3120"/>
                        <a:pt x="1370" y="3287"/>
                        <a:pt x="1322" y="3465"/>
                      </a:cubicBezTo>
                      <a:lnTo>
                        <a:pt x="453" y="3644"/>
                      </a:lnTo>
                      <a:cubicBezTo>
                        <a:pt x="191" y="3703"/>
                        <a:pt x="1" y="3930"/>
                        <a:pt x="1" y="4215"/>
                      </a:cubicBezTo>
                      <a:lnTo>
                        <a:pt x="1" y="4751"/>
                      </a:lnTo>
                      <a:cubicBezTo>
                        <a:pt x="1" y="5025"/>
                        <a:pt x="191" y="5251"/>
                        <a:pt x="453" y="5323"/>
                      </a:cubicBezTo>
                      <a:lnTo>
                        <a:pt x="1322" y="5501"/>
                      </a:lnTo>
                      <a:cubicBezTo>
                        <a:pt x="1382" y="5668"/>
                        <a:pt x="1453" y="5847"/>
                        <a:pt x="1525" y="6013"/>
                      </a:cubicBezTo>
                      <a:lnTo>
                        <a:pt x="1037" y="6740"/>
                      </a:lnTo>
                      <a:cubicBezTo>
                        <a:pt x="894" y="6966"/>
                        <a:pt x="918" y="7287"/>
                        <a:pt x="1108" y="7478"/>
                      </a:cubicBezTo>
                      <a:lnTo>
                        <a:pt x="1489" y="7847"/>
                      </a:lnTo>
                      <a:cubicBezTo>
                        <a:pt x="1599" y="7957"/>
                        <a:pt x="1745" y="8015"/>
                        <a:pt x="1894" y="8015"/>
                      </a:cubicBezTo>
                      <a:cubicBezTo>
                        <a:pt x="2003" y="8015"/>
                        <a:pt x="2115" y="7984"/>
                        <a:pt x="2215" y="7918"/>
                      </a:cubicBezTo>
                      <a:lnTo>
                        <a:pt x="2942" y="7430"/>
                      </a:lnTo>
                      <a:cubicBezTo>
                        <a:pt x="3108" y="7513"/>
                        <a:pt x="3287" y="7597"/>
                        <a:pt x="3466" y="7633"/>
                      </a:cubicBezTo>
                      <a:lnTo>
                        <a:pt x="3644" y="8502"/>
                      </a:lnTo>
                      <a:cubicBezTo>
                        <a:pt x="3704" y="8764"/>
                        <a:pt x="3930" y="8966"/>
                        <a:pt x="4204" y="8966"/>
                      </a:cubicBezTo>
                      <a:lnTo>
                        <a:pt x="4740" y="8966"/>
                      </a:lnTo>
                      <a:cubicBezTo>
                        <a:pt x="5013" y="8966"/>
                        <a:pt x="5251" y="8764"/>
                        <a:pt x="5311" y="8502"/>
                      </a:cubicBezTo>
                      <a:lnTo>
                        <a:pt x="5490" y="7633"/>
                      </a:lnTo>
                      <a:cubicBezTo>
                        <a:pt x="5621" y="7597"/>
                        <a:pt x="5775" y="7537"/>
                        <a:pt x="5906" y="7478"/>
                      </a:cubicBezTo>
                      <a:cubicBezTo>
                        <a:pt x="6002" y="7442"/>
                        <a:pt x="6037" y="7323"/>
                        <a:pt x="6002" y="7240"/>
                      </a:cubicBezTo>
                      <a:cubicBezTo>
                        <a:pt x="5966" y="7169"/>
                        <a:pt x="5898" y="7131"/>
                        <a:pt x="5831" y="7131"/>
                      </a:cubicBezTo>
                      <a:cubicBezTo>
                        <a:pt x="5808" y="7131"/>
                        <a:pt x="5785" y="7135"/>
                        <a:pt x="5763" y="7144"/>
                      </a:cubicBezTo>
                      <a:cubicBezTo>
                        <a:pt x="5609" y="7228"/>
                        <a:pt x="5466" y="7287"/>
                        <a:pt x="5299" y="7323"/>
                      </a:cubicBezTo>
                      <a:cubicBezTo>
                        <a:pt x="5240" y="7347"/>
                        <a:pt x="5180" y="7406"/>
                        <a:pt x="5168" y="7454"/>
                      </a:cubicBezTo>
                      <a:lnTo>
                        <a:pt x="4966" y="8430"/>
                      </a:lnTo>
                      <a:cubicBezTo>
                        <a:pt x="4954" y="8514"/>
                        <a:pt x="4870" y="8597"/>
                        <a:pt x="4763" y="8597"/>
                      </a:cubicBezTo>
                      <a:lnTo>
                        <a:pt x="4228" y="8597"/>
                      </a:lnTo>
                      <a:cubicBezTo>
                        <a:pt x="4120" y="8597"/>
                        <a:pt x="4049" y="8514"/>
                        <a:pt x="4013" y="8430"/>
                      </a:cubicBezTo>
                      <a:lnTo>
                        <a:pt x="3823" y="7454"/>
                      </a:lnTo>
                      <a:cubicBezTo>
                        <a:pt x="3811" y="7383"/>
                        <a:pt x="3763" y="7335"/>
                        <a:pt x="3692" y="7323"/>
                      </a:cubicBezTo>
                      <a:cubicBezTo>
                        <a:pt x="3466" y="7263"/>
                        <a:pt x="3239" y="7180"/>
                        <a:pt x="3049" y="7061"/>
                      </a:cubicBezTo>
                      <a:cubicBezTo>
                        <a:pt x="3019" y="7043"/>
                        <a:pt x="2986" y="7034"/>
                        <a:pt x="2954" y="7034"/>
                      </a:cubicBezTo>
                      <a:cubicBezTo>
                        <a:pt x="2921" y="7034"/>
                        <a:pt x="2888" y="7043"/>
                        <a:pt x="2858" y="7061"/>
                      </a:cubicBezTo>
                      <a:lnTo>
                        <a:pt x="2037" y="7609"/>
                      </a:lnTo>
                      <a:cubicBezTo>
                        <a:pt x="2006" y="7634"/>
                        <a:pt x="1966" y="7647"/>
                        <a:pt x="1926" y="7647"/>
                      </a:cubicBezTo>
                      <a:cubicBezTo>
                        <a:pt x="1874" y="7647"/>
                        <a:pt x="1821" y="7625"/>
                        <a:pt x="1787" y="7585"/>
                      </a:cubicBezTo>
                      <a:lnTo>
                        <a:pt x="1418" y="7204"/>
                      </a:lnTo>
                      <a:cubicBezTo>
                        <a:pt x="1334" y="7132"/>
                        <a:pt x="1334" y="7025"/>
                        <a:pt x="1382" y="6954"/>
                      </a:cubicBezTo>
                      <a:lnTo>
                        <a:pt x="1930" y="6132"/>
                      </a:lnTo>
                      <a:cubicBezTo>
                        <a:pt x="1977" y="6073"/>
                        <a:pt x="1977" y="6001"/>
                        <a:pt x="1930" y="5942"/>
                      </a:cubicBezTo>
                      <a:cubicBezTo>
                        <a:pt x="1811" y="5739"/>
                        <a:pt x="1727" y="5525"/>
                        <a:pt x="1668" y="5299"/>
                      </a:cubicBezTo>
                      <a:cubicBezTo>
                        <a:pt x="1656" y="5239"/>
                        <a:pt x="1596" y="5180"/>
                        <a:pt x="1537" y="5168"/>
                      </a:cubicBezTo>
                      <a:lnTo>
                        <a:pt x="560" y="4977"/>
                      </a:lnTo>
                      <a:cubicBezTo>
                        <a:pt x="477" y="4954"/>
                        <a:pt x="406" y="4870"/>
                        <a:pt x="406" y="4763"/>
                      </a:cubicBezTo>
                      <a:lnTo>
                        <a:pt x="406" y="4227"/>
                      </a:lnTo>
                      <a:cubicBezTo>
                        <a:pt x="406" y="4132"/>
                        <a:pt x="477" y="4049"/>
                        <a:pt x="560" y="4025"/>
                      </a:cubicBezTo>
                      <a:lnTo>
                        <a:pt x="1537" y="3834"/>
                      </a:lnTo>
                      <a:cubicBezTo>
                        <a:pt x="1608" y="3811"/>
                        <a:pt x="1656" y="3775"/>
                        <a:pt x="1668" y="3692"/>
                      </a:cubicBezTo>
                      <a:cubicBezTo>
                        <a:pt x="1727" y="3477"/>
                        <a:pt x="1811" y="3251"/>
                        <a:pt x="1930" y="3061"/>
                      </a:cubicBezTo>
                      <a:cubicBezTo>
                        <a:pt x="1965" y="3001"/>
                        <a:pt x="1965" y="2918"/>
                        <a:pt x="1930" y="2858"/>
                      </a:cubicBezTo>
                      <a:lnTo>
                        <a:pt x="1382" y="2049"/>
                      </a:lnTo>
                      <a:cubicBezTo>
                        <a:pt x="1322" y="1965"/>
                        <a:pt x="1334" y="1846"/>
                        <a:pt x="1418" y="1787"/>
                      </a:cubicBezTo>
                      <a:lnTo>
                        <a:pt x="1787" y="1417"/>
                      </a:lnTo>
                      <a:cubicBezTo>
                        <a:pt x="1826" y="1378"/>
                        <a:pt x="1876" y="1360"/>
                        <a:pt x="1925" y="1360"/>
                      </a:cubicBezTo>
                      <a:cubicBezTo>
                        <a:pt x="1965" y="1360"/>
                        <a:pt x="2005" y="1372"/>
                        <a:pt x="2037" y="1394"/>
                      </a:cubicBezTo>
                      <a:lnTo>
                        <a:pt x="2858" y="1941"/>
                      </a:lnTo>
                      <a:cubicBezTo>
                        <a:pt x="2888" y="1965"/>
                        <a:pt x="2921" y="1977"/>
                        <a:pt x="2954" y="1977"/>
                      </a:cubicBezTo>
                      <a:cubicBezTo>
                        <a:pt x="2986" y="1977"/>
                        <a:pt x="3019" y="1965"/>
                        <a:pt x="3049" y="1941"/>
                      </a:cubicBezTo>
                      <a:cubicBezTo>
                        <a:pt x="3263" y="1822"/>
                        <a:pt x="3466" y="1727"/>
                        <a:pt x="3692" y="1668"/>
                      </a:cubicBezTo>
                      <a:cubicBezTo>
                        <a:pt x="3751" y="1656"/>
                        <a:pt x="3811" y="1596"/>
                        <a:pt x="3823" y="1537"/>
                      </a:cubicBezTo>
                      <a:lnTo>
                        <a:pt x="4013" y="572"/>
                      </a:lnTo>
                      <a:cubicBezTo>
                        <a:pt x="4037" y="477"/>
                        <a:pt x="4120" y="405"/>
                        <a:pt x="4228" y="405"/>
                      </a:cubicBezTo>
                      <a:lnTo>
                        <a:pt x="4763" y="405"/>
                      </a:lnTo>
                      <a:cubicBezTo>
                        <a:pt x="4870" y="405"/>
                        <a:pt x="4942" y="477"/>
                        <a:pt x="4966" y="572"/>
                      </a:cubicBezTo>
                      <a:lnTo>
                        <a:pt x="5168" y="1537"/>
                      </a:lnTo>
                      <a:cubicBezTo>
                        <a:pt x="5180" y="1608"/>
                        <a:pt x="5216" y="1656"/>
                        <a:pt x="5299" y="1668"/>
                      </a:cubicBezTo>
                      <a:cubicBezTo>
                        <a:pt x="5513" y="1727"/>
                        <a:pt x="5740" y="1822"/>
                        <a:pt x="5930" y="1941"/>
                      </a:cubicBezTo>
                      <a:cubicBezTo>
                        <a:pt x="5960" y="1953"/>
                        <a:pt x="5996" y="1959"/>
                        <a:pt x="6031" y="1959"/>
                      </a:cubicBezTo>
                      <a:cubicBezTo>
                        <a:pt x="6067" y="1959"/>
                        <a:pt x="6103" y="1953"/>
                        <a:pt x="6133" y="1941"/>
                      </a:cubicBezTo>
                      <a:lnTo>
                        <a:pt x="6942" y="1394"/>
                      </a:lnTo>
                      <a:cubicBezTo>
                        <a:pt x="6978" y="1368"/>
                        <a:pt x="7021" y="1356"/>
                        <a:pt x="7063" y="1356"/>
                      </a:cubicBezTo>
                      <a:cubicBezTo>
                        <a:pt x="7117" y="1356"/>
                        <a:pt x="7170" y="1377"/>
                        <a:pt x="7204" y="1417"/>
                      </a:cubicBezTo>
                      <a:lnTo>
                        <a:pt x="7573" y="1787"/>
                      </a:lnTo>
                      <a:cubicBezTo>
                        <a:pt x="7645" y="1870"/>
                        <a:pt x="7645" y="1965"/>
                        <a:pt x="7597" y="2049"/>
                      </a:cubicBezTo>
                      <a:lnTo>
                        <a:pt x="7049" y="2858"/>
                      </a:lnTo>
                      <a:cubicBezTo>
                        <a:pt x="7002" y="2918"/>
                        <a:pt x="7002" y="2989"/>
                        <a:pt x="7049" y="3061"/>
                      </a:cubicBezTo>
                      <a:cubicBezTo>
                        <a:pt x="7168" y="3263"/>
                        <a:pt x="7264" y="3477"/>
                        <a:pt x="7323" y="3692"/>
                      </a:cubicBezTo>
                      <a:cubicBezTo>
                        <a:pt x="7335" y="3751"/>
                        <a:pt x="7395" y="3811"/>
                        <a:pt x="7454" y="3834"/>
                      </a:cubicBezTo>
                      <a:lnTo>
                        <a:pt x="8419" y="4025"/>
                      </a:lnTo>
                      <a:cubicBezTo>
                        <a:pt x="8514" y="4037"/>
                        <a:pt x="8585" y="4132"/>
                        <a:pt x="8585" y="4227"/>
                      </a:cubicBezTo>
                      <a:lnTo>
                        <a:pt x="8585" y="4763"/>
                      </a:lnTo>
                      <a:cubicBezTo>
                        <a:pt x="8585" y="4870"/>
                        <a:pt x="8514" y="4942"/>
                        <a:pt x="8419" y="4977"/>
                      </a:cubicBezTo>
                      <a:lnTo>
                        <a:pt x="7454" y="5168"/>
                      </a:lnTo>
                      <a:cubicBezTo>
                        <a:pt x="7383" y="5180"/>
                        <a:pt x="7335" y="5227"/>
                        <a:pt x="7323" y="5299"/>
                      </a:cubicBezTo>
                      <a:cubicBezTo>
                        <a:pt x="7276" y="5466"/>
                        <a:pt x="7216" y="5632"/>
                        <a:pt x="7145" y="5775"/>
                      </a:cubicBezTo>
                      <a:cubicBezTo>
                        <a:pt x="7097" y="5870"/>
                        <a:pt x="7145" y="5966"/>
                        <a:pt x="7228" y="6013"/>
                      </a:cubicBezTo>
                      <a:cubicBezTo>
                        <a:pt x="7254" y="6026"/>
                        <a:pt x="7280" y="6032"/>
                        <a:pt x="7305" y="6032"/>
                      </a:cubicBezTo>
                      <a:cubicBezTo>
                        <a:pt x="7372" y="6032"/>
                        <a:pt x="7431" y="5991"/>
                        <a:pt x="7466" y="5930"/>
                      </a:cubicBezTo>
                      <a:cubicBezTo>
                        <a:pt x="7526" y="5799"/>
                        <a:pt x="7585" y="5644"/>
                        <a:pt x="7633" y="5501"/>
                      </a:cubicBezTo>
                      <a:lnTo>
                        <a:pt x="8490" y="5323"/>
                      </a:lnTo>
                      <a:cubicBezTo>
                        <a:pt x="8764" y="5263"/>
                        <a:pt x="8954" y="5037"/>
                        <a:pt x="8954" y="4751"/>
                      </a:cubicBezTo>
                      <a:lnTo>
                        <a:pt x="8954" y="4215"/>
                      </a:lnTo>
                      <a:cubicBezTo>
                        <a:pt x="8954" y="3942"/>
                        <a:pt x="8764" y="3715"/>
                        <a:pt x="8490" y="3644"/>
                      </a:cubicBezTo>
                      <a:lnTo>
                        <a:pt x="7633" y="3465"/>
                      </a:lnTo>
                      <a:cubicBezTo>
                        <a:pt x="7573" y="3287"/>
                        <a:pt x="7502" y="3120"/>
                        <a:pt x="7418" y="2953"/>
                      </a:cubicBezTo>
                      <a:lnTo>
                        <a:pt x="7918" y="2227"/>
                      </a:lnTo>
                      <a:cubicBezTo>
                        <a:pt x="8061" y="2001"/>
                        <a:pt x="8038" y="1679"/>
                        <a:pt x="7835" y="1489"/>
                      </a:cubicBezTo>
                      <a:lnTo>
                        <a:pt x="7466" y="1120"/>
                      </a:lnTo>
                      <a:cubicBezTo>
                        <a:pt x="7356" y="1010"/>
                        <a:pt x="7211" y="952"/>
                        <a:pt x="7061" y="952"/>
                      </a:cubicBezTo>
                      <a:cubicBezTo>
                        <a:pt x="6952" y="952"/>
                        <a:pt x="6840" y="983"/>
                        <a:pt x="6740" y="1048"/>
                      </a:cubicBezTo>
                      <a:lnTo>
                        <a:pt x="6013" y="1537"/>
                      </a:lnTo>
                      <a:cubicBezTo>
                        <a:pt x="5847" y="1453"/>
                        <a:pt x="5668" y="1370"/>
                        <a:pt x="5490" y="1334"/>
                      </a:cubicBezTo>
                      <a:lnTo>
                        <a:pt x="5311" y="465"/>
                      </a:lnTo>
                      <a:cubicBezTo>
                        <a:pt x="5251" y="203"/>
                        <a:pt x="5025" y="1"/>
                        <a:pt x="4740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solidFill>
                    <a:srgbClr val="6D8189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Montserrat Light" pitchFamily="2" charset="0"/>
                  </a:endParaRPr>
                </a:p>
              </p:txBody>
            </p:sp>
            <p:sp>
              <p:nvSpPr>
                <p:cNvPr id="37" name="Google Shape;5138;p158">
                  <a:extLst>
                    <a:ext uri="{FF2B5EF4-FFF2-40B4-BE49-F238E27FC236}">
                      <a16:creationId xmlns:a16="http://schemas.microsoft.com/office/drawing/2014/main" id="{BB046E84-1628-1FA0-FA32-E9439D22A6B3}"/>
                    </a:ext>
                  </a:extLst>
                </p:cNvPr>
                <p:cNvSpPr/>
                <p:nvPr/>
              </p:nvSpPr>
              <p:spPr>
                <a:xfrm>
                  <a:off x="2592191" y="2821673"/>
                  <a:ext cx="113461" cy="98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3" h="3097" extrusionOk="0">
                      <a:moveTo>
                        <a:pt x="1524" y="0"/>
                      </a:moveTo>
                      <a:cubicBezTo>
                        <a:pt x="989" y="0"/>
                        <a:pt x="465" y="215"/>
                        <a:pt x="72" y="584"/>
                      </a:cubicBezTo>
                      <a:cubicBezTo>
                        <a:pt x="0" y="655"/>
                        <a:pt x="0" y="774"/>
                        <a:pt x="72" y="834"/>
                      </a:cubicBezTo>
                      <a:cubicBezTo>
                        <a:pt x="113" y="876"/>
                        <a:pt x="164" y="896"/>
                        <a:pt x="212" y="896"/>
                      </a:cubicBezTo>
                      <a:cubicBezTo>
                        <a:pt x="259" y="896"/>
                        <a:pt x="304" y="876"/>
                        <a:pt x="334" y="834"/>
                      </a:cubicBezTo>
                      <a:cubicBezTo>
                        <a:pt x="643" y="524"/>
                        <a:pt x="1072" y="358"/>
                        <a:pt x="1500" y="358"/>
                      </a:cubicBezTo>
                      <a:cubicBezTo>
                        <a:pt x="2441" y="358"/>
                        <a:pt x="3203" y="1120"/>
                        <a:pt x="3203" y="2060"/>
                      </a:cubicBezTo>
                      <a:cubicBezTo>
                        <a:pt x="3203" y="2322"/>
                        <a:pt x="3144" y="2596"/>
                        <a:pt x="3024" y="2834"/>
                      </a:cubicBezTo>
                      <a:cubicBezTo>
                        <a:pt x="2965" y="2941"/>
                        <a:pt x="3013" y="3037"/>
                        <a:pt x="3096" y="3084"/>
                      </a:cubicBezTo>
                      <a:cubicBezTo>
                        <a:pt x="3132" y="3096"/>
                        <a:pt x="3155" y="3096"/>
                        <a:pt x="3191" y="3096"/>
                      </a:cubicBezTo>
                      <a:cubicBezTo>
                        <a:pt x="3251" y="3096"/>
                        <a:pt x="3322" y="3072"/>
                        <a:pt x="3346" y="3001"/>
                      </a:cubicBezTo>
                      <a:cubicBezTo>
                        <a:pt x="3501" y="2715"/>
                        <a:pt x="3572" y="2382"/>
                        <a:pt x="3572" y="2060"/>
                      </a:cubicBezTo>
                      <a:cubicBezTo>
                        <a:pt x="3572" y="929"/>
                        <a:pt x="2655" y="0"/>
                        <a:pt x="1524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solidFill>
                    <a:srgbClr val="6D8189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Montserrat Light" pitchFamily="2" charset="0"/>
                  </a:endParaRPr>
                </a:p>
              </p:txBody>
            </p:sp>
            <p:sp>
              <p:nvSpPr>
                <p:cNvPr id="38" name="Google Shape;5139;p158">
                  <a:extLst>
                    <a:ext uri="{FF2B5EF4-FFF2-40B4-BE49-F238E27FC236}">
                      <a16:creationId xmlns:a16="http://schemas.microsoft.com/office/drawing/2014/main" id="{28035036-6D24-45CF-AB3B-71E09B233777}"/>
                    </a:ext>
                  </a:extLst>
                </p:cNvPr>
                <p:cNvSpPr/>
                <p:nvPr/>
              </p:nvSpPr>
              <p:spPr>
                <a:xfrm>
                  <a:off x="2574408" y="2862129"/>
                  <a:ext cx="106665" cy="90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2858" extrusionOk="0">
                      <a:moveTo>
                        <a:pt x="294" y="1"/>
                      </a:moveTo>
                      <a:cubicBezTo>
                        <a:pt x="218" y="1"/>
                        <a:pt x="145" y="48"/>
                        <a:pt x="108" y="131"/>
                      </a:cubicBezTo>
                      <a:cubicBezTo>
                        <a:pt x="36" y="334"/>
                        <a:pt x="1" y="572"/>
                        <a:pt x="1" y="798"/>
                      </a:cubicBezTo>
                      <a:cubicBezTo>
                        <a:pt x="1" y="1929"/>
                        <a:pt x="917" y="2858"/>
                        <a:pt x="2049" y="2858"/>
                      </a:cubicBezTo>
                      <a:cubicBezTo>
                        <a:pt x="2477" y="2858"/>
                        <a:pt x="2894" y="2715"/>
                        <a:pt x="3251" y="2465"/>
                      </a:cubicBezTo>
                      <a:cubicBezTo>
                        <a:pt x="3346" y="2405"/>
                        <a:pt x="3358" y="2286"/>
                        <a:pt x="3299" y="2215"/>
                      </a:cubicBezTo>
                      <a:cubicBezTo>
                        <a:pt x="3263" y="2158"/>
                        <a:pt x="3206" y="2131"/>
                        <a:pt x="3151" y="2131"/>
                      </a:cubicBezTo>
                      <a:cubicBezTo>
                        <a:pt x="3114" y="2131"/>
                        <a:pt x="3077" y="2143"/>
                        <a:pt x="3049" y="2167"/>
                      </a:cubicBezTo>
                      <a:cubicBezTo>
                        <a:pt x="2763" y="2382"/>
                        <a:pt x="2406" y="2501"/>
                        <a:pt x="2049" y="2501"/>
                      </a:cubicBezTo>
                      <a:cubicBezTo>
                        <a:pt x="1108" y="2501"/>
                        <a:pt x="346" y="1739"/>
                        <a:pt x="346" y="798"/>
                      </a:cubicBezTo>
                      <a:cubicBezTo>
                        <a:pt x="346" y="608"/>
                        <a:pt x="382" y="429"/>
                        <a:pt x="441" y="250"/>
                      </a:cubicBezTo>
                      <a:cubicBezTo>
                        <a:pt x="501" y="143"/>
                        <a:pt x="441" y="36"/>
                        <a:pt x="358" y="12"/>
                      </a:cubicBezTo>
                      <a:cubicBezTo>
                        <a:pt x="337" y="4"/>
                        <a:pt x="315" y="1"/>
                        <a:pt x="294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solidFill>
                    <a:srgbClr val="6D8189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Montserrat Light" pitchFamily="2" charset="0"/>
                  </a:endParaRPr>
                </a:p>
              </p:txBody>
            </p:sp>
            <p:sp>
              <p:nvSpPr>
                <p:cNvPr id="39" name="Google Shape;5140;p158">
                  <a:extLst>
                    <a:ext uri="{FF2B5EF4-FFF2-40B4-BE49-F238E27FC236}">
                      <a16:creationId xmlns:a16="http://schemas.microsoft.com/office/drawing/2014/main" id="{3B47EBE5-3C2E-B371-07C9-5ACFD4E4C785}"/>
                    </a:ext>
                  </a:extLst>
                </p:cNvPr>
                <p:cNvSpPr/>
                <p:nvPr/>
              </p:nvSpPr>
              <p:spPr>
                <a:xfrm>
                  <a:off x="2676881" y="2923385"/>
                  <a:ext cx="191324" cy="191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5" h="6025" extrusionOk="0">
                      <a:moveTo>
                        <a:pt x="2810" y="0"/>
                      </a:moveTo>
                      <a:cubicBezTo>
                        <a:pt x="2608" y="0"/>
                        <a:pt x="2429" y="155"/>
                        <a:pt x="2382" y="357"/>
                      </a:cubicBezTo>
                      <a:lnTo>
                        <a:pt x="2274" y="893"/>
                      </a:lnTo>
                      <a:cubicBezTo>
                        <a:pt x="2191" y="929"/>
                        <a:pt x="2084" y="965"/>
                        <a:pt x="1989" y="1012"/>
                      </a:cubicBezTo>
                      <a:lnTo>
                        <a:pt x="1548" y="715"/>
                      </a:lnTo>
                      <a:cubicBezTo>
                        <a:pt x="1475" y="666"/>
                        <a:pt x="1393" y="643"/>
                        <a:pt x="1313" y="643"/>
                      </a:cubicBezTo>
                      <a:cubicBezTo>
                        <a:pt x="1198" y="643"/>
                        <a:pt x="1085" y="690"/>
                        <a:pt x="1000" y="774"/>
                      </a:cubicBezTo>
                      <a:lnTo>
                        <a:pt x="738" y="1024"/>
                      </a:lnTo>
                      <a:cubicBezTo>
                        <a:pt x="596" y="1179"/>
                        <a:pt x="572" y="1417"/>
                        <a:pt x="679" y="1584"/>
                      </a:cubicBezTo>
                      <a:lnTo>
                        <a:pt x="977" y="2024"/>
                      </a:lnTo>
                      <a:cubicBezTo>
                        <a:pt x="917" y="2143"/>
                        <a:pt x="858" y="2274"/>
                        <a:pt x="834" y="2417"/>
                      </a:cubicBezTo>
                      <a:cubicBezTo>
                        <a:pt x="798" y="2512"/>
                        <a:pt x="858" y="2608"/>
                        <a:pt x="965" y="2631"/>
                      </a:cubicBezTo>
                      <a:cubicBezTo>
                        <a:pt x="986" y="2639"/>
                        <a:pt x="1006" y="2642"/>
                        <a:pt x="1025" y="2642"/>
                      </a:cubicBezTo>
                      <a:cubicBezTo>
                        <a:pt x="1103" y="2642"/>
                        <a:pt x="1162" y="2587"/>
                        <a:pt x="1191" y="2501"/>
                      </a:cubicBezTo>
                      <a:cubicBezTo>
                        <a:pt x="1227" y="2358"/>
                        <a:pt x="1298" y="2215"/>
                        <a:pt x="1346" y="2096"/>
                      </a:cubicBezTo>
                      <a:cubicBezTo>
                        <a:pt x="1381" y="2036"/>
                        <a:pt x="1381" y="1965"/>
                        <a:pt x="1346" y="1905"/>
                      </a:cubicBezTo>
                      <a:lnTo>
                        <a:pt x="1000" y="1369"/>
                      </a:lnTo>
                      <a:cubicBezTo>
                        <a:pt x="977" y="1346"/>
                        <a:pt x="977" y="1310"/>
                        <a:pt x="1012" y="1286"/>
                      </a:cubicBezTo>
                      <a:lnTo>
                        <a:pt x="1262" y="1024"/>
                      </a:lnTo>
                      <a:cubicBezTo>
                        <a:pt x="1283" y="1010"/>
                        <a:pt x="1300" y="1004"/>
                        <a:pt x="1318" y="1004"/>
                      </a:cubicBezTo>
                      <a:cubicBezTo>
                        <a:pt x="1330" y="1004"/>
                        <a:pt x="1343" y="1007"/>
                        <a:pt x="1358" y="1012"/>
                      </a:cubicBezTo>
                      <a:lnTo>
                        <a:pt x="1893" y="1369"/>
                      </a:lnTo>
                      <a:cubicBezTo>
                        <a:pt x="1923" y="1393"/>
                        <a:pt x="1956" y="1405"/>
                        <a:pt x="1989" y="1405"/>
                      </a:cubicBezTo>
                      <a:cubicBezTo>
                        <a:pt x="2021" y="1405"/>
                        <a:pt x="2054" y="1393"/>
                        <a:pt x="2084" y="1369"/>
                      </a:cubicBezTo>
                      <a:cubicBezTo>
                        <a:pt x="2215" y="1298"/>
                        <a:pt x="2346" y="1238"/>
                        <a:pt x="2489" y="1203"/>
                      </a:cubicBezTo>
                      <a:cubicBezTo>
                        <a:pt x="2548" y="1191"/>
                        <a:pt x="2608" y="1131"/>
                        <a:pt x="2620" y="1072"/>
                      </a:cubicBezTo>
                      <a:lnTo>
                        <a:pt x="2751" y="429"/>
                      </a:lnTo>
                      <a:cubicBezTo>
                        <a:pt x="2751" y="405"/>
                        <a:pt x="2786" y="369"/>
                        <a:pt x="2822" y="369"/>
                      </a:cubicBezTo>
                      <a:lnTo>
                        <a:pt x="3167" y="369"/>
                      </a:lnTo>
                      <a:cubicBezTo>
                        <a:pt x="3203" y="369"/>
                        <a:pt x="3227" y="405"/>
                        <a:pt x="3239" y="429"/>
                      </a:cubicBezTo>
                      <a:lnTo>
                        <a:pt x="3382" y="1072"/>
                      </a:lnTo>
                      <a:cubicBezTo>
                        <a:pt x="3394" y="1143"/>
                        <a:pt x="3429" y="1191"/>
                        <a:pt x="3513" y="1203"/>
                      </a:cubicBezTo>
                      <a:cubicBezTo>
                        <a:pt x="3656" y="1250"/>
                        <a:pt x="3786" y="1310"/>
                        <a:pt x="3917" y="1369"/>
                      </a:cubicBezTo>
                      <a:cubicBezTo>
                        <a:pt x="3947" y="1387"/>
                        <a:pt x="3980" y="1396"/>
                        <a:pt x="4013" y="1396"/>
                      </a:cubicBezTo>
                      <a:cubicBezTo>
                        <a:pt x="4045" y="1396"/>
                        <a:pt x="4078" y="1387"/>
                        <a:pt x="4108" y="1369"/>
                      </a:cubicBezTo>
                      <a:lnTo>
                        <a:pt x="4644" y="1012"/>
                      </a:lnTo>
                      <a:cubicBezTo>
                        <a:pt x="4654" y="1007"/>
                        <a:pt x="4665" y="1004"/>
                        <a:pt x="4678" y="1004"/>
                      </a:cubicBezTo>
                      <a:cubicBezTo>
                        <a:pt x="4695" y="1004"/>
                        <a:pt x="4713" y="1010"/>
                        <a:pt x="4727" y="1024"/>
                      </a:cubicBezTo>
                      <a:lnTo>
                        <a:pt x="4989" y="1286"/>
                      </a:lnTo>
                      <a:cubicBezTo>
                        <a:pt x="5013" y="1310"/>
                        <a:pt x="5013" y="1346"/>
                        <a:pt x="5001" y="1369"/>
                      </a:cubicBezTo>
                      <a:lnTo>
                        <a:pt x="4644" y="1905"/>
                      </a:lnTo>
                      <a:cubicBezTo>
                        <a:pt x="4596" y="1965"/>
                        <a:pt x="4596" y="2036"/>
                        <a:pt x="4644" y="2096"/>
                      </a:cubicBezTo>
                      <a:cubicBezTo>
                        <a:pt x="4715" y="2239"/>
                        <a:pt x="4775" y="2370"/>
                        <a:pt x="4810" y="2501"/>
                      </a:cubicBezTo>
                      <a:cubicBezTo>
                        <a:pt x="4822" y="2560"/>
                        <a:pt x="4882" y="2620"/>
                        <a:pt x="4941" y="2631"/>
                      </a:cubicBezTo>
                      <a:lnTo>
                        <a:pt x="5584" y="2774"/>
                      </a:lnTo>
                      <a:cubicBezTo>
                        <a:pt x="5608" y="2774"/>
                        <a:pt x="5644" y="2798"/>
                        <a:pt x="5644" y="2846"/>
                      </a:cubicBezTo>
                      <a:lnTo>
                        <a:pt x="5644" y="3191"/>
                      </a:lnTo>
                      <a:cubicBezTo>
                        <a:pt x="5644" y="3215"/>
                        <a:pt x="5608" y="3251"/>
                        <a:pt x="5584" y="3263"/>
                      </a:cubicBezTo>
                      <a:lnTo>
                        <a:pt x="4941" y="3393"/>
                      </a:lnTo>
                      <a:cubicBezTo>
                        <a:pt x="4870" y="3405"/>
                        <a:pt x="4822" y="3453"/>
                        <a:pt x="4810" y="3524"/>
                      </a:cubicBezTo>
                      <a:cubicBezTo>
                        <a:pt x="4763" y="3679"/>
                        <a:pt x="4703" y="3810"/>
                        <a:pt x="4644" y="3929"/>
                      </a:cubicBezTo>
                      <a:cubicBezTo>
                        <a:pt x="4608" y="3989"/>
                        <a:pt x="4608" y="4060"/>
                        <a:pt x="4644" y="4120"/>
                      </a:cubicBezTo>
                      <a:lnTo>
                        <a:pt x="5001" y="4656"/>
                      </a:lnTo>
                      <a:cubicBezTo>
                        <a:pt x="5013" y="4691"/>
                        <a:pt x="5013" y="4715"/>
                        <a:pt x="4989" y="4751"/>
                      </a:cubicBezTo>
                      <a:lnTo>
                        <a:pt x="4727" y="5001"/>
                      </a:lnTo>
                      <a:cubicBezTo>
                        <a:pt x="4714" y="5020"/>
                        <a:pt x="4697" y="5029"/>
                        <a:pt x="4681" y="5029"/>
                      </a:cubicBezTo>
                      <a:cubicBezTo>
                        <a:pt x="4668" y="5029"/>
                        <a:pt x="4654" y="5023"/>
                        <a:pt x="4644" y="5013"/>
                      </a:cubicBezTo>
                      <a:lnTo>
                        <a:pt x="4108" y="4656"/>
                      </a:lnTo>
                      <a:cubicBezTo>
                        <a:pt x="4078" y="4638"/>
                        <a:pt x="4045" y="4629"/>
                        <a:pt x="4013" y="4629"/>
                      </a:cubicBezTo>
                      <a:cubicBezTo>
                        <a:pt x="3980" y="4629"/>
                        <a:pt x="3947" y="4638"/>
                        <a:pt x="3917" y="4656"/>
                      </a:cubicBezTo>
                      <a:cubicBezTo>
                        <a:pt x="3775" y="4739"/>
                        <a:pt x="3644" y="4798"/>
                        <a:pt x="3513" y="4822"/>
                      </a:cubicBezTo>
                      <a:cubicBezTo>
                        <a:pt x="3453" y="4834"/>
                        <a:pt x="3394" y="4894"/>
                        <a:pt x="3382" y="4953"/>
                      </a:cubicBezTo>
                      <a:lnTo>
                        <a:pt x="3239" y="5596"/>
                      </a:lnTo>
                      <a:cubicBezTo>
                        <a:pt x="3239" y="5632"/>
                        <a:pt x="3215" y="5656"/>
                        <a:pt x="3167" y="5656"/>
                      </a:cubicBezTo>
                      <a:lnTo>
                        <a:pt x="2822" y="5656"/>
                      </a:lnTo>
                      <a:cubicBezTo>
                        <a:pt x="2798" y="5656"/>
                        <a:pt x="2763" y="5632"/>
                        <a:pt x="2751" y="5596"/>
                      </a:cubicBezTo>
                      <a:lnTo>
                        <a:pt x="2620" y="4953"/>
                      </a:lnTo>
                      <a:cubicBezTo>
                        <a:pt x="2608" y="4882"/>
                        <a:pt x="2560" y="4834"/>
                        <a:pt x="2489" y="4822"/>
                      </a:cubicBezTo>
                      <a:cubicBezTo>
                        <a:pt x="2334" y="4775"/>
                        <a:pt x="2203" y="4715"/>
                        <a:pt x="2084" y="4656"/>
                      </a:cubicBezTo>
                      <a:cubicBezTo>
                        <a:pt x="2054" y="4644"/>
                        <a:pt x="2021" y="4638"/>
                        <a:pt x="1989" y="4638"/>
                      </a:cubicBezTo>
                      <a:cubicBezTo>
                        <a:pt x="1956" y="4638"/>
                        <a:pt x="1923" y="4644"/>
                        <a:pt x="1893" y="4656"/>
                      </a:cubicBezTo>
                      <a:lnTo>
                        <a:pt x="1358" y="5013"/>
                      </a:lnTo>
                      <a:cubicBezTo>
                        <a:pt x="1342" y="5023"/>
                        <a:pt x="1328" y="5029"/>
                        <a:pt x="1314" y="5029"/>
                      </a:cubicBezTo>
                      <a:cubicBezTo>
                        <a:pt x="1298" y="5029"/>
                        <a:pt x="1282" y="5020"/>
                        <a:pt x="1262" y="5001"/>
                      </a:cubicBezTo>
                      <a:lnTo>
                        <a:pt x="1012" y="4751"/>
                      </a:lnTo>
                      <a:cubicBezTo>
                        <a:pt x="977" y="4715"/>
                        <a:pt x="977" y="4691"/>
                        <a:pt x="1000" y="4656"/>
                      </a:cubicBezTo>
                      <a:lnTo>
                        <a:pt x="1346" y="4120"/>
                      </a:lnTo>
                      <a:cubicBezTo>
                        <a:pt x="1393" y="4060"/>
                        <a:pt x="1393" y="3989"/>
                        <a:pt x="1346" y="3929"/>
                      </a:cubicBezTo>
                      <a:cubicBezTo>
                        <a:pt x="1274" y="3798"/>
                        <a:pt x="1215" y="3667"/>
                        <a:pt x="1191" y="3524"/>
                      </a:cubicBezTo>
                      <a:cubicBezTo>
                        <a:pt x="1167" y="3465"/>
                        <a:pt x="1108" y="3405"/>
                        <a:pt x="1048" y="3393"/>
                      </a:cubicBezTo>
                      <a:lnTo>
                        <a:pt x="417" y="3263"/>
                      </a:lnTo>
                      <a:cubicBezTo>
                        <a:pt x="381" y="3263"/>
                        <a:pt x="357" y="3227"/>
                        <a:pt x="357" y="3191"/>
                      </a:cubicBezTo>
                      <a:lnTo>
                        <a:pt x="357" y="2846"/>
                      </a:lnTo>
                      <a:cubicBezTo>
                        <a:pt x="357" y="2810"/>
                        <a:pt x="381" y="2786"/>
                        <a:pt x="417" y="2774"/>
                      </a:cubicBezTo>
                      <a:lnTo>
                        <a:pt x="453" y="2751"/>
                      </a:lnTo>
                      <a:cubicBezTo>
                        <a:pt x="560" y="2739"/>
                        <a:pt x="619" y="2631"/>
                        <a:pt x="608" y="2548"/>
                      </a:cubicBezTo>
                      <a:cubicBezTo>
                        <a:pt x="597" y="2450"/>
                        <a:pt x="506" y="2392"/>
                        <a:pt x="427" y="2392"/>
                      </a:cubicBezTo>
                      <a:cubicBezTo>
                        <a:pt x="419" y="2392"/>
                        <a:pt x="412" y="2392"/>
                        <a:pt x="405" y="2393"/>
                      </a:cubicBezTo>
                      <a:lnTo>
                        <a:pt x="357" y="2417"/>
                      </a:lnTo>
                      <a:cubicBezTo>
                        <a:pt x="143" y="2453"/>
                        <a:pt x="0" y="2631"/>
                        <a:pt x="0" y="2846"/>
                      </a:cubicBezTo>
                      <a:lnTo>
                        <a:pt x="0" y="3191"/>
                      </a:lnTo>
                      <a:cubicBezTo>
                        <a:pt x="0" y="3393"/>
                        <a:pt x="143" y="3572"/>
                        <a:pt x="357" y="3620"/>
                      </a:cubicBezTo>
                      <a:lnTo>
                        <a:pt x="893" y="3727"/>
                      </a:lnTo>
                      <a:cubicBezTo>
                        <a:pt x="917" y="3810"/>
                        <a:pt x="965" y="3917"/>
                        <a:pt x="1012" y="4001"/>
                      </a:cubicBezTo>
                      <a:lnTo>
                        <a:pt x="715" y="4453"/>
                      </a:lnTo>
                      <a:cubicBezTo>
                        <a:pt x="596" y="4632"/>
                        <a:pt x="619" y="4858"/>
                        <a:pt x="774" y="5001"/>
                      </a:cubicBezTo>
                      <a:lnTo>
                        <a:pt x="1024" y="5251"/>
                      </a:lnTo>
                      <a:cubicBezTo>
                        <a:pt x="1112" y="5339"/>
                        <a:pt x="1227" y="5381"/>
                        <a:pt x="1338" y="5381"/>
                      </a:cubicBezTo>
                      <a:cubicBezTo>
                        <a:pt x="1423" y="5381"/>
                        <a:pt x="1505" y="5357"/>
                        <a:pt x="1572" y="5310"/>
                      </a:cubicBezTo>
                      <a:lnTo>
                        <a:pt x="2024" y="5013"/>
                      </a:lnTo>
                      <a:cubicBezTo>
                        <a:pt x="2108" y="5060"/>
                        <a:pt x="2203" y="5108"/>
                        <a:pt x="2310" y="5132"/>
                      </a:cubicBezTo>
                      <a:lnTo>
                        <a:pt x="2405" y="5668"/>
                      </a:lnTo>
                      <a:cubicBezTo>
                        <a:pt x="2453" y="5882"/>
                        <a:pt x="2632" y="6025"/>
                        <a:pt x="2846" y="6025"/>
                      </a:cubicBezTo>
                      <a:lnTo>
                        <a:pt x="3179" y="6025"/>
                      </a:lnTo>
                      <a:cubicBezTo>
                        <a:pt x="3394" y="6025"/>
                        <a:pt x="3572" y="5882"/>
                        <a:pt x="3620" y="5668"/>
                      </a:cubicBezTo>
                      <a:lnTo>
                        <a:pt x="3715" y="5132"/>
                      </a:lnTo>
                      <a:cubicBezTo>
                        <a:pt x="3810" y="5108"/>
                        <a:pt x="3917" y="5060"/>
                        <a:pt x="4001" y="5013"/>
                      </a:cubicBezTo>
                      <a:lnTo>
                        <a:pt x="4453" y="5310"/>
                      </a:lnTo>
                      <a:cubicBezTo>
                        <a:pt x="4529" y="5361"/>
                        <a:pt x="4611" y="5386"/>
                        <a:pt x="4692" y="5386"/>
                      </a:cubicBezTo>
                      <a:cubicBezTo>
                        <a:pt x="4803" y="5386"/>
                        <a:pt x="4912" y="5340"/>
                        <a:pt x="5001" y="5251"/>
                      </a:cubicBezTo>
                      <a:lnTo>
                        <a:pt x="5251" y="5001"/>
                      </a:lnTo>
                      <a:cubicBezTo>
                        <a:pt x="5406" y="4858"/>
                        <a:pt x="5418" y="4620"/>
                        <a:pt x="5310" y="4453"/>
                      </a:cubicBezTo>
                      <a:lnTo>
                        <a:pt x="5013" y="4001"/>
                      </a:lnTo>
                      <a:cubicBezTo>
                        <a:pt x="5060" y="3917"/>
                        <a:pt x="5108" y="3822"/>
                        <a:pt x="5132" y="3727"/>
                      </a:cubicBezTo>
                      <a:lnTo>
                        <a:pt x="5668" y="3620"/>
                      </a:lnTo>
                      <a:cubicBezTo>
                        <a:pt x="5882" y="3572"/>
                        <a:pt x="6025" y="3393"/>
                        <a:pt x="6025" y="3191"/>
                      </a:cubicBezTo>
                      <a:lnTo>
                        <a:pt x="6025" y="2846"/>
                      </a:lnTo>
                      <a:cubicBezTo>
                        <a:pt x="6001" y="2631"/>
                        <a:pt x="5846" y="2453"/>
                        <a:pt x="5644" y="2417"/>
                      </a:cubicBezTo>
                      <a:lnTo>
                        <a:pt x="5108" y="2310"/>
                      </a:lnTo>
                      <a:cubicBezTo>
                        <a:pt x="5072" y="2215"/>
                        <a:pt x="5025" y="2120"/>
                        <a:pt x="4989" y="2024"/>
                      </a:cubicBezTo>
                      <a:lnTo>
                        <a:pt x="5287" y="1584"/>
                      </a:lnTo>
                      <a:cubicBezTo>
                        <a:pt x="5406" y="1405"/>
                        <a:pt x="5370" y="1179"/>
                        <a:pt x="5227" y="1024"/>
                      </a:cubicBezTo>
                      <a:lnTo>
                        <a:pt x="4965" y="774"/>
                      </a:lnTo>
                      <a:cubicBezTo>
                        <a:pt x="4882" y="691"/>
                        <a:pt x="4766" y="648"/>
                        <a:pt x="4651" y="648"/>
                      </a:cubicBezTo>
                      <a:cubicBezTo>
                        <a:pt x="4569" y="648"/>
                        <a:pt x="4487" y="670"/>
                        <a:pt x="4418" y="715"/>
                      </a:cubicBezTo>
                      <a:lnTo>
                        <a:pt x="3977" y="1012"/>
                      </a:lnTo>
                      <a:cubicBezTo>
                        <a:pt x="3882" y="965"/>
                        <a:pt x="3786" y="929"/>
                        <a:pt x="3691" y="893"/>
                      </a:cubicBezTo>
                      <a:lnTo>
                        <a:pt x="3584" y="357"/>
                      </a:lnTo>
                      <a:cubicBezTo>
                        <a:pt x="3536" y="155"/>
                        <a:pt x="3358" y="0"/>
                        <a:pt x="3155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solidFill>
                    <a:srgbClr val="6D8189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Montserrat Light" pitchFamily="2" charset="0"/>
                  </a:endParaRPr>
                </a:p>
              </p:txBody>
            </p:sp>
            <p:sp>
              <p:nvSpPr>
                <p:cNvPr id="40" name="Google Shape;5141;p158">
                  <a:extLst>
                    <a:ext uri="{FF2B5EF4-FFF2-40B4-BE49-F238E27FC236}">
                      <a16:creationId xmlns:a16="http://schemas.microsoft.com/office/drawing/2014/main" id="{6F7DF580-DE77-867A-D065-55F70DB19A1D}"/>
                    </a:ext>
                  </a:extLst>
                </p:cNvPr>
                <p:cNvSpPr/>
                <p:nvPr/>
              </p:nvSpPr>
              <p:spPr>
                <a:xfrm>
                  <a:off x="2738867" y="2986895"/>
                  <a:ext cx="65066" cy="65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049" extrusionOk="0">
                      <a:moveTo>
                        <a:pt x="1025" y="0"/>
                      </a:moveTo>
                      <a:cubicBezTo>
                        <a:pt x="453" y="0"/>
                        <a:pt x="1" y="453"/>
                        <a:pt x="1" y="1024"/>
                      </a:cubicBezTo>
                      <a:cubicBezTo>
                        <a:pt x="1" y="1584"/>
                        <a:pt x="453" y="2048"/>
                        <a:pt x="1025" y="2048"/>
                      </a:cubicBezTo>
                      <a:cubicBezTo>
                        <a:pt x="1251" y="2048"/>
                        <a:pt x="1465" y="1977"/>
                        <a:pt x="1644" y="1846"/>
                      </a:cubicBezTo>
                      <a:cubicBezTo>
                        <a:pt x="1727" y="1786"/>
                        <a:pt x="1739" y="1667"/>
                        <a:pt x="1680" y="1584"/>
                      </a:cubicBezTo>
                      <a:cubicBezTo>
                        <a:pt x="1646" y="1543"/>
                        <a:pt x="1593" y="1522"/>
                        <a:pt x="1540" y="1522"/>
                      </a:cubicBezTo>
                      <a:cubicBezTo>
                        <a:pt x="1500" y="1522"/>
                        <a:pt x="1461" y="1534"/>
                        <a:pt x="1430" y="1560"/>
                      </a:cubicBezTo>
                      <a:cubicBezTo>
                        <a:pt x="1311" y="1644"/>
                        <a:pt x="1168" y="1691"/>
                        <a:pt x="1025" y="1691"/>
                      </a:cubicBezTo>
                      <a:cubicBezTo>
                        <a:pt x="668" y="1691"/>
                        <a:pt x="370" y="1393"/>
                        <a:pt x="370" y="1036"/>
                      </a:cubicBezTo>
                      <a:cubicBezTo>
                        <a:pt x="382" y="655"/>
                        <a:pt x="680" y="370"/>
                        <a:pt x="1037" y="370"/>
                      </a:cubicBezTo>
                      <a:cubicBezTo>
                        <a:pt x="1394" y="370"/>
                        <a:pt x="1692" y="667"/>
                        <a:pt x="1692" y="1024"/>
                      </a:cubicBezTo>
                      <a:cubicBezTo>
                        <a:pt x="1692" y="1132"/>
                        <a:pt x="1775" y="1203"/>
                        <a:pt x="1870" y="1203"/>
                      </a:cubicBezTo>
                      <a:cubicBezTo>
                        <a:pt x="1965" y="1203"/>
                        <a:pt x="2049" y="1108"/>
                        <a:pt x="2049" y="1024"/>
                      </a:cubicBezTo>
                      <a:cubicBezTo>
                        <a:pt x="2049" y="453"/>
                        <a:pt x="1584" y="0"/>
                        <a:pt x="1025" y="0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solidFill>
                    <a:srgbClr val="6D8189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Montserrat Light" pitchFamily="2" charset="0"/>
                  </a:endParaRPr>
                </a:p>
              </p:txBody>
            </p:sp>
            <p:sp>
              <p:nvSpPr>
                <p:cNvPr id="41" name="Google Shape;5142;p158">
                  <a:extLst>
                    <a:ext uri="{FF2B5EF4-FFF2-40B4-BE49-F238E27FC236}">
                      <a16:creationId xmlns:a16="http://schemas.microsoft.com/office/drawing/2014/main" id="{1D2CC783-5BB7-6059-8569-D608BA7F41BE}"/>
                    </a:ext>
                  </a:extLst>
                </p:cNvPr>
                <p:cNvSpPr/>
                <p:nvPr/>
              </p:nvSpPr>
              <p:spPr>
                <a:xfrm>
                  <a:off x="2604670" y="2851904"/>
                  <a:ext cx="70718" cy="71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7" h="2240" extrusionOk="0">
                      <a:moveTo>
                        <a:pt x="1107" y="382"/>
                      </a:moveTo>
                      <a:cubicBezTo>
                        <a:pt x="1512" y="382"/>
                        <a:pt x="1858" y="715"/>
                        <a:pt x="1858" y="1120"/>
                      </a:cubicBezTo>
                      <a:cubicBezTo>
                        <a:pt x="1858" y="1525"/>
                        <a:pt x="1512" y="1870"/>
                        <a:pt x="1107" y="1870"/>
                      </a:cubicBezTo>
                      <a:cubicBezTo>
                        <a:pt x="691" y="1870"/>
                        <a:pt x="369" y="1525"/>
                        <a:pt x="369" y="1120"/>
                      </a:cubicBezTo>
                      <a:cubicBezTo>
                        <a:pt x="369" y="703"/>
                        <a:pt x="703" y="382"/>
                        <a:pt x="1107" y="382"/>
                      </a:cubicBezTo>
                      <a:close/>
                      <a:moveTo>
                        <a:pt x="1107" y="1"/>
                      </a:moveTo>
                      <a:cubicBezTo>
                        <a:pt x="500" y="1"/>
                        <a:pt x="0" y="513"/>
                        <a:pt x="0" y="1120"/>
                      </a:cubicBezTo>
                      <a:cubicBezTo>
                        <a:pt x="0" y="1727"/>
                        <a:pt x="500" y="2239"/>
                        <a:pt x="1107" y="2239"/>
                      </a:cubicBezTo>
                      <a:cubicBezTo>
                        <a:pt x="1727" y="2239"/>
                        <a:pt x="2227" y="1727"/>
                        <a:pt x="2227" y="1120"/>
                      </a:cubicBezTo>
                      <a:cubicBezTo>
                        <a:pt x="2227" y="513"/>
                        <a:pt x="1727" y="1"/>
                        <a:pt x="1107" y="1"/>
                      </a:cubicBezTo>
                      <a:close/>
                    </a:path>
                  </a:pathLst>
                </a:custGeom>
                <a:solidFill>
                  <a:srgbClr val="657E93"/>
                </a:solidFill>
                <a:ln>
                  <a:solidFill>
                    <a:srgbClr val="6D8189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Montserrat Light" pitchFamily="2" charset="0"/>
                  </a:endParaRPr>
                </a:p>
              </p:txBody>
            </p:sp>
          </p:grpSp>
        </p:grpSp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8BBB801A-05B7-3D59-645B-928F2431A8C6}"/>
                </a:ext>
              </a:extLst>
            </p:cNvPr>
            <p:cNvGrpSpPr/>
            <p:nvPr/>
          </p:nvGrpSpPr>
          <p:grpSpPr>
            <a:xfrm>
              <a:off x="7875223" y="4475426"/>
              <a:ext cx="1850606" cy="486078"/>
              <a:chOff x="7098475" y="4434797"/>
              <a:chExt cx="1850606" cy="486078"/>
            </a:xfrm>
          </p:grpSpPr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D0412DF6-6D1C-AA89-F246-70F7B53BDA80}"/>
                  </a:ext>
                </a:extLst>
              </p:cNvPr>
              <p:cNvSpPr txBox="1"/>
              <p:nvPr/>
            </p:nvSpPr>
            <p:spPr>
              <a:xfrm>
                <a:off x="7098475" y="4508559"/>
                <a:ext cx="139340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rgbClr val="32474F"/>
                    </a:solidFill>
                    <a:latin typeface="Montserrat Black" pitchFamily="2" charset="0"/>
                  </a:rPr>
                  <a:t>ELÉTRICO</a:t>
                </a:r>
                <a:endParaRPr lang="en-US" dirty="0">
                  <a:solidFill>
                    <a:srgbClr val="32474F"/>
                  </a:solidFill>
                  <a:latin typeface="Montserrat Light" pitchFamily="2" charset="0"/>
                </a:endParaRPr>
              </a:p>
            </p:txBody>
          </p:sp>
          <p:pic>
            <p:nvPicPr>
              <p:cNvPr id="45" name="Gráfico 44" descr="Raio com preenchimento sólido">
                <a:extLst>
                  <a:ext uri="{FF2B5EF4-FFF2-40B4-BE49-F238E27FC236}">
                    <a16:creationId xmlns:a16="http://schemas.microsoft.com/office/drawing/2014/main" id="{363A6FA3-713B-3D9C-CE77-C989AD5D3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463003" y="4434797"/>
                <a:ext cx="486078" cy="486078"/>
              </a:xfrm>
              <a:prstGeom prst="rect">
                <a:avLst/>
              </a:prstGeom>
            </p:spPr>
          </p:pic>
        </p:grp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7146B8-7910-75EC-17C4-C585954D39A8}"/>
              </a:ext>
            </a:extLst>
          </p:cNvPr>
          <p:cNvGrpSpPr/>
          <p:nvPr/>
        </p:nvGrpSpPr>
        <p:grpSpPr>
          <a:xfrm>
            <a:off x="3135385" y="4791055"/>
            <a:ext cx="3665260" cy="584632"/>
            <a:chOff x="2932185" y="4852015"/>
            <a:chExt cx="3665260" cy="584632"/>
          </a:xfrm>
        </p:grpSpPr>
        <p:sp>
          <p:nvSpPr>
            <p:cNvPr id="50" name="TITULO MODELO">
              <a:extLst>
                <a:ext uri="{FF2B5EF4-FFF2-40B4-BE49-F238E27FC236}">
                  <a16:creationId xmlns:a16="http://schemas.microsoft.com/office/drawing/2014/main" id="{D4ABEAC2-0A09-B685-FBA8-185B58985ECC}"/>
                </a:ext>
              </a:extLst>
            </p:cNvPr>
            <p:cNvSpPr txBox="1"/>
            <p:nvPr/>
          </p:nvSpPr>
          <p:spPr>
            <a:xfrm>
              <a:off x="3340022" y="4852015"/>
              <a:ext cx="3257423" cy="584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rgbClr val="12264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DESCOLCAMENTO EM X NAS BORDAS</a:t>
              </a:r>
            </a:p>
          </p:txBody>
        </p:sp>
        <p:pic>
          <p:nvPicPr>
            <p:cNvPr id="23" name="Gráfico 22" descr="Nenhum sinal com preenchimento sólido">
              <a:extLst>
                <a:ext uri="{FF2B5EF4-FFF2-40B4-BE49-F238E27FC236}">
                  <a16:creationId xmlns:a16="http://schemas.microsoft.com/office/drawing/2014/main" id="{761D1A39-D760-2B64-BBAE-BB1881FF1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32185" y="4961869"/>
              <a:ext cx="334444" cy="334444"/>
            </a:xfrm>
            <a:prstGeom prst="rect">
              <a:avLst/>
            </a:prstGeom>
          </p:spPr>
        </p:pic>
      </p:grpSp>
      <p:pic>
        <p:nvPicPr>
          <p:cNvPr id="42" name="Imagem 41" descr="Gráfico, Gráfico de cascata&#10;&#10;Descrição gerada automaticamente">
            <a:extLst>
              <a:ext uri="{FF2B5EF4-FFF2-40B4-BE49-F238E27FC236}">
                <a16:creationId xmlns:a16="http://schemas.microsoft.com/office/drawing/2014/main" id="{F1B07728-AC2D-A6F7-8AA5-A753B3F53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84" y="4891738"/>
            <a:ext cx="3028196" cy="1211278"/>
          </a:xfrm>
          <a:prstGeom prst="rect">
            <a:avLst/>
          </a:prstGeom>
        </p:spPr>
      </p:pic>
      <p:grpSp>
        <p:nvGrpSpPr>
          <p:cNvPr id="55" name="Agrupar 54">
            <a:extLst>
              <a:ext uri="{FF2B5EF4-FFF2-40B4-BE49-F238E27FC236}">
                <a16:creationId xmlns:a16="http://schemas.microsoft.com/office/drawing/2014/main" id="{2E2B542A-AB0C-8C9F-B2DD-7A38857C607D}"/>
              </a:ext>
            </a:extLst>
          </p:cNvPr>
          <p:cNvGrpSpPr/>
          <p:nvPr/>
        </p:nvGrpSpPr>
        <p:grpSpPr>
          <a:xfrm>
            <a:off x="3135385" y="5205672"/>
            <a:ext cx="3665260" cy="584632"/>
            <a:chOff x="2932185" y="5235769"/>
            <a:chExt cx="3665260" cy="584632"/>
          </a:xfrm>
        </p:grpSpPr>
        <p:sp>
          <p:nvSpPr>
            <p:cNvPr id="43" name="TITULO MODELO">
              <a:extLst>
                <a:ext uri="{FF2B5EF4-FFF2-40B4-BE49-F238E27FC236}">
                  <a16:creationId xmlns:a16="http://schemas.microsoft.com/office/drawing/2014/main" id="{29034AAD-09D0-5FC4-190A-F6CBB9A10C83}"/>
                </a:ext>
              </a:extLst>
            </p:cNvPr>
            <p:cNvSpPr txBox="1"/>
            <p:nvPr/>
          </p:nvSpPr>
          <p:spPr>
            <a:xfrm>
              <a:off x="3340022" y="5235769"/>
              <a:ext cx="3257423" cy="584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rgbClr val="12264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DESCOLCAMENTO EM Y NAS BORDAS</a:t>
              </a:r>
            </a:p>
          </p:txBody>
        </p:sp>
        <p:pic>
          <p:nvPicPr>
            <p:cNvPr id="51" name="Gráfico 50" descr="Nenhum sinal com preenchimento sólido">
              <a:extLst>
                <a:ext uri="{FF2B5EF4-FFF2-40B4-BE49-F238E27FC236}">
                  <a16:creationId xmlns:a16="http://schemas.microsoft.com/office/drawing/2014/main" id="{06526E70-2B3F-BF70-E0C6-1FB092976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32185" y="5345623"/>
              <a:ext cx="334444" cy="334444"/>
            </a:xfrm>
            <a:prstGeom prst="rect">
              <a:avLst/>
            </a:prstGeom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74399F31-36BB-9D94-7233-4824A1337A96}"/>
              </a:ext>
            </a:extLst>
          </p:cNvPr>
          <p:cNvGrpSpPr/>
          <p:nvPr/>
        </p:nvGrpSpPr>
        <p:grpSpPr>
          <a:xfrm>
            <a:off x="3143005" y="5620289"/>
            <a:ext cx="3657640" cy="584632"/>
            <a:chOff x="2939805" y="5620289"/>
            <a:chExt cx="3657640" cy="584632"/>
          </a:xfrm>
        </p:grpSpPr>
        <p:sp>
          <p:nvSpPr>
            <p:cNvPr id="52" name="TITULO MODELO">
              <a:extLst>
                <a:ext uri="{FF2B5EF4-FFF2-40B4-BE49-F238E27FC236}">
                  <a16:creationId xmlns:a16="http://schemas.microsoft.com/office/drawing/2014/main" id="{6317C305-DB94-4AD4-A165-A055D0A62B92}"/>
                </a:ext>
              </a:extLst>
            </p:cNvPr>
            <p:cNvSpPr txBox="1"/>
            <p:nvPr/>
          </p:nvSpPr>
          <p:spPr>
            <a:xfrm>
              <a:off x="3340022" y="5620289"/>
              <a:ext cx="3257423" cy="5846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rgbClr val="12264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DESCOLCAMENTO EM Z NAS BORDAS</a:t>
              </a:r>
            </a:p>
          </p:txBody>
        </p:sp>
        <p:pic>
          <p:nvPicPr>
            <p:cNvPr id="53" name="Gráfico 52" descr="Nenhum sinal com preenchimento sólido">
              <a:extLst>
                <a:ext uri="{FF2B5EF4-FFF2-40B4-BE49-F238E27FC236}">
                  <a16:creationId xmlns:a16="http://schemas.microsoft.com/office/drawing/2014/main" id="{F3EB7F4B-2523-FC43-A372-1FA05A1C7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39805" y="5730143"/>
              <a:ext cx="334444" cy="334444"/>
            </a:xfrm>
            <a:prstGeom prst="rect">
              <a:avLst/>
            </a:prstGeom>
          </p:spPr>
        </p:pic>
      </p:grpSp>
      <p:sp>
        <p:nvSpPr>
          <p:cNvPr id="57" name="Google Shape;1567;p141">
            <a:extLst>
              <a:ext uri="{FF2B5EF4-FFF2-40B4-BE49-F238E27FC236}">
                <a16:creationId xmlns:a16="http://schemas.microsoft.com/office/drawing/2014/main" id="{2A42517A-0BFC-C106-E02A-B1C00E161ACD}"/>
              </a:ext>
            </a:extLst>
          </p:cNvPr>
          <p:cNvSpPr txBox="1"/>
          <p:nvPr/>
        </p:nvSpPr>
        <p:spPr>
          <a:xfrm>
            <a:off x="6703403" y="4713503"/>
            <a:ext cx="1270969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SP-PW</a:t>
            </a:r>
            <a:endParaRPr sz="2000" dirty="0">
              <a:solidFill>
                <a:srgbClr val="FF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59DA11F4-53CD-5C52-396C-8FEC92F46C79}"/>
              </a:ext>
            </a:extLst>
          </p:cNvPr>
          <p:cNvSpPr/>
          <p:nvPr/>
        </p:nvSpPr>
        <p:spPr>
          <a:xfrm>
            <a:off x="9032240" y="5375687"/>
            <a:ext cx="528320" cy="5283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ULO MODELO">
            <a:extLst>
              <a:ext uri="{FF2B5EF4-FFF2-40B4-BE49-F238E27FC236}">
                <a16:creationId xmlns:a16="http://schemas.microsoft.com/office/drawing/2014/main" id="{6E9BF900-C8A3-969F-BED6-F9E5644BCEB3}"/>
              </a:ext>
            </a:extLst>
          </p:cNvPr>
          <p:cNvSpPr txBox="1"/>
          <p:nvPr/>
        </p:nvSpPr>
        <p:spPr>
          <a:xfrm>
            <a:off x="9613310" y="5639847"/>
            <a:ext cx="681064" cy="235527"/>
          </a:xfrm>
          <a:prstGeom prst="roundRect">
            <a:avLst/>
          </a:prstGeom>
          <a:solidFill>
            <a:srgbClr val="1226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chemeClr val="bg1"/>
                </a:solidFill>
                <a:latin typeface="Montserrat" pitchFamily="2" charset="0"/>
                <a:ea typeface="Bebas Neue"/>
                <a:cs typeface="Bebas Neue"/>
                <a:sym typeface="Bebas Neue"/>
              </a:rPr>
              <a:t>Ground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1FB0571-8D87-6F9B-F294-15DFEF4937B6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D58BD06-DCAB-5A19-C641-D422832FC44F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297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F8BE0-8DAB-1386-30AD-8B9A259F5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Forma&#10;&#10;O conteúdo gerado por IA pode estar incorreto.">
            <a:extLst>
              <a:ext uri="{FF2B5EF4-FFF2-40B4-BE49-F238E27FC236}">
                <a16:creationId xmlns:a16="http://schemas.microsoft.com/office/drawing/2014/main" id="{C9EF56F1-9D6B-7A32-9757-54C2B0F7C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EE80149-2AB3-B0CF-4D03-EFE991A802A3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8BE2DB9-E0D5-ED21-4809-B32165720AB3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852CD74-FDFC-643A-C36F-68CF7EE92BF7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C6D43D0-9FFE-F9B9-41A3-42F59438D2A8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11494F8-EAD4-7F77-49E6-6FA4D8AEB730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0599846-A750-A44B-96B2-3A9FAA0BE0DE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6B09FC7-FAAB-ED2C-0604-D945608E70B1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7050C4E7-3D64-86BC-00EE-2E68A6449EFC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D00D6B43-021A-6261-048E-6F18FC41D740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B7BCF2A8-0632-23D1-33B4-BE426953619F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85E5C61E-200D-46EC-C68B-E1BBD87C8538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D5218E4B-6964-34AC-C406-E2B6E1AF94E0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FBCC73ED-7DAF-3C7E-657A-C5F82C85C335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9E077C5-919C-58EB-2A06-DF7C3DF77D94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1E7CAACF-9AB9-2D2F-DD09-352E205F4C89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FE787687-19A3-82F2-32A2-00442DB567C1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3219DC3-0F5D-C279-D8B2-C963252900F4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E7990B3-0600-D036-DD6F-A2B0161193C2}"/>
              </a:ext>
            </a:extLst>
          </p:cNvPr>
          <p:cNvSpPr/>
          <p:nvPr/>
        </p:nvSpPr>
        <p:spPr>
          <a:xfrm>
            <a:off x="1897626" y="276712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FDF2EB1-0B80-94AB-713B-B37E7052B9A9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1C99952-100B-4734-3A78-1AE1813A7E98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0ED278B3-B622-3114-6C5E-6B9A33D8D962}"/>
              </a:ext>
            </a:extLst>
          </p:cNvPr>
          <p:cNvSpPr/>
          <p:nvPr/>
        </p:nvSpPr>
        <p:spPr>
          <a:xfrm>
            <a:off x="1897626" y="3259994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F3ABE91-3986-7CAC-D02F-60A67DAE2051}"/>
              </a:ext>
            </a:extLst>
          </p:cNvPr>
          <p:cNvSpPr txBox="1"/>
          <p:nvPr/>
        </p:nvSpPr>
        <p:spPr>
          <a:xfrm>
            <a:off x="8491882" y="33532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6BBCF1-109D-869D-08F7-5E72B825C6D0}"/>
              </a:ext>
            </a:extLst>
          </p:cNvPr>
          <p:cNvSpPr txBox="1"/>
          <p:nvPr/>
        </p:nvSpPr>
        <p:spPr>
          <a:xfrm>
            <a:off x="2053986" y="3353209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9505FD9C-03AA-695F-DAD2-96919FE93779}"/>
              </a:ext>
            </a:extLst>
          </p:cNvPr>
          <p:cNvSpPr/>
          <p:nvPr/>
        </p:nvSpPr>
        <p:spPr>
          <a:xfrm>
            <a:off x="1897626" y="3741733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2576BF2-171F-0F0E-7255-AA89A7965849}"/>
              </a:ext>
            </a:extLst>
          </p:cNvPr>
          <p:cNvSpPr txBox="1"/>
          <p:nvPr/>
        </p:nvSpPr>
        <p:spPr>
          <a:xfrm>
            <a:off x="8491882" y="3834948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4ADC943-5334-0808-A2F6-F708323954E8}"/>
              </a:ext>
            </a:extLst>
          </p:cNvPr>
          <p:cNvSpPr txBox="1"/>
          <p:nvPr/>
        </p:nvSpPr>
        <p:spPr>
          <a:xfrm>
            <a:off x="2053986" y="3906068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4" name="Seta: para Baixo 33">
            <a:extLst>
              <a:ext uri="{FF2B5EF4-FFF2-40B4-BE49-F238E27FC236}">
                <a16:creationId xmlns:a16="http://schemas.microsoft.com/office/drawing/2014/main" id="{06A3A316-E738-5F7A-C835-246BB3895C4D}"/>
              </a:ext>
            </a:extLst>
          </p:cNvPr>
          <p:cNvSpPr/>
          <p:nvPr/>
        </p:nvSpPr>
        <p:spPr>
          <a:xfrm>
            <a:off x="6378111" y="2620831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eta: para Baixo 36">
            <a:extLst>
              <a:ext uri="{FF2B5EF4-FFF2-40B4-BE49-F238E27FC236}">
                <a16:creationId xmlns:a16="http://schemas.microsoft.com/office/drawing/2014/main" id="{8B424B6D-935F-214A-6821-7CD4E743E5E1}"/>
              </a:ext>
            </a:extLst>
          </p:cNvPr>
          <p:cNvSpPr/>
          <p:nvPr/>
        </p:nvSpPr>
        <p:spPr>
          <a:xfrm>
            <a:off x="6378111" y="3115768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eta: para Baixo 37">
            <a:extLst>
              <a:ext uri="{FF2B5EF4-FFF2-40B4-BE49-F238E27FC236}">
                <a16:creationId xmlns:a16="http://schemas.microsoft.com/office/drawing/2014/main" id="{0E9A4FCD-CF38-499A-2178-DE90C0F7C9F0}"/>
              </a:ext>
            </a:extLst>
          </p:cNvPr>
          <p:cNvSpPr/>
          <p:nvPr/>
        </p:nvSpPr>
        <p:spPr>
          <a:xfrm>
            <a:off x="6378111" y="3610705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36ADC31-AA1C-7253-4D93-25D36BB1CB5D}"/>
              </a:ext>
            </a:extLst>
          </p:cNvPr>
          <p:cNvSpPr txBox="1"/>
          <p:nvPr/>
        </p:nvSpPr>
        <p:spPr>
          <a:xfrm>
            <a:off x="1897626" y="4488354"/>
            <a:ext cx="332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Simulação dessa etapa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D8B7252-F48D-E6B7-DBD3-EB9F239FDB05}"/>
              </a:ext>
            </a:extLst>
          </p:cNvPr>
          <p:cNvCxnSpPr>
            <a:cxnSpLocks/>
          </p:cNvCxnSpPr>
          <p:nvPr/>
        </p:nvCxnSpPr>
        <p:spPr>
          <a:xfrm>
            <a:off x="1897625" y="4867518"/>
            <a:ext cx="3185776" cy="0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74789E7-0D6F-497A-592C-CD1E21E1A6B8}"/>
              </a:ext>
            </a:extLst>
          </p:cNvPr>
          <p:cNvSpPr txBox="1"/>
          <p:nvPr/>
        </p:nvSpPr>
        <p:spPr>
          <a:xfrm>
            <a:off x="8491882" y="2348134"/>
            <a:ext cx="2698632" cy="306467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</a:t>
            </a:r>
            <a:r>
              <a:rPr lang="pt-BR" sz="1200" b="1" dirty="0">
                <a:solidFill>
                  <a:schemeClr val="bg1"/>
                </a:solidFill>
                <a:latin typeface="Montserrat" pitchFamily="2" charset="0"/>
              </a:rPr>
              <a:t>  </a:t>
            </a:r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PREFERÊNCIAS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C3D2619-F1E9-9EAA-56AD-CD26294FEDC8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graphicFrame>
        <p:nvGraphicFramePr>
          <p:cNvPr id="39" name="Tabela 38">
            <a:extLst>
              <a:ext uri="{FF2B5EF4-FFF2-40B4-BE49-F238E27FC236}">
                <a16:creationId xmlns:a16="http://schemas.microsoft.com/office/drawing/2014/main" id="{569531CB-204A-7A6B-BFFE-74404AB30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96795"/>
              </p:ext>
            </p:extLst>
          </p:nvPr>
        </p:nvGraphicFramePr>
        <p:xfrm>
          <a:off x="2114842" y="4953961"/>
          <a:ext cx="2576921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49">
                  <a:extLst>
                    <a:ext uri="{9D8B030D-6E8A-4147-A177-3AD203B41FA5}">
                      <a16:colId xmlns:a16="http://schemas.microsoft.com/office/drawing/2014/main" val="2142884196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1050118175"/>
                    </a:ext>
                  </a:extLst>
                </a:gridCol>
                <a:gridCol w="866108">
                  <a:extLst>
                    <a:ext uri="{9D8B030D-6E8A-4147-A177-3AD203B41FA5}">
                      <a16:colId xmlns:a16="http://schemas.microsoft.com/office/drawing/2014/main" val="1246942586"/>
                    </a:ext>
                  </a:extLst>
                </a:gridCol>
              </a:tblGrid>
              <a:tr h="262325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Patch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x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y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377432"/>
                  </a:ext>
                </a:extLst>
              </a:tr>
              <a:tr h="262325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0.0366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-0.0276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167477"/>
                  </a:ext>
                </a:extLst>
              </a:tr>
              <a:tr h="262325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2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0.1105 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3589092"/>
                  </a:ext>
                </a:extLst>
              </a:tr>
              <a:tr h="262325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3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-0.1105 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155269"/>
                  </a:ext>
                </a:extLst>
              </a:tr>
              <a:tr h="262325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-0.1648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92088"/>
                  </a:ext>
                </a:extLst>
              </a:tr>
            </a:tbl>
          </a:graphicData>
        </a:graphic>
      </p:graphicFrame>
      <p:sp>
        <p:nvSpPr>
          <p:cNvPr id="40" name="Seta: para Baixo 39">
            <a:extLst>
              <a:ext uri="{FF2B5EF4-FFF2-40B4-BE49-F238E27FC236}">
                <a16:creationId xmlns:a16="http://schemas.microsoft.com/office/drawing/2014/main" id="{052A036B-DA78-0DDA-0FFF-4F2218EDB578}"/>
              </a:ext>
            </a:extLst>
          </p:cNvPr>
          <p:cNvSpPr/>
          <p:nvPr/>
        </p:nvSpPr>
        <p:spPr>
          <a:xfrm rot="16200000">
            <a:off x="5085070" y="5515402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model_generation">
            <a:hlinkClick r:id="" action="ppaction://media"/>
            <a:extLst>
              <a:ext uri="{FF2B5EF4-FFF2-40B4-BE49-F238E27FC236}">
                <a16:creationId xmlns:a16="http://schemas.microsoft.com/office/drawing/2014/main" id="{AE6E8B05-176F-9184-4001-DFE3C1B414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8973" r="8396"/>
          <a:stretch/>
        </p:blipFill>
        <p:spPr>
          <a:xfrm>
            <a:off x="5785455" y="4406545"/>
            <a:ext cx="3048064" cy="2074916"/>
          </a:xfrm>
          <a:prstGeom prst="rect">
            <a:avLst/>
          </a:prstGeom>
        </p:spPr>
      </p:pic>
      <p:sp>
        <p:nvSpPr>
          <p:cNvPr id="42" name="TITULO MODELO">
            <a:extLst>
              <a:ext uri="{FF2B5EF4-FFF2-40B4-BE49-F238E27FC236}">
                <a16:creationId xmlns:a16="http://schemas.microsoft.com/office/drawing/2014/main" id="{AEFF27F8-0B74-7F22-6BC1-6879D6E0C7BB}"/>
              </a:ext>
            </a:extLst>
          </p:cNvPr>
          <p:cNvSpPr txBox="1"/>
          <p:nvPr/>
        </p:nvSpPr>
        <p:spPr>
          <a:xfrm>
            <a:off x="9114010" y="4976234"/>
            <a:ext cx="1793780" cy="936838"/>
          </a:xfrm>
          <a:prstGeom prst="roundRect">
            <a:avLst>
              <a:gd name="adj" fmla="val 29261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TEMPO DE PROCESSAMENTO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&lt; 2 segundos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491714-2CEE-2FF5-9C34-6896B7F31FF2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512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41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0E779-D4C2-F9B8-E713-21C386446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Forma&#10;&#10;O conteúdo gerado por IA pode estar incorreto.">
            <a:extLst>
              <a:ext uri="{FF2B5EF4-FFF2-40B4-BE49-F238E27FC236}">
                <a16:creationId xmlns:a16="http://schemas.microsoft.com/office/drawing/2014/main" id="{522C7A3E-3175-F9BF-E47F-5D9205FE6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6F3EF09-F957-DC21-6BCA-B1F1DB5AFAC5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08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7128F7C-9C9B-51FE-9624-3FB301CDD29D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05BA79-CCC4-48B8-7D07-867EC29E1B50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15A8BBF-C9CA-4AC4-770D-33FEB21A0CD8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30272E4-4014-4246-CA25-1E1D94952940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0F09FB6-10C3-F3E2-B57C-305BA3A79F75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027B947-1F56-FEDE-6CBB-C603017850F5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7D0D6FA8-31E1-1EEF-A1D0-DEECAE1A0BF1}"/>
              </a:ext>
            </a:extLst>
          </p:cNvPr>
          <p:cNvSpPr txBox="1"/>
          <p:nvPr/>
        </p:nvSpPr>
        <p:spPr>
          <a:xfrm>
            <a:off x="-639505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373124EE-2F58-16CC-CD5C-087328EAD4E4}"/>
              </a:ext>
            </a:extLst>
          </p:cNvPr>
          <p:cNvSpPr txBox="1"/>
          <p:nvPr/>
        </p:nvSpPr>
        <p:spPr>
          <a:xfrm>
            <a:off x="-639505" y="2172902"/>
            <a:ext cx="779050" cy="758659"/>
          </a:xfrm>
          <a:prstGeom prst="roundRect">
            <a:avLst/>
          </a:prstGeom>
          <a:solidFill>
            <a:srgbClr val="122641"/>
          </a:solidFill>
          <a:ln w="38100">
            <a:solidFill>
              <a:srgbClr val="12264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E16B841C-47E8-09A6-F49F-664ABC97F087}"/>
              </a:ext>
            </a:extLst>
          </p:cNvPr>
          <p:cNvSpPr txBox="1"/>
          <p:nvPr/>
        </p:nvSpPr>
        <p:spPr>
          <a:xfrm>
            <a:off x="212478" y="3270891"/>
            <a:ext cx="1207333" cy="114693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5380BE8A-7605-63C5-1DBB-5CEB645AA8F7}"/>
              </a:ext>
            </a:extLst>
          </p:cNvPr>
          <p:cNvSpPr txBox="1"/>
          <p:nvPr/>
        </p:nvSpPr>
        <p:spPr>
          <a:xfrm>
            <a:off x="55699" y="3814413"/>
            <a:ext cx="1520889" cy="60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9D72862D-BD1D-BE96-7462-F8AE0ACD6DF0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BC300D33-7F41-2B37-607B-8C0549C04A34}"/>
              </a:ext>
            </a:extLst>
          </p:cNvPr>
          <p:cNvSpPr txBox="1"/>
          <p:nvPr/>
        </p:nvSpPr>
        <p:spPr>
          <a:xfrm>
            <a:off x="-705549" y="2552231"/>
            <a:ext cx="911139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3E40AE33-2BA3-2309-E574-758A12EAFBE6}"/>
              </a:ext>
            </a:extLst>
          </p:cNvPr>
          <p:cNvSpPr txBox="1"/>
          <p:nvPr/>
        </p:nvSpPr>
        <p:spPr>
          <a:xfrm>
            <a:off x="1897627" y="3542025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2DB113E7-2838-0B27-F114-1395B75F0F54}"/>
              </a:ext>
            </a:extLst>
          </p:cNvPr>
          <p:cNvCxnSpPr>
            <a:cxnSpLocks/>
          </p:cNvCxnSpPr>
          <p:nvPr/>
        </p:nvCxnSpPr>
        <p:spPr>
          <a:xfrm flipV="1">
            <a:off x="1897626" y="3911357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09BFD8AD-4026-1505-A2FF-EE0E9AC93F23}"/>
              </a:ext>
            </a:extLst>
          </p:cNvPr>
          <p:cNvSpPr/>
          <p:nvPr/>
        </p:nvSpPr>
        <p:spPr>
          <a:xfrm>
            <a:off x="1897626" y="4164996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8EEFAB2-1D57-833A-F0F1-5B5126AA86E4}"/>
              </a:ext>
            </a:extLst>
          </p:cNvPr>
          <p:cNvSpPr/>
          <p:nvPr/>
        </p:nvSpPr>
        <p:spPr>
          <a:xfrm>
            <a:off x="1897626" y="4668689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705CE74-B7FB-DEBE-5FDC-2DC23EAF6E20}"/>
              </a:ext>
            </a:extLst>
          </p:cNvPr>
          <p:cNvSpPr txBox="1"/>
          <p:nvPr/>
        </p:nvSpPr>
        <p:spPr>
          <a:xfrm>
            <a:off x="8491882" y="4761904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SOLVER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D7D8F5AB-E67C-F54F-9FB5-F2ED5EF50B3F}"/>
              </a:ext>
            </a:extLst>
          </p:cNvPr>
          <p:cNvSpPr/>
          <p:nvPr/>
        </p:nvSpPr>
        <p:spPr>
          <a:xfrm>
            <a:off x="1897626" y="5161558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B4E7A0CC-8097-CBE0-8F75-BBCDD2DC8F37}"/>
              </a:ext>
            </a:extLst>
          </p:cNvPr>
          <p:cNvSpPr txBox="1"/>
          <p:nvPr/>
        </p:nvSpPr>
        <p:spPr>
          <a:xfrm>
            <a:off x="8491882" y="5254773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PÓS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41" name="Seta: para Baixo 40">
            <a:extLst>
              <a:ext uri="{FF2B5EF4-FFF2-40B4-BE49-F238E27FC236}">
                <a16:creationId xmlns:a16="http://schemas.microsoft.com/office/drawing/2014/main" id="{5C467D5E-1E36-3D84-C93E-32E85E82E517}"/>
              </a:ext>
            </a:extLst>
          </p:cNvPr>
          <p:cNvSpPr/>
          <p:nvPr/>
        </p:nvSpPr>
        <p:spPr>
          <a:xfrm>
            <a:off x="6378111" y="4522395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eta: para Baixo 41">
            <a:extLst>
              <a:ext uri="{FF2B5EF4-FFF2-40B4-BE49-F238E27FC236}">
                <a16:creationId xmlns:a16="http://schemas.microsoft.com/office/drawing/2014/main" id="{0F686804-C0AE-CAFB-52E1-252DC3480722}"/>
              </a:ext>
            </a:extLst>
          </p:cNvPr>
          <p:cNvSpPr/>
          <p:nvPr/>
        </p:nvSpPr>
        <p:spPr>
          <a:xfrm>
            <a:off x="6378111" y="5017332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FF6AE07-5760-B69E-D51F-C61EFE614E2C}"/>
              </a:ext>
            </a:extLst>
          </p:cNvPr>
          <p:cNvSpPr txBox="1"/>
          <p:nvPr/>
        </p:nvSpPr>
        <p:spPr>
          <a:xfrm>
            <a:off x="8491882" y="4258211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206FD0EF-406D-746C-EBEF-C983F2DDDB78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Condições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1EC0FDFD-26DB-5295-AD82-83B615978A42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6CCE1617-6101-1C0B-7034-644BE51F22CA}"/>
                  </a:ext>
                </a:extLst>
              </p:cNvPr>
              <p:cNvSpPr/>
              <p:nvPr/>
            </p:nvSpPr>
            <p:spPr>
              <a:xfrm>
                <a:off x="3557741" y="2310690"/>
                <a:ext cx="2850014" cy="864443"/>
              </a:xfrm>
              <a:prstGeom prst="rect">
                <a:avLst/>
              </a:prstGeom>
              <a:solidFill>
                <a:srgbClr val="B0DC94">
                  <a:alpha val="87843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rgbClr val="122641"/>
                    </a:solidFill>
                    <a:latin typeface="Montserrat Black" pitchFamily="2" charset="0"/>
                  </a:rPr>
                  <a:t>Circuito Aberto (OC)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12264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pt-BR" b="0" i="1" smtClean="0">
                          <a:solidFill>
                            <a:srgbClr val="12264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>
                  <a:solidFill>
                    <a:srgbClr val="122641"/>
                  </a:solidFill>
                  <a:latin typeface="Montserrat Black" pitchFamily="2" charset="0"/>
                </a:endParaRPr>
              </a:p>
            </p:txBody>
          </p:sp>
        </mc:Choice>
        <mc:Fallback xmlns=""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6CCE1617-6101-1C0B-7034-644BE51F2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741" y="2310690"/>
                <a:ext cx="2850014" cy="864443"/>
              </a:xfrm>
              <a:prstGeom prst="rect">
                <a:avLst/>
              </a:prstGeom>
              <a:blipFill>
                <a:blip r:embed="rId3"/>
                <a:stretch>
                  <a:fillRect r="-1277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2488CE7C-5C21-0BD4-4885-5559C2FEEC60}"/>
                  </a:ext>
                </a:extLst>
              </p:cNvPr>
              <p:cNvSpPr/>
              <p:nvPr/>
            </p:nvSpPr>
            <p:spPr>
              <a:xfrm>
                <a:off x="6787134" y="2310690"/>
                <a:ext cx="2850014" cy="864443"/>
              </a:xfrm>
              <a:prstGeom prst="rect">
                <a:avLst/>
              </a:prstGeom>
              <a:solidFill>
                <a:srgbClr val="F57B7B">
                  <a:alpha val="87451"/>
                </a:srgb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rgbClr val="122641"/>
                    </a:solidFill>
                    <a:latin typeface="Montserrat Black" pitchFamily="2" charset="0"/>
                  </a:rPr>
                  <a:t>Curto-Circuito (SC)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12264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pt-BR" b="0" i="1" smtClean="0">
                          <a:solidFill>
                            <a:srgbClr val="12264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</m:t>
                      </m:r>
                    </m:oMath>
                  </m:oMathPara>
                </a14:m>
                <a:endParaRPr lang="en-US" dirty="0">
                  <a:solidFill>
                    <a:srgbClr val="122641"/>
                  </a:solidFill>
                  <a:latin typeface="Montserrat Black" pitchFamily="2" charset="0"/>
                </a:endParaRPr>
              </a:p>
            </p:txBody>
          </p:sp>
        </mc:Choice>
        <mc:Fallback xmlns=""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2488CE7C-5C21-0BD4-4885-5559C2FEEC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134" y="2310690"/>
                <a:ext cx="2850014" cy="864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Seta: para a Direita 50">
            <a:extLst>
              <a:ext uri="{FF2B5EF4-FFF2-40B4-BE49-F238E27FC236}">
                <a16:creationId xmlns:a16="http://schemas.microsoft.com/office/drawing/2014/main" id="{C44EDFF7-0D9A-D2CE-1F2B-AEE3EC77B3CE}"/>
              </a:ext>
            </a:extLst>
          </p:cNvPr>
          <p:cNvSpPr/>
          <p:nvPr/>
        </p:nvSpPr>
        <p:spPr>
          <a:xfrm>
            <a:off x="3951029" y="1736639"/>
            <a:ext cx="803851" cy="176976"/>
          </a:xfrm>
          <a:prstGeom prst="rightArrow">
            <a:avLst/>
          </a:prstGeom>
          <a:solidFill>
            <a:srgbClr val="2043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71ACC2D2-00E0-1289-DDD9-3025D93D952B}"/>
              </a:ext>
            </a:extLst>
          </p:cNvPr>
          <p:cNvSpPr txBox="1"/>
          <p:nvPr/>
        </p:nvSpPr>
        <p:spPr>
          <a:xfrm>
            <a:off x="4840959" y="1569738"/>
            <a:ext cx="1756486" cy="510778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200" dirty="0">
                <a:solidFill>
                  <a:schemeClr val="bg1"/>
                </a:solidFill>
                <a:latin typeface="Montserrat Black" pitchFamily="2" charset="0"/>
              </a:rPr>
              <a:t>Configuração de Multi Shunt</a:t>
            </a:r>
            <a:endParaRPr lang="en-US" sz="14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AE0E518-FCEC-9AED-7B4C-69E58CC28D7D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EC46754-BC9D-EB4E-2FA4-D8CF8E114F33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027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 animBg="1"/>
      <p:bldP spid="35" grpId="0" animBg="1"/>
      <p:bldP spid="36" grpId="0" animBg="1"/>
      <p:bldP spid="38" grpId="0" animBg="1"/>
      <p:bldP spid="39" grpId="0" animBg="1"/>
      <p:bldP spid="41" grpId="0" animBg="1"/>
      <p:bldP spid="42" grpId="0" animBg="1"/>
      <p:bldP spid="4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F8DD7-4980-B105-8B11-A82EDED1B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Forma&#10;&#10;O conteúdo gerado por IA pode estar incorreto.">
            <a:extLst>
              <a:ext uri="{FF2B5EF4-FFF2-40B4-BE49-F238E27FC236}">
                <a16:creationId xmlns:a16="http://schemas.microsoft.com/office/drawing/2014/main" id="{56D82657-5ACD-6715-8E75-CC8E8022D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0D3C0EF-76AC-2811-3595-0492D0F261A9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08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4E9DD63-5264-90F9-41E5-FC39071E776C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7213454-D851-52DF-D211-0D36D3EC497F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40DBC8A-8A21-A909-D671-3CAF5397804E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8FC49C5-7DD8-9F3F-D4A4-A83C83440882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6F9B254-129E-E29B-7B55-67893BE5D3E4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90E3586-0FA4-C95B-BA11-ABCC659562F8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02998D03-2B8A-E973-2F7E-1C28820ACEC4}"/>
              </a:ext>
            </a:extLst>
          </p:cNvPr>
          <p:cNvSpPr txBox="1"/>
          <p:nvPr/>
        </p:nvSpPr>
        <p:spPr>
          <a:xfrm>
            <a:off x="-639505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1935329E-5AA0-2C3D-A3BE-2CBF1C473438}"/>
              </a:ext>
            </a:extLst>
          </p:cNvPr>
          <p:cNvSpPr txBox="1"/>
          <p:nvPr/>
        </p:nvSpPr>
        <p:spPr>
          <a:xfrm>
            <a:off x="-639505" y="2172902"/>
            <a:ext cx="779050" cy="758659"/>
          </a:xfrm>
          <a:prstGeom prst="roundRect">
            <a:avLst/>
          </a:prstGeom>
          <a:solidFill>
            <a:srgbClr val="122641"/>
          </a:solidFill>
          <a:ln w="38100">
            <a:solidFill>
              <a:srgbClr val="12264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AC6C5C99-56BF-E118-48A9-2F32D5208EE3}"/>
              </a:ext>
            </a:extLst>
          </p:cNvPr>
          <p:cNvSpPr txBox="1"/>
          <p:nvPr/>
        </p:nvSpPr>
        <p:spPr>
          <a:xfrm>
            <a:off x="212478" y="3270891"/>
            <a:ext cx="1207333" cy="114693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13B2A678-4D43-9309-A2A1-732D86238B46}"/>
              </a:ext>
            </a:extLst>
          </p:cNvPr>
          <p:cNvSpPr txBox="1"/>
          <p:nvPr/>
        </p:nvSpPr>
        <p:spPr>
          <a:xfrm>
            <a:off x="55699" y="3814413"/>
            <a:ext cx="1520889" cy="60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9DF18EC5-F358-D3ED-35A7-1C3084A13360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FD9540E3-B0B6-1FE6-D794-19E2D7B0E6DF}"/>
              </a:ext>
            </a:extLst>
          </p:cNvPr>
          <p:cNvSpPr txBox="1"/>
          <p:nvPr/>
        </p:nvSpPr>
        <p:spPr>
          <a:xfrm>
            <a:off x="-705549" y="2552231"/>
            <a:ext cx="911139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F858EFD-74CD-6632-354F-BF659379667D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B637EC6-10E5-4BD6-1E38-BA26919E8572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4BCDFE5E-5938-0C12-70B9-C15E3617FC58}"/>
              </a:ext>
            </a:extLst>
          </p:cNvPr>
          <p:cNvSpPr/>
          <p:nvPr/>
        </p:nvSpPr>
        <p:spPr>
          <a:xfrm>
            <a:off x="1897626" y="2263432"/>
            <a:ext cx="9399639" cy="2049872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850CE81E-3B34-5783-FF4E-8FBE6A12DFF4}"/>
              </a:ext>
            </a:extLst>
          </p:cNvPr>
          <p:cNvSpPr/>
          <p:nvPr/>
        </p:nvSpPr>
        <p:spPr>
          <a:xfrm>
            <a:off x="1897626" y="420263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8BAA84D-E2F4-2AAF-2E4B-E7367C34ED87}"/>
              </a:ext>
            </a:extLst>
          </p:cNvPr>
          <p:cNvSpPr txBox="1"/>
          <p:nvPr/>
        </p:nvSpPr>
        <p:spPr>
          <a:xfrm>
            <a:off x="8491882" y="429585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SOLVER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040F5F86-1333-298A-8E43-690575E9FB9B}"/>
              </a:ext>
            </a:extLst>
          </p:cNvPr>
          <p:cNvSpPr/>
          <p:nvPr/>
        </p:nvSpPr>
        <p:spPr>
          <a:xfrm>
            <a:off x="1897626" y="4695504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D49151F-08C9-C3D5-3E8D-BF494CBF76B6}"/>
              </a:ext>
            </a:extLst>
          </p:cNvPr>
          <p:cNvSpPr txBox="1"/>
          <p:nvPr/>
        </p:nvSpPr>
        <p:spPr>
          <a:xfrm>
            <a:off x="8491882" y="478871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PÓS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2B38B53D-1EE0-D219-3CD3-567DA2F5118A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8A7690F-D880-5DB7-A33D-0876433EDFAC}"/>
              </a:ext>
            </a:extLst>
          </p:cNvPr>
          <p:cNvSpPr/>
          <p:nvPr/>
        </p:nvSpPr>
        <p:spPr>
          <a:xfrm>
            <a:off x="2029181" y="2739303"/>
            <a:ext cx="9136528" cy="1353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CC8766E8-1674-D39E-161A-A81B6104F4CF}"/>
                  </a:ext>
                </a:extLst>
              </p:cNvPr>
              <p:cNvSpPr/>
              <p:nvPr/>
            </p:nvSpPr>
            <p:spPr>
              <a:xfrm>
                <a:off x="2037171" y="2329060"/>
                <a:ext cx="1136179" cy="344617"/>
              </a:xfrm>
              <a:prstGeom prst="rect">
                <a:avLst/>
              </a:prstGeom>
              <a:solidFill>
                <a:srgbClr val="B0DC94">
                  <a:alpha val="87843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rgbClr val="122641"/>
                    </a:solidFill>
                    <a:latin typeface="Montserrat Black" pitchFamily="2" charset="0"/>
                  </a:rPr>
                  <a:t>OC </a:t>
                </a:r>
                <a14:m>
                  <m:oMath xmlns:m="http://schemas.openxmlformats.org/officeDocument/2006/math"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1400" dirty="0">
                  <a:solidFill>
                    <a:srgbClr val="122641"/>
                  </a:solidFill>
                  <a:latin typeface="Montserrat Black" pitchFamily="2" charset="0"/>
                </a:endParaRPr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CC8766E8-1674-D39E-161A-A81B6104F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171" y="2329060"/>
                <a:ext cx="1136179" cy="344617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72F37D4C-AABC-3F46-A8AC-DFF735B25621}"/>
                  </a:ext>
                </a:extLst>
              </p:cNvPr>
              <p:cNvSpPr/>
              <p:nvPr/>
            </p:nvSpPr>
            <p:spPr>
              <a:xfrm>
                <a:off x="3304904" y="2329059"/>
                <a:ext cx="1136179" cy="344617"/>
              </a:xfrm>
              <a:prstGeom prst="rect">
                <a:avLst/>
              </a:prstGeom>
              <a:solidFill>
                <a:srgbClr val="F57B7B">
                  <a:alpha val="87451"/>
                </a:srgb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rgbClr val="122641"/>
                    </a:solidFill>
                    <a:latin typeface="Montserrat Black" pitchFamily="2" charset="0"/>
                  </a:rPr>
                  <a:t>SC </a:t>
                </a:r>
                <a14:m>
                  <m:oMath xmlns:m="http://schemas.openxmlformats.org/officeDocument/2006/math"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US" sz="1400" dirty="0">
                  <a:solidFill>
                    <a:srgbClr val="122641"/>
                  </a:solidFill>
                  <a:latin typeface="Montserrat Black" pitchFamily="2" charset="0"/>
                </a:endParaRPr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72F37D4C-AABC-3F46-A8AC-DFF735B25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904" y="2329059"/>
                <a:ext cx="1136179" cy="344617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tângulo 22">
            <a:extLst>
              <a:ext uri="{FF2B5EF4-FFF2-40B4-BE49-F238E27FC236}">
                <a16:creationId xmlns:a16="http://schemas.microsoft.com/office/drawing/2014/main" id="{BE224082-F1C2-A3D9-12AF-939B52C94501}"/>
              </a:ext>
            </a:extLst>
          </p:cNvPr>
          <p:cNvSpPr/>
          <p:nvPr/>
        </p:nvSpPr>
        <p:spPr>
          <a:xfrm>
            <a:off x="2125360" y="2868491"/>
            <a:ext cx="4394635" cy="1140132"/>
          </a:xfrm>
          <a:prstGeom prst="rect">
            <a:avLst/>
          </a:prstGeom>
          <a:solidFill>
            <a:srgbClr val="B0DC94">
              <a:alpha val="4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DE176182-253B-03A1-0CC4-4B5B816B60B6}"/>
              </a:ext>
            </a:extLst>
          </p:cNvPr>
          <p:cNvSpPr/>
          <p:nvPr/>
        </p:nvSpPr>
        <p:spPr>
          <a:xfrm>
            <a:off x="6663223" y="2868491"/>
            <a:ext cx="4394635" cy="1140132"/>
          </a:xfrm>
          <a:prstGeom prst="rect">
            <a:avLst/>
          </a:prstGeom>
          <a:solidFill>
            <a:srgbClr val="F57B7B">
              <a:alpha val="40000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0B9EBF40-059F-9CD7-FEBF-3E861A6C0189}"/>
              </a:ext>
            </a:extLst>
          </p:cNvPr>
          <p:cNvGrpSpPr/>
          <p:nvPr/>
        </p:nvGrpSpPr>
        <p:grpSpPr>
          <a:xfrm>
            <a:off x="3166540" y="3146170"/>
            <a:ext cx="2312275" cy="584775"/>
            <a:chOff x="3114049" y="3205881"/>
            <a:chExt cx="2312275" cy="584775"/>
          </a:xfrm>
        </p:grpSpPr>
        <p:pic>
          <p:nvPicPr>
            <p:cNvPr id="28" name="Gráfico 27" descr="Marca de seleção com preenchimento sólido">
              <a:extLst>
                <a:ext uri="{FF2B5EF4-FFF2-40B4-BE49-F238E27FC236}">
                  <a16:creationId xmlns:a16="http://schemas.microsoft.com/office/drawing/2014/main" id="{3E95133D-ABF6-F7D1-5336-0D22E03F1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70894" y="3220553"/>
              <a:ext cx="555430" cy="555430"/>
            </a:xfrm>
            <a:prstGeom prst="rect">
              <a:avLst/>
            </a:prstGeom>
          </p:spPr>
        </p:pic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496CB78D-DCDF-3B28-86FF-2B1FEB306242}"/>
                </a:ext>
              </a:extLst>
            </p:cNvPr>
            <p:cNvSpPr txBox="1"/>
            <p:nvPr/>
          </p:nvSpPr>
          <p:spPr>
            <a:xfrm>
              <a:off x="3114049" y="3205881"/>
              <a:ext cx="163826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solidFill>
                    <a:srgbClr val="122641"/>
                  </a:solidFill>
                  <a:latin typeface="Montserrat Black" pitchFamily="2" charset="0"/>
                </a:rPr>
                <a:t>Circuito já aberto</a:t>
              </a:r>
              <a:endParaRPr lang="en-US" dirty="0">
                <a:solidFill>
                  <a:srgbClr val="122641"/>
                </a:solidFill>
                <a:latin typeface="Montserrat Light" pitchFamily="2" charset="0"/>
              </a:endParaRPr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69DBA21-DA3E-5352-ABE1-0F40D97CCB17}"/>
              </a:ext>
            </a:extLst>
          </p:cNvPr>
          <p:cNvSpPr txBox="1"/>
          <p:nvPr/>
        </p:nvSpPr>
        <p:spPr>
          <a:xfrm>
            <a:off x="6744385" y="3146170"/>
            <a:ext cx="42323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rgbClr val="122641"/>
                </a:solidFill>
                <a:latin typeface="Montserrat Black" pitchFamily="2" charset="0"/>
              </a:rPr>
              <a:t>Definir todos os potenciais abertos como ground</a:t>
            </a:r>
            <a:endParaRPr lang="en-US" dirty="0">
              <a:solidFill>
                <a:srgbClr val="122641"/>
              </a:solidFill>
              <a:latin typeface="Montserrat Light" pitchFamily="2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94E2F64-90F1-ED11-EBB7-1FB9B06F1445}"/>
              </a:ext>
            </a:extLst>
          </p:cNvPr>
          <p:cNvSpPr txBox="1"/>
          <p:nvPr/>
        </p:nvSpPr>
        <p:spPr>
          <a:xfrm>
            <a:off x="9614979" y="1233123"/>
            <a:ext cx="2435071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Configuração de Multi Shunt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DFB5947-6C3E-167D-8EA3-E0A8F1DB499F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8CA71E5-49B5-79CA-7D84-642D35150CE1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455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E82EF-A1C2-5EFE-6B64-CF15E32B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Forma&#10;&#10;O conteúdo gerado por IA pode estar incorreto.">
            <a:extLst>
              <a:ext uri="{FF2B5EF4-FFF2-40B4-BE49-F238E27FC236}">
                <a16:creationId xmlns:a16="http://schemas.microsoft.com/office/drawing/2014/main" id="{C56BDDD8-E005-1CC3-4467-56209E855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96A174E-0F6C-10E6-E97F-3A44EF44D2BC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08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3D09533-4C94-4FC2-FE5F-C3C2428977E9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D6B10C1-DAF4-D6CB-8629-13A92D4A1769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DF03000-B508-6F7B-C35E-3339AADC49DE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20D8332-0C85-B512-8D78-D691712B162B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48E8E0C-E42D-3797-1DEE-FEA5AD1B9D9B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073CDB-A7FE-635A-3B0D-0154B756F425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96133F2B-86A7-D063-67EB-3BD8A33D50E5}"/>
              </a:ext>
            </a:extLst>
          </p:cNvPr>
          <p:cNvSpPr txBox="1"/>
          <p:nvPr/>
        </p:nvSpPr>
        <p:spPr>
          <a:xfrm>
            <a:off x="-639505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ADFBEB26-28CE-47DE-F03B-FDEFBB48209F}"/>
              </a:ext>
            </a:extLst>
          </p:cNvPr>
          <p:cNvSpPr txBox="1"/>
          <p:nvPr/>
        </p:nvSpPr>
        <p:spPr>
          <a:xfrm>
            <a:off x="-639505" y="2172902"/>
            <a:ext cx="779050" cy="758659"/>
          </a:xfrm>
          <a:prstGeom prst="roundRect">
            <a:avLst/>
          </a:prstGeom>
          <a:solidFill>
            <a:srgbClr val="122641"/>
          </a:solidFill>
          <a:ln w="38100">
            <a:solidFill>
              <a:srgbClr val="12264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FBD236F5-1890-8104-9B55-62FDE84D3086}"/>
              </a:ext>
            </a:extLst>
          </p:cNvPr>
          <p:cNvSpPr txBox="1"/>
          <p:nvPr/>
        </p:nvSpPr>
        <p:spPr>
          <a:xfrm>
            <a:off x="212478" y="3270891"/>
            <a:ext cx="1207333" cy="114693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86062BC5-A804-F795-6B63-7909BF2F93BC}"/>
              </a:ext>
            </a:extLst>
          </p:cNvPr>
          <p:cNvSpPr txBox="1"/>
          <p:nvPr/>
        </p:nvSpPr>
        <p:spPr>
          <a:xfrm>
            <a:off x="55699" y="3814413"/>
            <a:ext cx="1520889" cy="60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E44DBD31-AA34-5A72-7F35-B0CD6B513DA2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B48EEBE9-0C80-FDD3-E56D-EAD764F96C74}"/>
              </a:ext>
            </a:extLst>
          </p:cNvPr>
          <p:cNvSpPr txBox="1"/>
          <p:nvPr/>
        </p:nvSpPr>
        <p:spPr>
          <a:xfrm>
            <a:off x="-705549" y="2552231"/>
            <a:ext cx="911139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45E8B61-0DD1-756C-EA66-3701673E0F82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CD473007-E263-972B-F12E-E8860244BE12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94BD0ABC-8EC5-85F8-2E82-FA3F711D1F17}"/>
              </a:ext>
            </a:extLst>
          </p:cNvPr>
          <p:cNvSpPr/>
          <p:nvPr/>
        </p:nvSpPr>
        <p:spPr>
          <a:xfrm>
            <a:off x="1897626" y="2263432"/>
            <a:ext cx="9399639" cy="579621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254E088-322D-C989-54AF-FB694D6098B5}"/>
              </a:ext>
            </a:extLst>
          </p:cNvPr>
          <p:cNvSpPr/>
          <p:nvPr/>
        </p:nvSpPr>
        <p:spPr>
          <a:xfrm>
            <a:off x="1897626" y="277515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6C7AF8C-507D-6C58-1EBF-B9730D331125}"/>
              </a:ext>
            </a:extLst>
          </p:cNvPr>
          <p:cNvSpPr txBox="1"/>
          <p:nvPr/>
        </p:nvSpPr>
        <p:spPr>
          <a:xfrm>
            <a:off x="8491882" y="28683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SOLVER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50F0E0E1-A53A-EC1D-E08A-681B99CAC5D9}"/>
              </a:ext>
            </a:extLst>
          </p:cNvPr>
          <p:cNvSpPr/>
          <p:nvPr/>
        </p:nvSpPr>
        <p:spPr>
          <a:xfrm>
            <a:off x="1897626" y="3268024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6B2311D1-D997-7096-0B78-B0920BA4311B}"/>
              </a:ext>
            </a:extLst>
          </p:cNvPr>
          <p:cNvSpPr txBox="1"/>
          <p:nvPr/>
        </p:nvSpPr>
        <p:spPr>
          <a:xfrm>
            <a:off x="8491882" y="336123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PÓS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01326CC-28A5-A019-74BC-ECC56105B6CC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355F47C2-E92D-AAE5-AAD0-5F3141AFC9EB}"/>
                  </a:ext>
                </a:extLst>
              </p:cNvPr>
              <p:cNvSpPr/>
              <p:nvPr/>
            </p:nvSpPr>
            <p:spPr>
              <a:xfrm>
                <a:off x="2037171" y="2837060"/>
                <a:ext cx="1136179" cy="344617"/>
              </a:xfrm>
              <a:prstGeom prst="rect">
                <a:avLst/>
              </a:prstGeom>
              <a:solidFill>
                <a:srgbClr val="B0DC94">
                  <a:alpha val="87843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rgbClr val="122641"/>
                    </a:solidFill>
                    <a:latin typeface="Montserrat Black" pitchFamily="2" charset="0"/>
                  </a:rPr>
                  <a:t>OC </a:t>
                </a:r>
                <a14:m>
                  <m:oMath xmlns:m="http://schemas.openxmlformats.org/officeDocument/2006/math"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1400" dirty="0">
                  <a:solidFill>
                    <a:srgbClr val="122641"/>
                  </a:solidFill>
                  <a:latin typeface="Montserrat Black" pitchFamily="2" charset="0"/>
                </a:endParaRPr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355F47C2-E92D-AAE5-AAD0-5F3141AFC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171" y="2837060"/>
                <a:ext cx="1136179" cy="344617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A94C5949-86F1-BDC3-C061-FA2073029F0E}"/>
                  </a:ext>
                </a:extLst>
              </p:cNvPr>
              <p:cNvSpPr/>
              <p:nvPr/>
            </p:nvSpPr>
            <p:spPr>
              <a:xfrm>
                <a:off x="3304904" y="2837059"/>
                <a:ext cx="1136179" cy="344617"/>
              </a:xfrm>
              <a:prstGeom prst="rect">
                <a:avLst/>
              </a:prstGeom>
              <a:solidFill>
                <a:srgbClr val="F57B7B">
                  <a:alpha val="87451"/>
                </a:srgb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rgbClr val="122641"/>
                    </a:solidFill>
                    <a:latin typeface="Montserrat Black" pitchFamily="2" charset="0"/>
                  </a:rPr>
                  <a:t>SC </a:t>
                </a:r>
                <a14:m>
                  <m:oMath xmlns:m="http://schemas.openxmlformats.org/officeDocument/2006/math"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US" sz="1400" dirty="0">
                  <a:solidFill>
                    <a:srgbClr val="122641"/>
                  </a:solidFill>
                  <a:latin typeface="Montserrat Black" pitchFamily="2" charset="0"/>
                </a:endParaRPr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A94C5949-86F1-BDC3-C061-FA2073029F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904" y="2837059"/>
                <a:ext cx="1136179" cy="344617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EFFB46A6-0A91-37D9-605D-73F0E71D6FBA}"/>
              </a:ext>
            </a:extLst>
          </p:cNvPr>
          <p:cNvSpPr/>
          <p:nvPr/>
        </p:nvSpPr>
        <p:spPr>
          <a:xfrm>
            <a:off x="6378111" y="2612315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86D089E-6EF3-8E2B-C0A4-9E75B6A65C19}"/>
              </a:ext>
            </a:extLst>
          </p:cNvPr>
          <p:cNvSpPr txBox="1"/>
          <p:nvPr/>
        </p:nvSpPr>
        <p:spPr>
          <a:xfrm>
            <a:off x="9614979" y="1233123"/>
            <a:ext cx="2435071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Configuração de Multi Shunt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4020C8D-D26D-A814-CEF2-2175504F4E36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B9ECC15-F456-4E1A-61BA-8BA41426ACDC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788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00B21-DD39-DAE0-55BD-2BD5EC859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 descr="Forma&#10;&#10;O conteúdo gerado por IA pode estar incorreto.">
            <a:extLst>
              <a:ext uri="{FF2B5EF4-FFF2-40B4-BE49-F238E27FC236}">
                <a16:creationId xmlns:a16="http://schemas.microsoft.com/office/drawing/2014/main" id="{7BD9A37B-2C8A-ECFE-0194-3C5DEB3F7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AD522BD-A84A-880A-5600-959F364EC932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08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020BD17-7FBB-6318-6855-5406603B2365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5D7EF19-9C7B-347F-3788-19624D689D83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A5896E2-F129-245F-68E6-57A074BD1D77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C3E3BBB-5F23-F418-0075-247150039B10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FCB75A2-3529-CC8A-B62B-DCF1EBC006EB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FF718FB-E582-6DB5-905A-F118EC840B36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5221E637-0357-524C-D93F-F49B41B3AD4D}"/>
              </a:ext>
            </a:extLst>
          </p:cNvPr>
          <p:cNvSpPr txBox="1"/>
          <p:nvPr/>
        </p:nvSpPr>
        <p:spPr>
          <a:xfrm>
            <a:off x="-639505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C2C35997-C685-EE43-1DAB-D0B0E0D4D50A}"/>
              </a:ext>
            </a:extLst>
          </p:cNvPr>
          <p:cNvSpPr txBox="1"/>
          <p:nvPr/>
        </p:nvSpPr>
        <p:spPr>
          <a:xfrm>
            <a:off x="-639505" y="2172902"/>
            <a:ext cx="779050" cy="758659"/>
          </a:xfrm>
          <a:prstGeom prst="roundRect">
            <a:avLst/>
          </a:prstGeom>
          <a:solidFill>
            <a:srgbClr val="122641"/>
          </a:solidFill>
          <a:ln w="38100">
            <a:solidFill>
              <a:srgbClr val="12264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264ED63C-DD52-398F-2C68-F2794ACBA4F5}"/>
              </a:ext>
            </a:extLst>
          </p:cNvPr>
          <p:cNvSpPr txBox="1"/>
          <p:nvPr/>
        </p:nvSpPr>
        <p:spPr>
          <a:xfrm>
            <a:off x="212478" y="3270891"/>
            <a:ext cx="1207333" cy="114693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A8E6B589-AFFC-5158-5B99-562E24ABE16D}"/>
              </a:ext>
            </a:extLst>
          </p:cNvPr>
          <p:cNvSpPr txBox="1"/>
          <p:nvPr/>
        </p:nvSpPr>
        <p:spPr>
          <a:xfrm>
            <a:off x="55699" y="3814413"/>
            <a:ext cx="1520889" cy="60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E54E8704-9026-AD1C-4816-303ED6543841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FF4246E7-355F-FB0D-EE47-E51AE6E9D9BA}"/>
              </a:ext>
            </a:extLst>
          </p:cNvPr>
          <p:cNvSpPr txBox="1"/>
          <p:nvPr/>
        </p:nvSpPr>
        <p:spPr>
          <a:xfrm>
            <a:off x="-705549" y="2552231"/>
            <a:ext cx="911139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4692129-428A-25EB-9B31-874488892A7D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600F97F0-0017-0EB6-A96D-93A6ACC59850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7FDF3020-A695-9966-06E2-7A2EFAF7CC6B}"/>
              </a:ext>
            </a:extLst>
          </p:cNvPr>
          <p:cNvSpPr/>
          <p:nvPr/>
        </p:nvSpPr>
        <p:spPr>
          <a:xfrm>
            <a:off x="1897626" y="2263432"/>
            <a:ext cx="9399639" cy="579621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A69C589-22DA-BAD6-9E8B-91204B4A8E15}"/>
              </a:ext>
            </a:extLst>
          </p:cNvPr>
          <p:cNvSpPr/>
          <p:nvPr/>
        </p:nvSpPr>
        <p:spPr>
          <a:xfrm>
            <a:off x="1897626" y="2775155"/>
            <a:ext cx="9399639" cy="2303124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099765C-64CD-EFB1-69FF-F96909B91DE5}"/>
              </a:ext>
            </a:extLst>
          </p:cNvPr>
          <p:cNvSpPr txBox="1"/>
          <p:nvPr/>
        </p:nvSpPr>
        <p:spPr>
          <a:xfrm>
            <a:off x="8491882" y="28683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SOLVER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E20C5F3A-6D2D-C96C-3767-9FD41B140D97}"/>
              </a:ext>
            </a:extLst>
          </p:cNvPr>
          <p:cNvSpPr/>
          <p:nvPr/>
        </p:nvSpPr>
        <p:spPr>
          <a:xfrm>
            <a:off x="1897626" y="4985064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1DE6F5A-8124-5796-5A4F-103F19DFBA55}"/>
              </a:ext>
            </a:extLst>
          </p:cNvPr>
          <p:cNvSpPr txBox="1"/>
          <p:nvPr/>
        </p:nvSpPr>
        <p:spPr>
          <a:xfrm>
            <a:off x="8491882" y="507827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PÓS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D20D0D0-E099-7D56-2618-B4F7A751D44B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08AA9CD2-2346-FB94-7E42-9C4EA65042CB}"/>
                  </a:ext>
                </a:extLst>
              </p:cNvPr>
              <p:cNvSpPr/>
              <p:nvPr/>
            </p:nvSpPr>
            <p:spPr>
              <a:xfrm>
                <a:off x="2037171" y="2837060"/>
                <a:ext cx="1136179" cy="344617"/>
              </a:xfrm>
              <a:prstGeom prst="rect">
                <a:avLst/>
              </a:prstGeom>
              <a:solidFill>
                <a:srgbClr val="B0DC94">
                  <a:alpha val="87843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rgbClr val="122641"/>
                    </a:solidFill>
                    <a:latin typeface="Montserrat Black" pitchFamily="2" charset="0"/>
                  </a:rPr>
                  <a:t>OC </a:t>
                </a:r>
                <a14:m>
                  <m:oMath xmlns:m="http://schemas.openxmlformats.org/officeDocument/2006/math"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1400" dirty="0">
                  <a:solidFill>
                    <a:srgbClr val="122641"/>
                  </a:solidFill>
                  <a:latin typeface="Montserrat Black" pitchFamily="2" charset="0"/>
                </a:endParaRPr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08AA9CD2-2346-FB94-7E42-9C4EA6504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171" y="2837060"/>
                <a:ext cx="1136179" cy="344617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59D85126-EC28-F016-7884-F7D298B338E7}"/>
                  </a:ext>
                </a:extLst>
              </p:cNvPr>
              <p:cNvSpPr/>
              <p:nvPr/>
            </p:nvSpPr>
            <p:spPr>
              <a:xfrm>
                <a:off x="3304904" y="2837059"/>
                <a:ext cx="1136179" cy="344617"/>
              </a:xfrm>
              <a:prstGeom prst="rect">
                <a:avLst/>
              </a:prstGeom>
              <a:solidFill>
                <a:srgbClr val="F57B7B">
                  <a:alpha val="87451"/>
                </a:srgb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rgbClr val="122641"/>
                    </a:solidFill>
                    <a:latin typeface="Montserrat Black" pitchFamily="2" charset="0"/>
                  </a:rPr>
                  <a:t>SC </a:t>
                </a:r>
                <a14:m>
                  <m:oMath xmlns:m="http://schemas.openxmlformats.org/officeDocument/2006/math"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US" sz="1400" dirty="0">
                  <a:solidFill>
                    <a:srgbClr val="122641"/>
                  </a:solidFill>
                  <a:latin typeface="Montserrat Black" pitchFamily="2" charset="0"/>
                </a:endParaRPr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59D85126-EC28-F016-7884-F7D298B33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904" y="2837059"/>
                <a:ext cx="1136179" cy="344617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>
            <a:extLst>
              <a:ext uri="{FF2B5EF4-FFF2-40B4-BE49-F238E27FC236}">
                <a16:creationId xmlns:a16="http://schemas.microsoft.com/office/drawing/2014/main" id="{E42DB975-C4F6-1A05-0EB4-09C3CA20FA81}"/>
              </a:ext>
            </a:extLst>
          </p:cNvPr>
          <p:cNvSpPr/>
          <p:nvPr/>
        </p:nvSpPr>
        <p:spPr>
          <a:xfrm>
            <a:off x="2029181" y="3248702"/>
            <a:ext cx="9136528" cy="1643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8353B5-1D58-8DD8-92A4-0680AAEA746D}"/>
              </a:ext>
            </a:extLst>
          </p:cNvPr>
          <p:cNvSpPr txBox="1"/>
          <p:nvPr/>
        </p:nvSpPr>
        <p:spPr>
          <a:xfrm>
            <a:off x="9614979" y="1233123"/>
            <a:ext cx="2435071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Configuração de Multi Shunt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704765E5-C4ED-CA42-C694-A5D92F676732}"/>
              </a:ext>
            </a:extLst>
          </p:cNvPr>
          <p:cNvGrpSpPr/>
          <p:nvPr/>
        </p:nvGrpSpPr>
        <p:grpSpPr>
          <a:xfrm>
            <a:off x="3128882" y="3471363"/>
            <a:ext cx="6937126" cy="1198582"/>
            <a:chOff x="3035719" y="3530620"/>
            <a:chExt cx="6937126" cy="1198582"/>
          </a:xfrm>
        </p:grpSpPr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3DEEA616-CC2F-0B61-88A8-7E16FE5D30CA}"/>
                </a:ext>
              </a:extLst>
            </p:cNvPr>
            <p:cNvSpPr txBox="1"/>
            <p:nvPr/>
          </p:nvSpPr>
          <p:spPr>
            <a:xfrm>
              <a:off x="3035719" y="4135475"/>
              <a:ext cx="21671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 err="1">
                  <a:solidFill>
                    <a:srgbClr val="122641"/>
                  </a:solidFill>
                  <a:latin typeface="Montserrat Black" pitchFamily="2" charset="0"/>
                </a:rPr>
                <a:t>Sparse</a:t>
              </a:r>
              <a:r>
                <a:rPr lang="pt-BR" sz="1400" dirty="0">
                  <a:solidFill>
                    <a:srgbClr val="122641"/>
                  </a:solidFill>
                  <a:latin typeface="Montserrat Black" pitchFamily="2" charset="0"/>
                </a:rPr>
                <a:t> Matrix Solver (SPAR)</a:t>
              </a:r>
              <a:endParaRPr lang="en-US" sz="1600" dirty="0">
                <a:solidFill>
                  <a:srgbClr val="122641"/>
                </a:solidFill>
                <a:latin typeface="Montserrat Light" pitchFamily="2" charset="0"/>
              </a:endParaRPr>
            </a:p>
          </p:txBody>
        </p:sp>
        <p:sp>
          <p:nvSpPr>
            <p:cNvPr id="25" name="Google Shape;1563;p141">
              <a:extLst>
                <a:ext uri="{FF2B5EF4-FFF2-40B4-BE49-F238E27FC236}">
                  <a16:creationId xmlns:a16="http://schemas.microsoft.com/office/drawing/2014/main" id="{30DD828E-DB64-C42D-78B6-157D47B4EC25}"/>
                </a:ext>
              </a:extLst>
            </p:cNvPr>
            <p:cNvSpPr/>
            <p:nvPr/>
          </p:nvSpPr>
          <p:spPr>
            <a:xfrm rot="7887057">
              <a:off x="4034778" y="3992310"/>
              <a:ext cx="169010" cy="163994"/>
            </a:xfrm>
            <a:prstGeom prst="rtTriangle">
              <a:avLst/>
            </a:prstGeom>
            <a:gradFill>
              <a:gsLst>
                <a:gs pos="0">
                  <a:srgbClr val="1D3960"/>
                </a:gs>
                <a:gs pos="100000">
                  <a:srgbClr val="0C182A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944A1"/>
                </a:solidFill>
              </a:endParaRPr>
            </a:p>
          </p:txBody>
        </p:sp>
        <p:sp>
          <p:nvSpPr>
            <p:cNvPr id="26" name="DIVISAO">
              <a:extLst>
                <a:ext uri="{FF2B5EF4-FFF2-40B4-BE49-F238E27FC236}">
                  <a16:creationId xmlns:a16="http://schemas.microsoft.com/office/drawing/2014/main" id="{9C59365C-903F-92A6-0D8E-8A162BE7C418}"/>
                </a:ext>
              </a:extLst>
            </p:cNvPr>
            <p:cNvSpPr/>
            <p:nvPr/>
          </p:nvSpPr>
          <p:spPr>
            <a:xfrm>
              <a:off x="5288923" y="3591893"/>
              <a:ext cx="45719" cy="1137309"/>
            </a:xfrm>
            <a:prstGeom prst="rect">
              <a:avLst/>
            </a:prstGeom>
            <a:solidFill>
              <a:srgbClr val="3247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0686D278-0B0E-CA34-D4C6-46D0C59E6EF9}"/>
                </a:ext>
              </a:extLst>
            </p:cNvPr>
            <p:cNvSpPr txBox="1"/>
            <p:nvPr/>
          </p:nvSpPr>
          <p:spPr>
            <a:xfrm>
              <a:off x="3035719" y="3530620"/>
              <a:ext cx="21671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>
                  <a:solidFill>
                    <a:srgbClr val="122641"/>
                  </a:solidFill>
                  <a:latin typeface="Montserrat Black" pitchFamily="2" charset="0"/>
                </a:rPr>
                <a:t>01</a:t>
              </a:r>
              <a:endParaRPr lang="en-US" sz="2400" dirty="0">
                <a:solidFill>
                  <a:srgbClr val="122641"/>
                </a:solidFill>
                <a:latin typeface="Montserrat Light" pitchFamily="2" charset="0"/>
              </a:endParaRP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C9303E83-8A74-E713-F8C7-723FE4EA384E}"/>
                </a:ext>
              </a:extLst>
            </p:cNvPr>
            <p:cNvSpPr txBox="1"/>
            <p:nvPr/>
          </p:nvSpPr>
          <p:spPr>
            <a:xfrm>
              <a:off x="5420718" y="4135475"/>
              <a:ext cx="21671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solidFill>
                    <a:srgbClr val="122641"/>
                  </a:solidFill>
                  <a:latin typeface="Montserrat Black" pitchFamily="2" charset="0"/>
                </a:rPr>
                <a:t>Massa e Rigidez</a:t>
              </a:r>
            </a:p>
            <a:p>
              <a:pPr algn="ctr"/>
              <a:r>
                <a:rPr lang="pt-BR" sz="1400" dirty="0">
                  <a:solidFill>
                    <a:srgbClr val="122641"/>
                  </a:solidFill>
                  <a:latin typeface="Montserrat Black" pitchFamily="2" charset="0"/>
                </a:rPr>
                <a:t>Non-</a:t>
              </a:r>
              <a:r>
                <a:rPr lang="pt-BR" sz="1400" dirty="0" err="1">
                  <a:solidFill>
                    <a:srgbClr val="122641"/>
                  </a:solidFill>
                  <a:latin typeface="Montserrat Black" pitchFamily="2" charset="0"/>
                </a:rPr>
                <a:t>lumped</a:t>
              </a:r>
              <a:r>
                <a:rPr lang="pt-BR" sz="1400" dirty="0">
                  <a:solidFill>
                    <a:srgbClr val="122641"/>
                  </a:solidFill>
                  <a:latin typeface="Montserrat Black" pitchFamily="2" charset="0"/>
                </a:rPr>
                <a:t> </a:t>
              </a:r>
              <a:r>
                <a:rPr lang="pt-BR" sz="1400" dirty="0" err="1">
                  <a:solidFill>
                    <a:srgbClr val="122641"/>
                  </a:solidFill>
                  <a:latin typeface="Montserrat Black" pitchFamily="2" charset="0"/>
                </a:rPr>
                <a:t>Form</a:t>
              </a:r>
              <a:endParaRPr lang="en-US" sz="1600" dirty="0">
                <a:solidFill>
                  <a:srgbClr val="122641"/>
                </a:solidFill>
                <a:latin typeface="Montserrat Light" pitchFamily="2" charset="0"/>
              </a:endParaRPr>
            </a:p>
          </p:txBody>
        </p:sp>
        <p:sp>
          <p:nvSpPr>
            <p:cNvPr id="29" name="Google Shape;1563;p141">
              <a:extLst>
                <a:ext uri="{FF2B5EF4-FFF2-40B4-BE49-F238E27FC236}">
                  <a16:creationId xmlns:a16="http://schemas.microsoft.com/office/drawing/2014/main" id="{6DB4F41D-CB59-E279-50FB-10B289940992}"/>
                </a:ext>
              </a:extLst>
            </p:cNvPr>
            <p:cNvSpPr/>
            <p:nvPr/>
          </p:nvSpPr>
          <p:spPr>
            <a:xfrm rot="7887057">
              <a:off x="6419777" y="3992310"/>
              <a:ext cx="169010" cy="163994"/>
            </a:xfrm>
            <a:prstGeom prst="rtTriangle">
              <a:avLst/>
            </a:prstGeom>
            <a:gradFill>
              <a:gsLst>
                <a:gs pos="0">
                  <a:srgbClr val="1D3960"/>
                </a:gs>
                <a:gs pos="100000">
                  <a:srgbClr val="0C182A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944A1"/>
                </a:solidFill>
              </a:endParaRPr>
            </a:p>
          </p:txBody>
        </p:sp>
        <p:sp>
          <p:nvSpPr>
            <p:cNvPr id="30" name="DIVISAO">
              <a:extLst>
                <a:ext uri="{FF2B5EF4-FFF2-40B4-BE49-F238E27FC236}">
                  <a16:creationId xmlns:a16="http://schemas.microsoft.com/office/drawing/2014/main" id="{009F698B-C0AF-BEA6-0FD4-9475F2970C0B}"/>
                </a:ext>
              </a:extLst>
            </p:cNvPr>
            <p:cNvSpPr/>
            <p:nvPr/>
          </p:nvSpPr>
          <p:spPr>
            <a:xfrm>
              <a:off x="7673922" y="3591893"/>
              <a:ext cx="45719" cy="1137309"/>
            </a:xfrm>
            <a:prstGeom prst="rect">
              <a:avLst/>
            </a:prstGeom>
            <a:solidFill>
              <a:srgbClr val="3247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164086F2-E1FA-0083-75DB-6585685C057C}"/>
                </a:ext>
              </a:extLst>
            </p:cNvPr>
            <p:cNvSpPr txBox="1"/>
            <p:nvPr/>
          </p:nvSpPr>
          <p:spPr>
            <a:xfrm>
              <a:off x="5420718" y="3530620"/>
              <a:ext cx="21671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>
                  <a:solidFill>
                    <a:srgbClr val="122641"/>
                  </a:solidFill>
                  <a:latin typeface="Montserrat Black" pitchFamily="2" charset="0"/>
                </a:rPr>
                <a:t>02</a:t>
              </a:r>
              <a:endParaRPr lang="en-US" sz="2400" dirty="0">
                <a:solidFill>
                  <a:srgbClr val="122641"/>
                </a:solidFill>
                <a:latin typeface="Montserrat Light" pitchFamily="2" charset="0"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78480AFC-F6C8-2AB7-04CE-203589A71796}"/>
                </a:ext>
              </a:extLst>
            </p:cNvPr>
            <p:cNvSpPr txBox="1"/>
            <p:nvPr/>
          </p:nvSpPr>
          <p:spPr>
            <a:xfrm>
              <a:off x="7805717" y="4139540"/>
              <a:ext cx="21671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 err="1">
                  <a:solidFill>
                    <a:srgbClr val="122641"/>
                  </a:solidFill>
                  <a:latin typeface="Montserrat Black" pitchFamily="2" charset="0"/>
                </a:rPr>
                <a:t>Pre</a:t>
              </a:r>
              <a:r>
                <a:rPr lang="pt-BR" sz="1400" dirty="0">
                  <a:solidFill>
                    <a:srgbClr val="122641"/>
                  </a:solidFill>
                  <a:latin typeface="Montserrat Black" pitchFamily="2" charset="0"/>
                </a:rPr>
                <a:t>-stress não considerado</a:t>
              </a:r>
              <a:endParaRPr lang="en-US" sz="1600" dirty="0">
                <a:solidFill>
                  <a:srgbClr val="122641"/>
                </a:solidFill>
                <a:latin typeface="Montserrat Light" pitchFamily="2" charset="0"/>
              </a:endParaRPr>
            </a:p>
          </p:txBody>
        </p:sp>
        <p:sp>
          <p:nvSpPr>
            <p:cNvPr id="40" name="Google Shape;1563;p141">
              <a:extLst>
                <a:ext uri="{FF2B5EF4-FFF2-40B4-BE49-F238E27FC236}">
                  <a16:creationId xmlns:a16="http://schemas.microsoft.com/office/drawing/2014/main" id="{F2022E9A-FFD6-D58D-7F8B-E0C163C87E88}"/>
                </a:ext>
              </a:extLst>
            </p:cNvPr>
            <p:cNvSpPr/>
            <p:nvPr/>
          </p:nvSpPr>
          <p:spPr>
            <a:xfrm rot="7887057">
              <a:off x="8804776" y="3996375"/>
              <a:ext cx="169010" cy="163994"/>
            </a:xfrm>
            <a:prstGeom prst="rtTriangle">
              <a:avLst/>
            </a:prstGeom>
            <a:gradFill>
              <a:gsLst>
                <a:gs pos="0">
                  <a:srgbClr val="1D3960"/>
                </a:gs>
                <a:gs pos="100000">
                  <a:srgbClr val="0C182A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944A1"/>
                </a:solidFill>
              </a:endParaRP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71CDF133-B897-5FCF-CCA3-89B9F957BC45}"/>
                </a:ext>
              </a:extLst>
            </p:cNvPr>
            <p:cNvSpPr txBox="1"/>
            <p:nvPr/>
          </p:nvSpPr>
          <p:spPr>
            <a:xfrm>
              <a:off x="7805717" y="3534685"/>
              <a:ext cx="21671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>
                  <a:solidFill>
                    <a:srgbClr val="122641"/>
                  </a:solidFill>
                  <a:latin typeface="Montserrat Black" pitchFamily="2" charset="0"/>
                </a:rPr>
                <a:t>03</a:t>
              </a:r>
              <a:endParaRPr lang="en-US" sz="2400" dirty="0">
                <a:solidFill>
                  <a:srgbClr val="122641"/>
                </a:solidFill>
                <a:latin typeface="Montserrat Light" pitchFamily="2" charset="0"/>
              </a:endParaRPr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BC41C6A-1877-CFB5-C595-4BC23D0AA150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CB9F492-001F-4FE0-DC04-19A8D9E2B6C4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89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591EE-8DEE-D9A3-DCE6-44BEF7858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 descr="Forma&#10;&#10;O conteúdo gerado por IA pode estar incorreto.">
            <a:extLst>
              <a:ext uri="{FF2B5EF4-FFF2-40B4-BE49-F238E27FC236}">
                <a16:creationId xmlns:a16="http://schemas.microsoft.com/office/drawing/2014/main" id="{BFBCD42D-F931-39D2-7D54-51837E75B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B53E7D-844B-0B48-C1AA-FA0855520936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08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7203B39-3DA1-DB6C-8E30-FF89FA10B32B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A7DDD6A-405A-83A8-C437-413827881954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4FDA3ED-ED03-4ACD-176A-6AABE882D5C7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7319CD-C40E-BB87-6C22-FA79B417D11F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DFF54BA-6804-E9E4-B6FB-0D51B66B36D2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5B4264B-341A-C58F-BD31-946434897E88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4246FE9A-9D18-8EB9-D319-9996A2DC228D}"/>
              </a:ext>
            </a:extLst>
          </p:cNvPr>
          <p:cNvSpPr txBox="1"/>
          <p:nvPr/>
        </p:nvSpPr>
        <p:spPr>
          <a:xfrm>
            <a:off x="-639505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ECCEBF66-32D2-BE94-947B-C5A811EACB1A}"/>
              </a:ext>
            </a:extLst>
          </p:cNvPr>
          <p:cNvSpPr txBox="1"/>
          <p:nvPr/>
        </p:nvSpPr>
        <p:spPr>
          <a:xfrm>
            <a:off x="-639505" y="2172902"/>
            <a:ext cx="779050" cy="758659"/>
          </a:xfrm>
          <a:prstGeom prst="roundRect">
            <a:avLst/>
          </a:prstGeom>
          <a:solidFill>
            <a:srgbClr val="122641"/>
          </a:solidFill>
          <a:ln w="38100">
            <a:solidFill>
              <a:srgbClr val="12264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F39FB198-01C9-EC01-056B-BE1E38251564}"/>
              </a:ext>
            </a:extLst>
          </p:cNvPr>
          <p:cNvSpPr txBox="1"/>
          <p:nvPr/>
        </p:nvSpPr>
        <p:spPr>
          <a:xfrm>
            <a:off x="212478" y="3270891"/>
            <a:ext cx="1207333" cy="114693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20A7E149-3CF1-888D-826C-996CEB62DFB9}"/>
              </a:ext>
            </a:extLst>
          </p:cNvPr>
          <p:cNvSpPr txBox="1"/>
          <p:nvPr/>
        </p:nvSpPr>
        <p:spPr>
          <a:xfrm>
            <a:off x="55699" y="3814413"/>
            <a:ext cx="1520889" cy="60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C24D2646-6446-4C66-EAC8-2EF430B07BFD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0CE5D0D6-7423-C7B5-29C5-0C90C7E7ED81}"/>
              </a:ext>
            </a:extLst>
          </p:cNvPr>
          <p:cNvSpPr txBox="1"/>
          <p:nvPr/>
        </p:nvSpPr>
        <p:spPr>
          <a:xfrm>
            <a:off x="-705549" y="2552231"/>
            <a:ext cx="911139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5EE9BF1-31DF-1F52-05CB-6E4056069748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3385DA36-6222-0A2B-2F10-14F6232B7A22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CD670D27-11CE-AF0D-3BB0-6E9E177BDC3F}"/>
              </a:ext>
            </a:extLst>
          </p:cNvPr>
          <p:cNvSpPr/>
          <p:nvPr/>
        </p:nvSpPr>
        <p:spPr>
          <a:xfrm>
            <a:off x="1897626" y="2263432"/>
            <a:ext cx="9399639" cy="579621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B870576-CE78-0213-3B44-D28A7DD0E0AA}"/>
              </a:ext>
            </a:extLst>
          </p:cNvPr>
          <p:cNvSpPr/>
          <p:nvPr/>
        </p:nvSpPr>
        <p:spPr>
          <a:xfrm>
            <a:off x="1897626" y="277515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C1A8C80-6309-6685-87E3-49A778EACF7A}"/>
              </a:ext>
            </a:extLst>
          </p:cNvPr>
          <p:cNvSpPr txBox="1"/>
          <p:nvPr/>
        </p:nvSpPr>
        <p:spPr>
          <a:xfrm>
            <a:off x="8491882" y="28683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SOLVER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B5FDF891-7CD2-B51A-9A4A-D9AC0423CD75}"/>
              </a:ext>
            </a:extLst>
          </p:cNvPr>
          <p:cNvSpPr/>
          <p:nvPr/>
        </p:nvSpPr>
        <p:spPr>
          <a:xfrm>
            <a:off x="1897626" y="3268024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207425A-8AA8-5D74-93FE-E2F296638ACA}"/>
              </a:ext>
            </a:extLst>
          </p:cNvPr>
          <p:cNvSpPr txBox="1"/>
          <p:nvPr/>
        </p:nvSpPr>
        <p:spPr>
          <a:xfrm>
            <a:off x="8491882" y="336123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PÓS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3F4D8A3-229E-CD20-E9F7-A07E52BAC5AA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B1DEAAE8-C515-74A6-0DDF-D431BD26CF60}"/>
                  </a:ext>
                </a:extLst>
              </p:cNvPr>
              <p:cNvSpPr/>
              <p:nvPr/>
            </p:nvSpPr>
            <p:spPr>
              <a:xfrm>
                <a:off x="2037171" y="3345060"/>
                <a:ext cx="1136179" cy="344617"/>
              </a:xfrm>
              <a:prstGeom prst="rect">
                <a:avLst/>
              </a:prstGeom>
              <a:solidFill>
                <a:srgbClr val="B0DC94">
                  <a:alpha val="87843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rgbClr val="122641"/>
                    </a:solidFill>
                    <a:latin typeface="Montserrat Black" pitchFamily="2" charset="0"/>
                  </a:rPr>
                  <a:t>OC </a:t>
                </a:r>
                <a14:m>
                  <m:oMath xmlns:m="http://schemas.openxmlformats.org/officeDocument/2006/math"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1400" dirty="0">
                  <a:solidFill>
                    <a:srgbClr val="122641"/>
                  </a:solidFill>
                  <a:latin typeface="Montserrat Black" pitchFamily="2" charset="0"/>
                </a:endParaRPr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B1DEAAE8-C515-74A6-0DDF-D431BD26C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171" y="3345060"/>
                <a:ext cx="1136179" cy="344617"/>
              </a:xfrm>
              <a:prstGeom prst="rect">
                <a:avLst/>
              </a:prstGeom>
              <a:blipFill>
                <a:blip r:embed="rId3"/>
                <a:stretch>
                  <a:fillRect b="-8475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2E5C480D-21EA-D791-99AB-5517F89DBD2F}"/>
                  </a:ext>
                </a:extLst>
              </p:cNvPr>
              <p:cNvSpPr/>
              <p:nvPr/>
            </p:nvSpPr>
            <p:spPr>
              <a:xfrm>
                <a:off x="3304904" y="3345059"/>
                <a:ext cx="1136179" cy="344617"/>
              </a:xfrm>
              <a:prstGeom prst="rect">
                <a:avLst/>
              </a:prstGeom>
              <a:solidFill>
                <a:srgbClr val="F57B7B">
                  <a:alpha val="87451"/>
                </a:srgb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rgbClr val="122641"/>
                    </a:solidFill>
                    <a:latin typeface="Montserrat Black" pitchFamily="2" charset="0"/>
                  </a:rPr>
                  <a:t>SC </a:t>
                </a:r>
                <a14:m>
                  <m:oMath xmlns:m="http://schemas.openxmlformats.org/officeDocument/2006/math"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US" sz="1400" dirty="0">
                  <a:solidFill>
                    <a:srgbClr val="122641"/>
                  </a:solidFill>
                  <a:latin typeface="Montserrat Black" pitchFamily="2" charset="0"/>
                </a:endParaRPr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2E5C480D-21EA-D791-99AB-5517F89DBD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904" y="3345059"/>
                <a:ext cx="1136179" cy="344617"/>
              </a:xfrm>
              <a:prstGeom prst="rect">
                <a:avLst/>
              </a:prstGeom>
              <a:blipFill>
                <a:blip r:embed="rId4"/>
                <a:stretch>
                  <a:fillRect b="-8475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ECE8873E-D3AE-CFFB-6B66-961621BE323C}"/>
              </a:ext>
            </a:extLst>
          </p:cNvPr>
          <p:cNvSpPr/>
          <p:nvPr/>
        </p:nvSpPr>
        <p:spPr>
          <a:xfrm>
            <a:off x="6378111" y="3110155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C9B55659-1F97-28C7-392E-90C84B36D15C}"/>
              </a:ext>
            </a:extLst>
          </p:cNvPr>
          <p:cNvSpPr/>
          <p:nvPr/>
        </p:nvSpPr>
        <p:spPr>
          <a:xfrm>
            <a:off x="6378111" y="2612315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DBAD9F-B068-5D75-6BBD-BE5BA5339005}"/>
              </a:ext>
            </a:extLst>
          </p:cNvPr>
          <p:cNvSpPr txBox="1"/>
          <p:nvPr/>
        </p:nvSpPr>
        <p:spPr>
          <a:xfrm>
            <a:off x="9614979" y="1233123"/>
            <a:ext cx="2435071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Configuração de Multi Shunt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5DF387E-A08A-A999-F397-DAD053A5E33B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E4F0539-40D6-CBAC-0E56-D9BF99CC296E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12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17364-8286-398A-EF97-794357DC9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rma&#10;&#10;O conteúdo gerado por IA pode estar incorreto.">
            <a:extLst>
              <a:ext uri="{FF2B5EF4-FFF2-40B4-BE49-F238E27FC236}">
                <a16:creationId xmlns:a16="http://schemas.microsoft.com/office/drawing/2014/main" id="{01EB9215-7B7D-B697-B159-C009CDA12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09A307B-E32F-A8BD-24F9-9271BCE3AC68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03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4243683-3554-30E8-CA48-8842113E1962}"/>
              </a:ext>
            </a:extLst>
          </p:cNvPr>
          <p:cNvSpPr txBox="1"/>
          <p:nvPr/>
        </p:nvSpPr>
        <p:spPr>
          <a:xfrm>
            <a:off x="40640" y="910034"/>
            <a:ext cx="34947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>
                <a:solidFill>
                  <a:srgbClr val="32474F"/>
                </a:solidFill>
                <a:latin typeface="Montserrat Black" pitchFamily="2" charset="0"/>
              </a:rPr>
              <a:t>OPTIMIZAÇÃO</a:t>
            </a:r>
            <a:endParaRPr lang="en-US" sz="32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8D1FBF49-174A-74F2-8112-6A8F8CCFFA37}"/>
              </a:ext>
            </a:extLst>
          </p:cNvPr>
          <p:cNvGrpSpPr/>
          <p:nvPr/>
        </p:nvGrpSpPr>
        <p:grpSpPr>
          <a:xfrm>
            <a:off x="356753" y="2261449"/>
            <a:ext cx="1736160" cy="3229963"/>
            <a:chOff x="580692" y="2261449"/>
            <a:chExt cx="1736160" cy="3229963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0D1B07B7-BAFD-6A02-A953-23891FD0C6FF}"/>
                </a:ext>
              </a:extLst>
            </p:cNvPr>
            <p:cNvSpPr/>
            <p:nvPr/>
          </p:nvSpPr>
          <p:spPr>
            <a:xfrm>
              <a:off x="580692" y="2261449"/>
              <a:ext cx="1736160" cy="925955"/>
            </a:xfrm>
            <a:prstGeom prst="roundRect">
              <a:avLst/>
            </a:prstGeom>
            <a:solidFill>
              <a:srgbClr val="3247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Montserrat Black" pitchFamily="2" charset="0"/>
                </a:rPr>
                <a:t>Posição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Montserrat Black" pitchFamily="2" charset="0"/>
                </a:rPr>
                <a:t>e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Montserrat Black" pitchFamily="2" charset="0"/>
                </a:rPr>
                <a:t>Geometria</a:t>
              </a:r>
              <a:endParaRPr lang="en-US" dirty="0">
                <a:solidFill>
                  <a:schemeClr val="bg1"/>
                </a:solidFill>
                <a:latin typeface="Montserrat Light" pitchFamily="2" charset="0"/>
              </a:endParaRP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0B62D96B-6493-0D8E-F630-0E287F4909DF}"/>
                </a:ext>
              </a:extLst>
            </p:cNvPr>
            <p:cNvSpPr/>
            <p:nvPr/>
          </p:nvSpPr>
          <p:spPr>
            <a:xfrm>
              <a:off x="580692" y="4565457"/>
              <a:ext cx="1736160" cy="925955"/>
            </a:xfrm>
            <a:prstGeom prst="roundRect">
              <a:avLst/>
            </a:prstGeom>
            <a:solidFill>
              <a:srgbClr val="3247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Montserrat Black" pitchFamily="2" charset="0"/>
                </a:rPr>
                <a:t>Calibração RL</a:t>
              </a:r>
              <a:endParaRPr lang="en-US" dirty="0">
                <a:solidFill>
                  <a:schemeClr val="bg1"/>
                </a:solidFill>
                <a:latin typeface="Montserrat Light" pitchFamily="2" charset="0"/>
              </a:endParaRPr>
            </a:p>
          </p:txBody>
        </p: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72D6487E-85E5-F824-AE84-AFFCE4C79EEC}"/>
              </a:ext>
            </a:extLst>
          </p:cNvPr>
          <p:cNvGrpSpPr/>
          <p:nvPr/>
        </p:nvGrpSpPr>
        <p:grpSpPr>
          <a:xfrm>
            <a:off x="2570968" y="1915562"/>
            <a:ext cx="1823737" cy="523220"/>
            <a:chOff x="2794907" y="1915562"/>
            <a:chExt cx="1823737" cy="523220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1FFF6A8E-7B2D-F9C2-ED88-A802A8E0B52D}"/>
                </a:ext>
              </a:extLst>
            </p:cNvPr>
            <p:cNvSpPr txBox="1"/>
            <p:nvPr/>
          </p:nvSpPr>
          <p:spPr>
            <a:xfrm>
              <a:off x="3000179" y="1915562"/>
              <a:ext cx="16184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32474F"/>
                  </a:solidFill>
                  <a:latin typeface="Montserrat" pitchFamily="2" charset="0"/>
                </a:rPr>
                <a:t>Peso</a:t>
              </a:r>
            </a:p>
            <a:p>
              <a:r>
                <a:rPr lang="pt-BR" sz="1400" b="1" dirty="0">
                  <a:solidFill>
                    <a:srgbClr val="32474F"/>
                  </a:solidFill>
                  <a:latin typeface="Montserrat" pitchFamily="2" charset="0"/>
                </a:rPr>
                <a:t>da estrutura</a:t>
              </a:r>
              <a:endParaRPr lang="pt-BR" sz="1400" dirty="0">
                <a:solidFill>
                  <a:srgbClr val="32474F"/>
                </a:solidFill>
                <a:latin typeface="+mj-lt"/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94237C14-E5E3-5B31-1A52-1E35C582CD2B}"/>
                </a:ext>
              </a:extLst>
            </p:cNvPr>
            <p:cNvSpPr/>
            <p:nvPr/>
          </p:nvSpPr>
          <p:spPr>
            <a:xfrm>
              <a:off x="2794907" y="2036861"/>
              <a:ext cx="205273" cy="307777"/>
            </a:xfrm>
            <a:prstGeom prst="downArrow">
              <a:avLst/>
            </a:prstGeom>
            <a:solidFill>
              <a:srgbClr val="A725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</p:grpSp>
      <p:grpSp>
        <p:nvGrpSpPr>
          <p:cNvPr id="89" name="Agrupar 88">
            <a:extLst>
              <a:ext uri="{FF2B5EF4-FFF2-40B4-BE49-F238E27FC236}">
                <a16:creationId xmlns:a16="http://schemas.microsoft.com/office/drawing/2014/main" id="{C6FF1FF1-8A72-443E-BE8F-BF55BA7356B2}"/>
              </a:ext>
            </a:extLst>
          </p:cNvPr>
          <p:cNvGrpSpPr/>
          <p:nvPr/>
        </p:nvGrpSpPr>
        <p:grpSpPr>
          <a:xfrm>
            <a:off x="2577725" y="2510052"/>
            <a:ext cx="1795645" cy="307778"/>
            <a:chOff x="2801664" y="2510052"/>
            <a:chExt cx="1795645" cy="307778"/>
          </a:xfrm>
        </p:grpSpPr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A7BFA5F-FF8C-C97F-1C5F-6D1794AD85F9}"/>
                </a:ext>
              </a:extLst>
            </p:cNvPr>
            <p:cNvSpPr txBox="1"/>
            <p:nvPr/>
          </p:nvSpPr>
          <p:spPr>
            <a:xfrm>
              <a:off x="3015689" y="2510052"/>
              <a:ext cx="1581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32474F"/>
                  </a:solidFill>
                  <a:latin typeface="Montserrat" pitchFamily="2" charset="0"/>
                </a:rPr>
                <a:t>EMCC</a:t>
              </a:r>
              <a:endParaRPr lang="pt-BR" sz="1400" dirty="0">
                <a:solidFill>
                  <a:srgbClr val="32474F"/>
                </a:solidFill>
                <a:latin typeface="+mj-lt"/>
              </a:endParaRPr>
            </a:p>
          </p:txBody>
        </p:sp>
        <p:sp>
          <p:nvSpPr>
            <p:cNvPr id="25" name="Seta: para Baixo 24">
              <a:extLst>
                <a:ext uri="{FF2B5EF4-FFF2-40B4-BE49-F238E27FC236}">
                  <a16:creationId xmlns:a16="http://schemas.microsoft.com/office/drawing/2014/main" id="{FBFF63EB-66AA-ACC4-0508-CDF8ADFF045E}"/>
                </a:ext>
              </a:extLst>
            </p:cNvPr>
            <p:cNvSpPr/>
            <p:nvPr/>
          </p:nvSpPr>
          <p:spPr>
            <a:xfrm flipV="1">
              <a:off x="2801664" y="2510053"/>
              <a:ext cx="205273" cy="307777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F4B22C0B-1163-B652-2BFD-13C9B36FF73E}"/>
              </a:ext>
            </a:extLst>
          </p:cNvPr>
          <p:cNvGrpSpPr/>
          <p:nvPr/>
        </p:nvGrpSpPr>
        <p:grpSpPr>
          <a:xfrm>
            <a:off x="2565145" y="2926741"/>
            <a:ext cx="1808224" cy="523220"/>
            <a:chOff x="2789084" y="2926741"/>
            <a:chExt cx="1808224" cy="523220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62C7371F-6978-C81F-53D0-48251AE94B86}"/>
                </a:ext>
              </a:extLst>
            </p:cNvPr>
            <p:cNvSpPr txBox="1"/>
            <p:nvPr/>
          </p:nvSpPr>
          <p:spPr>
            <a:xfrm>
              <a:off x="2994358" y="2926741"/>
              <a:ext cx="16029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32474F"/>
                  </a:solidFill>
                  <a:latin typeface="Montserrat" pitchFamily="2" charset="0"/>
                </a:rPr>
                <a:t>Custo </a:t>
              </a:r>
            </a:p>
            <a:p>
              <a:r>
                <a:rPr lang="pt-BR" sz="1400" b="1" dirty="0">
                  <a:solidFill>
                    <a:srgbClr val="32474F"/>
                  </a:solidFill>
                  <a:latin typeface="Montserrat" pitchFamily="2" charset="0"/>
                </a:rPr>
                <a:t>da estrutura</a:t>
              </a:r>
              <a:endParaRPr lang="pt-BR" sz="1400" dirty="0">
                <a:solidFill>
                  <a:srgbClr val="32474F"/>
                </a:solidFill>
                <a:latin typeface="+mj-lt"/>
              </a:endParaRPr>
            </a:p>
          </p:txBody>
        </p:sp>
        <p:sp>
          <p:nvSpPr>
            <p:cNvPr id="27" name="Seta: para Baixo 26">
              <a:extLst>
                <a:ext uri="{FF2B5EF4-FFF2-40B4-BE49-F238E27FC236}">
                  <a16:creationId xmlns:a16="http://schemas.microsoft.com/office/drawing/2014/main" id="{7F82B6DD-F111-CC83-F49F-0F58EA05B3FD}"/>
                </a:ext>
              </a:extLst>
            </p:cNvPr>
            <p:cNvSpPr/>
            <p:nvPr/>
          </p:nvSpPr>
          <p:spPr>
            <a:xfrm>
              <a:off x="2789084" y="3034463"/>
              <a:ext cx="205273" cy="307777"/>
            </a:xfrm>
            <a:prstGeom prst="downArrow">
              <a:avLst/>
            </a:prstGeom>
            <a:solidFill>
              <a:srgbClr val="A725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8443FAB4-8DC8-4C5D-22B2-B6D6CE4D082B}"/>
              </a:ext>
            </a:extLst>
          </p:cNvPr>
          <p:cNvGrpSpPr/>
          <p:nvPr/>
        </p:nvGrpSpPr>
        <p:grpSpPr>
          <a:xfrm>
            <a:off x="2577725" y="4551381"/>
            <a:ext cx="1838491" cy="954107"/>
            <a:chOff x="2801664" y="4551381"/>
            <a:chExt cx="1838491" cy="954107"/>
          </a:xfrm>
        </p:grpSpPr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610B31C7-B737-B052-6311-B871439EC4F9}"/>
                </a:ext>
              </a:extLst>
            </p:cNvPr>
            <p:cNvSpPr txBox="1"/>
            <p:nvPr/>
          </p:nvSpPr>
          <p:spPr>
            <a:xfrm>
              <a:off x="3037206" y="4551381"/>
              <a:ext cx="16029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rgbClr val="32474F"/>
                  </a:solidFill>
                  <a:latin typeface="Montserrat" pitchFamily="2" charset="0"/>
                </a:rPr>
                <a:t>Mitigação e absorção da energia de vibração</a:t>
              </a:r>
              <a:endParaRPr lang="pt-BR" sz="1400" dirty="0">
                <a:solidFill>
                  <a:srgbClr val="32474F"/>
                </a:solidFill>
                <a:latin typeface="+mj-lt"/>
              </a:endParaRPr>
            </a:p>
          </p:txBody>
        </p:sp>
        <p:sp>
          <p:nvSpPr>
            <p:cNvPr id="29" name="Seta: para Baixo 28">
              <a:extLst>
                <a:ext uri="{FF2B5EF4-FFF2-40B4-BE49-F238E27FC236}">
                  <a16:creationId xmlns:a16="http://schemas.microsoft.com/office/drawing/2014/main" id="{2B43EC79-69AC-7E0C-A7E0-DA5E057C7762}"/>
                </a:ext>
              </a:extLst>
            </p:cNvPr>
            <p:cNvSpPr/>
            <p:nvPr/>
          </p:nvSpPr>
          <p:spPr>
            <a:xfrm flipV="1">
              <a:off x="2801664" y="4874546"/>
              <a:ext cx="205273" cy="307777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</p:grp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C0CC999C-F7BD-28E9-2663-4DCE2F9F0329}"/>
              </a:ext>
            </a:extLst>
          </p:cNvPr>
          <p:cNvSpPr txBox="1"/>
          <p:nvPr/>
        </p:nvSpPr>
        <p:spPr>
          <a:xfrm>
            <a:off x="5069998" y="1512790"/>
            <a:ext cx="1950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C000"/>
                </a:solidFill>
                <a:latin typeface="Montserrat Black" pitchFamily="2" charset="0"/>
              </a:rPr>
              <a:t>MÉTODOS</a:t>
            </a:r>
            <a:endParaRPr lang="en-US" sz="2000" dirty="0">
              <a:solidFill>
                <a:srgbClr val="FFC000"/>
              </a:solidFill>
              <a:latin typeface="Montserrat Light" pitchFamily="2" charset="0"/>
            </a:endParaRPr>
          </a:p>
        </p:txBody>
      </p: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0D0F8CB0-475D-5AB6-735E-86C505A12060}"/>
              </a:ext>
            </a:extLst>
          </p:cNvPr>
          <p:cNvGrpSpPr/>
          <p:nvPr/>
        </p:nvGrpSpPr>
        <p:grpSpPr>
          <a:xfrm>
            <a:off x="2092913" y="1513006"/>
            <a:ext cx="2301800" cy="4357516"/>
            <a:chOff x="2316852" y="1513006"/>
            <a:chExt cx="2301800" cy="4357516"/>
          </a:xfrm>
        </p:grpSpPr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9FEBCE6C-52DF-A7E5-0F98-7EA499D74308}"/>
                </a:ext>
              </a:extLst>
            </p:cNvPr>
            <p:cNvCxnSpPr>
              <a:cxnSpLocks/>
            </p:cNvCxnSpPr>
            <p:nvPr/>
          </p:nvCxnSpPr>
          <p:spPr>
            <a:xfrm>
              <a:off x="2668555" y="1882338"/>
              <a:ext cx="0" cy="16841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82E059D3-3818-6FAE-C0CE-5A80046FCFF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555" y="4186346"/>
              <a:ext cx="0" cy="16841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085221F2-9043-8E8B-EC8D-CD81DB4FC298}"/>
                </a:ext>
              </a:extLst>
            </p:cNvPr>
            <p:cNvSpPr txBox="1"/>
            <p:nvPr/>
          </p:nvSpPr>
          <p:spPr>
            <a:xfrm>
              <a:off x="2668554" y="1513006"/>
              <a:ext cx="19500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rgbClr val="FFC000"/>
                  </a:solidFill>
                  <a:latin typeface="Montserrat Black" pitchFamily="2" charset="0"/>
                </a:rPr>
                <a:t>OBJETIVOS</a:t>
              </a:r>
              <a:endParaRPr lang="en-US" sz="2000" dirty="0">
                <a:solidFill>
                  <a:srgbClr val="FFC000"/>
                </a:solidFill>
                <a:latin typeface="Montserrat Light" pitchFamily="2" charset="0"/>
              </a:endParaRPr>
            </a:p>
          </p:txBody>
        </p: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D4EA8A64-3C72-9931-574B-4ED46A0A7442}"/>
                </a:ext>
              </a:extLst>
            </p:cNvPr>
            <p:cNvCxnSpPr>
              <a:cxnSpLocks/>
            </p:cNvCxnSpPr>
            <p:nvPr/>
          </p:nvCxnSpPr>
          <p:spPr>
            <a:xfrm>
              <a:off x="4618652" y="1882338"/>
              <a:ext cx="0" cy="16841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C16A2031-EC16-3E48-37AA-A937A31BC5BF}"/>
                </a:ext>
              </a:extLst>
            </p:cNvPr>
            <p:cNvCxnSpPr>
              <a:cxnSpLocks/>
            </p:cNvCxnSpPr>
            <p:nvPr/>
          </p:nvCxnSpPr>
          <p:spPr>
            <a:xfrm>
              <a:off x="4618644" y="4186346"/>
              <a:ext cx="0" cy="16841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to 74">
              <a:extLst>
                <a:ext uri="{FF2B5EF4-FFF2-40B4-BE49-F238E27FC236}">
                  <a16:creationId xmlns:a16="http://schemas.microsoft.com/office/drawing/2014/main" id="{B20D7E60-5550-21FE-B758-BE441F083F6C}"/>
                </a:ext>
              </a:extLst>
            </p:cNvPr>
            <p:cNvCxnSpPr>
              <a:cxnSpLocks/>
            </p:cNvCxnSpPr>
            <p:nvPr/>
          </p:nvCxnSpPr>
          <p:spPr>
            <a:xfrm>
              <a:off x="2316852" y="2724426"/>
              <a:ext cx="3458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8349F3A6-AE79-85F1-5EE3-738FC6E685D6}"/>
                </a:ext>
              </a:extLst>
            </p:cNvPr>
            <p:cNvCxnSpPr>
              <a:cxnSpLocks/>
            </p:cNvCxnSpPr>
            <p:nvPr/>
          </p:nvCxnSpPr>
          <p:spPr>
            <a:xfrm>
              <a:off x="2316852" y="5028434"/>
              <a:ext cx="3458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D475F88A-AC98-9C92-64D7-660CABD9DAEB}"/>
              </a:ext>
            </a:extLst>
          </p:cNvPr>
          <p:cNvSpPr txBox="1"/>
          <p:nvPr/>
        </p:nvSpPr>
        <p:spPr>
          <a:xfrm>
            <a:off x="7695373" y="1497401"/>
            <a:ext cx="21086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FFC000"/>
                </a:solidFill>
                <a:latin typeface="Montserrat Black" pitchFamily="2" charset="0"/>
              </a:rPr>
              <a:t>ALGORÍ</a:t>
            </a:r>
            <a:r>
              <a:rPr lang="pt-BR" sz="2000" dirty="0">
                <a:solidFill>
                  <a:srgbClr val="FFC000"/>
                </a:solidFill>
                <a:latin typeface="Montserrat Black" pitchFamily="2" charset="0"/>
              </a:rPr>
              <a:t>TMOS</a:t>
            </a:r>
            <a:endParaRPr lang="en-US" sz="2000" dirty="0">
              <a:solidFill>
                <a:srgbClr val="FFC000"/>
              </a:solidFill>
              <a:latin typeface="Montserrat Light" pitchFamily="2" charset="0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AA91E417-3635-0CF7-2E5D-DBF22A938283}"/>
              </a:ext>
            </a:extLst>
          </p:cNvPr>
          <p:cNvGrpSpPr/>
          <p:nvPr/>
        </p:nvGrpSpPr>
        <p:grpSpPr>
          <a:xfrm>
            <a:off x="4391167" y="1988141"/>
            <a:ext cx="6293701" cy="3808192"/>
            <a:chOff x="4391167" y="1988141"/>
            <a:chExt cx="6293701" cy="3808192"/>
          </a:xfrm>
        </p:grpSpPr>
        <p:grpSp>
          <p:nvGrpSpPr>
            <p:cNvPr id="122" name="Agrupar 121">
              <a:extLst>
                <a:ext uri="{FF2B5EF4-FFF2-40B4-BE49-F238E27FC236}">
                  <a16:creationId xmlns:a16="http://schemas.microsoft.com/office/drawing/2014/main" id="{2786E9D9-C05F-4953-C264-2360C6C4B14E}"/>
                </a:ext>
              </a:extLst>
            </p:cNvPr>
            <p:cNvGrpSpPr/>
            <p:nvPr/>
          </p:nvGrpSpPr>
          <p:grpSpPr>
            <a:xfrm>
              <a:off x="4394705" y="2125980"/>
              <a:ext cx="492182" cy="1216260"/>
              <a:chOff x="4517044" y="2125980"/>
              <a:chExt cx="492182" cy="1216260"/>
            </a:xfrm>
          </p:grpSpPr>
          <p:cxnSp>
            <p:nvCxnSpPr>
              <p:cNvPr id="105" name="Conector reto 104">
                <a:extLst>
                  <a:ext uri="{FF2B5EF4-FFF2-40B4-BE49-F238E27FC236}">
                    <a16:creationId xmlns:a16="http://schemas.microsoft.com/office/drawing/2014/main" id="{CE008F00-F26E-56EA-0603-67BE89092B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7044" y="2693946"/>
                <a:ext cx="2987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to 114">
                <a:extLst>
                  <a:ext uri="{FF2B5EF4-FFF2-40B4-BE49-F238E27FC236}">
                    <a16:creationId xmlns:a16="http://schemas.microsoft.com/office/drawing/2014/main" id="{1D113F30-02EE-002D-DB8F-542AFAE76E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5840" y="2125980"/>
                <a:ext cx="0" cy="121626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ector reto 117">
                <a:extLst>
                  <a:ext uri="{FF2B5EF4-FFF2-40B4-BE49-F238E27FC236}">
                    <a16:creationId xmlns:a16="http://schemas.microsoft.com/office/drawing/2014/main" id="{096B2B17-98D5-3903-9821-A91E04D41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2030" y="2136140"/>
                <a:ext cx="1971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onector reto 118">
                <a:extLst>
                  <a:ext uri="{FF2B5EF4-FFF2-40B4-BE49-F238E27FC236}">
                    <a16:creationId xmlns:a16="http://schemas.microsoft.com/office/drawing/2014/main" id="{5AB7D606-761E-1547-B23D-820E83EB38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2030" y="2535923"/>
                <a:ext cx="1971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Conector reto 119">
                <a:extLst>
                  <a:ext uri="{FF2B5EF4-FFF2-40B4-BE49-F238E27FC236}">
                    <a16:creationId xmlns:a16="http://schemas.microsoft.com/office/drawing/2014/main" id="{B30C55F7-AEFC-B78B-C484-DD491DC680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2030" y="2935706"/>
                <a:ext cx="1971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ector reto 120">
                <a:extLst>
                  <a:ext uri="{FF2B5EF4-FFF2-40B4-BE49-F238E27FC236}">
                    <a16:creationId xmlns:a16="http://schemas.microsoft.com/office/drawing/2014/main" id="{E90AEE79-4DFA-1357-4980-E626313D7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2030" y="3335490"/>
                <a:ext cx="1971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Agrupar 145">
              <a:extLst>
                <a:ext uri="{FF2B5EF4-FFF2-40B4-BE49-F238E27FC236}">
                  <a16:creationId xmlns:a16="http://schemas.microsoft.com/office/drawing/2014/main" id="{95E3DE31-8E71-FB02-39B9-B1AEF47E5F9C}"/>
                </a:ext>
              </a:extLst>
            </p:cNvPr>
            <p:cNvGrpSpPr/>
            <p:nvPr/>
          </p:nvGrpSpPr>
          <p:grpSpPr>
            <a:xfrm>
              <a:off x="4873283" y="1997538"/>
              <a:ext cx="2463436" cy="276999"/>
              <a:chOff x="5097222" y="1997538"/>
              <a:chExt cx="2463436" cy="276999"/>
            </a:xfrm>
          </p:grpSpPr>
          <p:sp>
            <p:nvSpPr>
              <p:cNvPr id="125" name="CaixaDeTexto 124">
                <a:extLst>
                  <a:ext uri="{FF2B5EF4-FFF2-40B4-BE49-F238E27FC236}">
                    <a16:creationId xmlns:a16="http://schemas.microsoft.com/office/drawing/2014/main" id="{3F4D37BE-FCF0-D572-B973-5A232A324078}"/>
                  </a:ext>
                </a:extLst>
              </p:cNvPr>
              <p:cNvSpPr txBox="1"/>
              <p:nvPr/>
            </p:nvSpPr>
            <p:spPr>
              <a:xfrm>
                <a:off x="5097222" y="1997538"/>
                <a:ext cx="18015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rgbClr val="32474F"/>
                    </a:solidFill>
                    <a:latin typeface="Montserrat" pitchFamily="2" charset="0"/>
                  </a:rPr>
                  <a:t>Parameter Variation</a:t>
                </a:r>
              </a:p>
            </p:txBody>
          </p:sp>
          <p:cxnSp>
            <p:nvCxnSpPr>
              <p:cNvPr id="129" name="Conector reto 128">
                <a:extLst>
                  <a:ext uri="{FF2B5EF4-FFF2-40B4-BE49-F238E27FC236}">
                    <a16:creationId xmlns:a16="http://schemas.microsoft.com/office/drawing/2014/main" id="{4C78F7FE-6402-C3A1-640F-744A5CE16E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58" y="2004315"/>
                <a:ext cx="0" cy="26344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ector reto 131">
                <a:extLst>
                  <a:ext uri="{FF2B5EF4-FFF2-40B4-BE49-F238E27FC236}">
                    <a16:creationId xmlns:a16="http://schemas.microsoft.com/office/drawing/2014/main" id="{66326CAB-312C-6C6C-563B-E55EC66EBE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8819" y="2136037"/>
                <a:ext cx="65641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Agrupar 150">
              <a:extLst>
                <a:ext uri="{FF2B5EF4-FFF2-40B4-BE49-F238E27FC236}">
                  <a16:creationId xmlns:a16="http://schemas.microsoft.com/office/drawing/2014/main" id="{13E47182-984B-A778-3311-F1FC12ADE14F}"/>
                </a:ext>
              </a:extLst>
            </p:cNvPr>
            <p:cNvGrpSpPr/>
            <p:nvPr/>
          </p:nvGrpSpPr>
          <p:grpSpPr>
            <a:xfrm>
              <a:off x="4873282" y="2401090"/>
              <a:ext cx="2463437" cy="276999"/>
              <a:chOff x="5097221" y="2401090"/>
              <a:chExt cx="2463437" cy="276999"/>
            </a:xfrm>
          </p:grpSpPr>
          <p:sp>
            <p:nvSpPr>
              <p:cNvPr id="126" name="CaixaDeTexto 125">
                <a:extLst>
                  <a:ext uri="{FF2B5EF4-FFF2-40B4-BE49-F238E27FC236}">
                    <a16:creationId xmlns:a16="http://schemas.microsoft.com/office/drawing/2014/main" id="{014BBA7A-4142-6FE0-7B70-CF991A99A369}"/>
                  </a:ext>
                </a:extLst>
              </p:cNvPr>
              <p:cNvSpPr txBox="1"/>
              <p:nvPr/>
            </p:nvSpPr>
            <p:spPr>
              <a:xfrm>
                <a:off x="5097221" y="2401090"/>
                <a:ext cx="24359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rgbClr val="32474F"/>
                    </a:solidFill>
                    <a:latin typeface="Montserrat" pitchFamily="2" charset="0"/>
                  </a:rPr>
                  <a:t>Mathematical Programming</a:t>
                </a:r>
              </a:p>
            </p:txBody>
          </p:sp>
          <p:cxnSp>
            <p:nvCxnSpPr>
              <p:cNvPr id="135" name="Conector reto 134">
                <a:extLst>
                  <a:ext uri="{FF2B5EF4-FFF2-40B4-BE49-F238E27FC236}">
                    <a16:creationId xmlns:a16="http://schemas.microsoft.com/office/drawing/2014/main" id="{FE1F4C63-AF6B-098A-7CD9-09BBF2D5BD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2519" y="2539589"/>
                <a:ext cx="12271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ector reto 136">
                <a:extLst>
                  <a:ext uri="{FF2B5EF4-FFF2-40B4-BE49-F238E27FC236}">
                    <a16:creationId xmlns:a16="http://schemas.microsoft.com/office/drawing/2014/main" id="{06B99E5B-E57C-5C91-BA0C-08A464C20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58" y="2407867"/>
                <a:ext cx="0" cy="26344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Agrupar 151">
              <a:extLst>
                <a:ext uri="{FF2B5EF4-FFF2-40B4-BE49-F238E27FC236}">
                  <a16:creationId xmlns:a16="http://schemas.microsoft.com/office/drawing/2014/main" id="{5345BD6C-F5FF-F1F1-B7B2-6E2ABE696EA1}"/>
                </a:ext>
              </a:extLst>
            </p:cNvPr>
            <p:cNvGrpSpPr/>
            <p:nvPr/>
          </p:nvGrpSpPr>
          <p:grpSpPr>
            <a:xfrm>
              <a:off x="4873283" y="2796418"/>
              <a:ext cx="2463436" cy="276999"/>
              <a:chOff x="5097222" y="2796418"/>
              <a:chExt cx="2463436" cy="276999"/>
            </a:xfrm>
          </p:grpSpPr>
          <p:sp>
            <p:nvSpPr>
              <p:cNvPr id="127" name="CaixaDeTexto 126">
                <a:extLst>
                  <a:ext uri="{FF2B5EF4-FFF2-40B4-BE49-F238E27FC236}">
                    <a16:creationId xmlns:a16="http://schemas.microsoft.com/office/drawing/2014/main" id="{8F362C7E-46D9-2DA3-34FF-7732E8904E03}"/>
                  </a:ext>
                </a:extLst>
              </p:cNvPr>
              <p:cNvSpPr txBox="1"/>
              <p:nvPr/>
            </p:nvSpPr>
            <p:spPr>
              <a:xfrm>
                <a:off x="5097222" y="2796418"/>
                <a:ext cx="2042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rgbClr val="32474F"/>
                    </a:solidFill>
                    <a:latin typeface="Montserrat" pitchFamily="2" charset="0"/>
                  </a:rPr>
                  <a:t>Stochastic</a:t>
                </a:r>
              </a:p>
            </p:txBody>
          </p:sp>
          <p:cxnSp>
            <p:nvCxnSpPr>
              <p:cNvPr id="139" name="Conector reto 138">
                <a:extLst>
                  <a:ext uri="{FF2B5EF4-FFF2-40B4-BE49-F238E27FC236}">
                    <a16:creationId xmlns:a16="http://schemas.microsoft.com/office/drawing/2014/main" id="{E73E6C90-29C3-122A-56FF-9451900628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673" y="2930435"/>
                <a:ext cx="1473557" cy="896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ector reto 140">
                <a:extLst>
                  <a:ext uri="{FF2B5EF4-FFF2-40B4-BE49-F238E27FC236}">
                    <a16:creationId xmlns:a16="http://schemas.microsoft.com/office/drawing/2014/main" id="{6C1DB69D-86C5-79F9-F972-4778A1B05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58" y="2803195"/>
                <a:ext cx="0" cy="26344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Agrupar 152">
              <a:extLst>
                <a:ext uri="{FF2B5EF4-FFF2-40B4-BE49-F238E27FC236}">
                  <a16:creationId xmlns:a16="http://schemas.microsoft.com/office/drawing/2014/main" id="{48A82BFA-9157-185A-C0EB-2060C67ACFBB}"/>
                </a:ext>
              </a:extLst>
            </p:cNvPr>
            <p:cNvGrpSpPr/>
            <p:nvPr/>
          </p:nvGrpSpPr>
          <p:grpSpPr>
            <a:xfrm>
              <a:off x="4872409" y="3193328"/>
              <a:ext cx="2464310" cy="280200"/>
              <a:chOff x="5096348" y="3193328"/>
              <a:chExt cx="2464310" cy="280200"/>
            </a:xfrm>
          </p:grpSpPr>
          <p:sp>
            <p:nvSpPr>
              <p:cNvPr id="128" name="CaixaDeTexto 127">
                <a:extLst>
                  <a:ext uri="{FF2B5EF4-FFF2-40B4-BE49-F238E27FC236}">
                    <a16:creationId xmlns:a16="http://schemas.microsoft.com/office/drawing/2014/main" id="{FE964709-AF98-9B6D-E106-E29DCE208F1B}"/>
                  </a:ext>
                </a:extLst>
              </p:cNvPr>
              <p:cNvSpPr txBox="1"/>
              <p:nvPr/>
            </p:nvSpPr>
            <p:spPr>
              <a:xfrm>
                <a:off x="5096348" y="3196529"/>
                <a:ext cx="2042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rgbClr val="32474F"/>
                    </a:solidFill>
                    <a:latin typeface="Montserrat" pitchFamily="2" charset="0"/>
                  </a:rPr>
                  <a:t>Search</a:t>
                </a:r>
              </a:p>
            </p:txBody>
          </p:sp>
          <p:cxnSp>
            <p:nvCxnSpPr>
              <p:cNvPr id="142" name="Conector reto 141">
                <a:extLst>
                  <a:ext uri="{FF2B5EF4-FFF2-40B4-BE49-F238E27FC236}">
                    <a16:creationId xmlns:a16="http://schemas.microsoft.com/office/drawing/2014/main" id="{2F0E89BA-FE25-6373-6B3D-D15F060275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0250" y="3325050"/>
                <a:ext cx="1744980" cy="896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onector reto 142">
                <a:extLst>
                  <a:ext uri="{FF2B5EF4-FFF2-40B4-BE49-F238E27FC236}">
                    <a16:creationId xmlns:a16="http://schemas.microsoft.com/office/drawing/2014/main" id="{656A80AF-959D-81BD-CAFC-6B8F2976AA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58" y="3193328"/>
                <a:ext cx="0" cy="26344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7" name="CaixaDeTexto 146">
              <a:extLst>
                <a:ext uri="{FF2B5EF4-FFF2-40B4-BE49-F238E27FC236}">
                  <a16:creationId xmlns:a16="http://schemas.microsoft.com/office/drawing/2014/main" id="{C747D9E9-F5FF-371B-F610-E9442FC1E0FF}"/>
                </a:ext>
              </a:extLst>
            </p:cNvPr>
            <p:cNvSpPr txBox="1"/>
            <p:nvPr/>
          </p:nvSpPr>
          <p:spPr>
            <a:xfrm>
              <a:off x="7328208" y="1988141"/>
              <a:ext cx="27550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Análise de todo espaço amostral</a:t>
              </a:r>
            </a:p>
          </p:txBody>
        </p:sp>
        <p:sp>
          <p:nvSpPr>
            <p:cNvPr id="148" name="CaixaDeTexto 147">
              <a:extLst>
                <a:ext uri="{FF2B5EF4-FFF2-40B4-BE49-F238E27FC236}">
                  <a16:creationId xmlns:a16="http://schemas.microsoft.com/office/drawing/2014/main" id="{3B9FC6F2-B58A-6EB8-A1C2-0888F4EFBE87}"/>
                </a:ext>
              </a:extLst>
            </p:cNvPr>
            <p:cNvSpPr txBox="1"/>
            <p:nvPr/>
          </p:nvSpPr>
          <p:spPr>
            <a:xfrm>
              <a:off x="7328208" y="2390071"/>
              <a:ext cx="27550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rgbClr val="32474F"/>
                  </a:solidFill>
                  <a:latin typeface="Montserrat" pitchFamily="2" charset="0"/>
                </a:rPr>
                <a:t>Gradient-Based</a:t>
              </a:r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 </a:t>
              </a:r>
              <a:r>
                <a:rPr lang="pt-BR" sz="1200" dirty="0" err="1">
                  <a:solidFill>
                    <a:srgbClr val="32474F"/>
                  </a:solidFill>
                  <a:latin typeface="Montserrat" pitchFamily="2" charset="0"/>
                </a:rPr>
                <a:t>Algorithms</a:t>
              </a:r>
              <a:endParaRPr lang="pt-BR" sz="1200" dirty="0">
                <a:solidFill>
                  <a:srgbClr val="32474F"/>
                </a:solidFill>
                <a:latin typeface="Montserrat" pitchFamily="2" charset="0"/>
              </a:endParaRPr>
            </a:p>
          </p:txBody>
        </p:sp>
        <p:sp>
          <p:nvSpPr>
            <p:cNvPr id="149" name="CaixaDeTexto 148">
              <a:extLst>
                <a:ext uri="{FF2B5EF4-FFF2-40B4-BE49-F238E27FC236}">
                  <a16:creationId xmlns:a16="http://schemas.microsoft.com/office/drawing/2014/main" id="{9A977D7D-149F-CD22-0B08-E5067820B8FB}"/>
                </a:ext>
              </a:extLst>
            </p:cNvPr>
            <p:cNvSpPr txBox="1"/>
            <p:nvPr/>
          </p:nvSpPr>
          <p:spPr>
            <a:xfrm>
              <a:off x="7328208" y="2788311"/>
              <a:ext cx="27550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 err="1">
                  <a:solidFill>
                    <a:srgbClr val="32474F"/>
                  </a:solidFill>
                  <a:latin typeface="Montserrat" pitchFamily="2" charset="0"/>
                </a:rPr>
                <a:t>Genetic</a:t>
              </a:r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 </a:t>
              </a:r>
              <a:r>
                <a:rPr lang="pt-BR" sz="1200" dirty="0" err="1">
                  <a:solidFill>
                    <a:srgbClr val="32474F"/>
                  </a:solidFill>
                  <a:latin typeface="Montserrat" pitchFamily="2" charset="0"/>
                </a:rPr>
                <a:t>Algorithms</a:t>
              </a:r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 (SA, PSO)</a:t>
              </a:r>
            </a:p>
          </p:txBody>
        </p:sp>
        <p:sp>
          <p:nvSpPr>
            <p:cNvPr id="150" name="CaixaDeTexto 149">
              <a:extLst>
                <a:ext uri="{FF2B5EF4-FFF2-40B4-BE49-F238E27FC236}">
                  <a16:creationId xmlns:a16="http://schemas.microsoft.com/office/drawing/2014/main" id="{0B543FAF-FC7F-9D0D-1E86-E666170B1DC6}"/>
                </a:ext>
              </a:extLst>
            </p:cNvPr>
            <p:cNvSpPr txBox="1"/>
            <p:nvPr/>
          </p:nvSpPr>
          <p:spPr>
            <a:xfrm>
              <a:off x="7328208" y="3186550"/>
              <a:ext cx="33566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Direct Search </a:t>
              </a:r>
              <a:r>
                <a:rPr lang="pt-BR" sz="1200" dirty="0" err="1">
                  <a:solidFill>
                    <a:srgbClr val="32474F"/>
                  </a:solidFill>
                  <a:latin typeface="Montserrat" pitchFamily="2" charset="0"/>
                </a:rPr>
                <a:t>Algorithms</a:t>
              </a:r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 (GLODS e DMS)</a:t>
              </a:r>
            </a:p>
          </p:txBody>
        </p:sp>
        <p:grpSp>
          <p:nvGrpSpPr>
            <p:cNvPr id="170" name="Agrupar 169">
              <a:extLst>
                <a:ext uri="{FF2B5EF4-FFF2-40B4-BE49-F238E27FC236}">
                  <a16:creationId xmlns:a16="http://schemas.microsoft.com/office/drawing/2014/main" id="{C71BFB97-BD9C-6857-2558-F80167FB3FAB}"/>
                </a:ext>
              </a:extLst>
            </p:cNvPr>
            <p:cNvGrpSpPr/>
            <p:nvPr/>
          </p:nvGrpSpPr>
          <p:grpSpPr>
            <a:xfrm>
              <a:off x="4888935" y="4241163"/>
              <a:ext cx="2463435" cy="461665"/>
              <a:chOff x="5097223" y="1926418"/>
              <a:chExt cx="2463435" cy="461665"/>
            </a:xfrm>
          </p:grpSpPr>
          <p:sp>
            <p:nvSpPr>
              <p:cNvPr id="171" name="CaixaDeTexto 170">
                <a:extLst>
                  <a:ext uri="{FF2B5EF4-FFF2-40B4-BE49-F238E27FC236}">
                    <a16:creationId xmlns:a16="http://schemas.microsoft.com/office/drawing/2014/main" id="{F58818CF-6A57-9AAE-F48B-84EB4B6F9F2A}"/>
                  </a:ext>
                </a:extLst>
              </p:cNvPr>
              <p:cNvSpPr txBox="1"/>
              <p:nvPr/>
            </p:nvSpPr>
            <p:spPr>
              <a:xfrm>
                <a:off x="5097223" y="1926418"/>
                <a:ext cx="21337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rgbClr val="32474F"/>
                    </a:solidFill>
                    <a:latin typeface="Montserrat" pitchFamily="2" charset="0"/>
                  </a:rPr>
                  <a:t>Com base na função transferência do modelo</a:t>
                </a:r>
              </a:p>
            </p:txBody>
          </p:sp>
          <p:cxnSp>
            <p:nvCxnSpPr>
              <p:cNvPr id="172" name="Conector reto 171">
                <a:extLst>
                  <a:ext uri="{FF2B5EF4-FFF2-40B4-BE49-F238E27FC236}">
                    <a16:creationId xmlns:a16="http://schemas.microsoft.com/office/drawing/2014/main" id="{41F51569-3D7F-F3AB-9371-3AB2A6FC43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58" y="2004315"/>
                <a:ext cx="0" cy="26344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Conector reto 172">
                <a:extLst>
                  <a:ext uri="{FF2B5EF4-FFF2-40B4-BE49-F238E27FC236}">
                    <a16:creationId xmlns:a16="http://schemas.microsoft.com/office/drawing/2014/main" id="{D06C6863-4A86-97E2-9E53-4A201A3E85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4253" y="2136037"/>
                <a:ext cx="490977" cy="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Agrupar 175">
              <a:extLst>
                <a:ext uri="{FF2B5EF4-FFF2-40B4-BE49-F238E27FC236}">
                  <a16:creationId xmlns:a16="http://schemas.microsoft.com/office/drawing/2014/main" id="{724DF3AB-4D2F-7BB5-DF2A-894AAA20F838}"/>
                </a:ext>
              </a:extLst>
            </p:cNvPr>
            <p:cNvGrpSpPr/>
            <p:nvPr/>
          </p:nvGrpSpPr>
          <p:grpSpPr>
            <a:xfrm>
              <a:off x="4391167" y="4450783"/>
              <a:ext cx="490776" cy="1216260"/>
              <a:chOff x="4391167" y="4450783"/>
              <a:chExt cx="490776" cy="1216260"/>
            </a:xfrm>
          </p:grpSpPr>
          <p:cxnSp>
            <p:nvCxnSpPr>
              <p:cNvPr id="158" name="Conector reto 157">
                <a:extLst>
                  <a:ext uri="{FF2B5EF4-FFF2-40B4-BE49-F238E27FC236}">
                    <a16:creationId xmlns:a16="http://schemas.microsoft.com/office/drawing/2014/main" id="{81A18D57-2026-0B82-7404-F58B08AB4D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1167" y="5018749"/>
                <a:ext cx="2987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onector reto 158">
                <a:extLst>
                  <a:ext uri="{FF2B5EF4-FFF2-40B4-BE49-F238E27FC236}">
                    <a16:creationId xmlns:a16="http://schemas.microsoft.com/office/drawing/2014/main" id="{3D061225-96CB-D3B0-76D9-2C152F5BF6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9963" y="4450783"/>
                <a:ext cx="0" cy="121626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ector reto 159">
                <a:extLst>
                  <a:ext uri="{FF2B5EF4-FFF2-40B4-BE49-F238E27FC236}">
                    <a16:creationId xmlns:a16="http://schemas.microsoft.com/office/drawing/2014/main" id="{2460F4CE-EA8F-5405-873E-6F7843CD16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4747" y="4460943"/>
                <a:ext cx="1971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ector reto 162">
                <a:extLst>
                  <a:ext uri="{FF2B5EF4-FFF2-40B4-BE49-F238E27FC236}">
                    <a16:creationId xmlns:a16="http://schemas.microsoft.com/office/drawing/2014/main" id="{4BA42031-95CF-1B24-D50A-3CD00DB65E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4747" y="5660293"/>
                <a:ext cx="1971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Conector reto 174">
                <a:extLst>
                  <a:ext uri="{FF2B5EF4-FFF2-40B4-BE49-F238E27FC236}">
                    <a16:creationId xmlns:a16="http://schemas.microsoft.com/office/drawing/2014/main" id="{9FE98896-1BB0-A4B0-259E-50E0B9859C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4747" y="5018749"/>
                <a:ext cx="19719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Agrupar 177">
              <a:extLst>
                <a:ext uri="{FF2B5EF4-FFF2-40B4-BE49-F238E27FC236}">
                  <a16:creationId xmlns:a16="http://schemas.microsoft.com/office/drawing/2014/main" id="{374EB2B5-1907-687B-0278-0EF4B9B8558D}"/>
                </a:ext>
              </a:extLst>
            </p:cNvPr>
            <p:cNvGrpSpPr/>
            <p:nvPr/>
          </p:nvGrpSpPr>
          <p:grpSpPr>
            <a:xfrm>
              <a:off x="4888934" y="4815909"/>
              <a:ext cx="2463436" cy="461665"/>
              <a:chOff x="5097222" y="1926418"/>
              <a:chExt cx="2463436" cy="461665"/>
            </a:xfrm>
          </p:grpSpPr>
          <p:sp>
            <p:nvSpPr>
              <p:cNvPr id="179" name="CaixaDeTexto 178">
                <a:extLst>
                  <a:ext uri="{FF2B5EF4-FFF2-40B4-BE49-F238E27FC236}">
                    <a16:creationId xmlns:a16="http://schemas.microsoft.com/office/drawing/2014/main" id="{9CF32CFA-C830-F313-08CA-F6782409EA45}"/>
                  </a:ext>
                </a:extLst>
              </p:cNvPr>
              <p:cNvSpPr txBox="1"/>
              <p:nvPr/>
            </p:nvSpPr>
            <p:spPr>
              <a:xfrm>
                <a:off x="5097222" y="1926418"/>
                <a:ext cx="19761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rgbClr val="32474F"/>
                    </a:solidFill>
                    <a:latin typeface="Montserrat" pitchFamily="2" charset="0"/>
                  </a:rPr>
                  <a:t>Com base no valor de EMCC</a:t>
                </a:r>
              </a:p>
            </p:txBody>
          </p:sp>
          <p:cxnSp>
            <p:nvCxnSpPr>
              <p:cNvPr id="180" name="Conector reto 179">
                <a:extLst>
                  <a:ext uri="{FF2B5EF4-FFF2-40B4-BE49-F238E27FC236}">
                    <a16:creationId xmlns:a16="http://schemas.microsoft.com/office/drawing/2014/main" id="{EEEE9EA6-8D36-8B81-61AF-6DC00D9534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58" y="2004315"/>
                <a:ext cx="0" cy="26344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ector reto 180">
                <a:extLst>
                  <a:ext uri="{FF2B5EF4-FFF2-40B4-BE49-F238E27FC236}">
                    <a16:creationId xmlns:a16="http://schemas.microsoft.com/office/drawing/2014/main" id="{757FC807-9E3B-FA34-E845-472FE69572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64253" y="2136037"/>
                <a:ext cx="490977" cy="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6" name="Agrupar 185">
              <a:extLst>
                <a:ext uri="{FF2B5EF4-FFF2-40B4-BE49-F238E27FC236}">
                  <a16:creationId xmlns:a16="http://schemas.microsoft.com/office/drawing/2014/main" id="{CDCFC1B9-97E8-B36A-D434-7705196BFAB6}"/>
                </a:ext>
              </a:extLst>
            </p:cNvPr>
            <p:cNvGrpSpPr/>
            <p:nvPr/>
          </p:nvGrpSpPr>
          <p:grpSpPr>
            <a:xfrm>
              <a:off x="4888497" y="5516133"/>
              <a:ext cx="2464310" cy="280200"/>
              <a:chOff x="5096348" y="3193328"/>
              <a:chExt cx="2464310" cy="280200"/>
            </a:xfrm>
          </p:grpSpPr>
          <p:sp>
            <p:nvSpPr>
              <p:cNvPr id="187" name="CaixaDeTexto 186">
                <a:extLst>
                  <a:ext uri="{FF2B5EF4-FFF2-40B4-BE49-F238E27FC236}">
                    <a16:creationId xmlns:a16="http://schemas.microsoft.com/office/drawing/2014/main" id="{0BEFF351-0123-78E3-F244-FAD4F4C607F0}"/>
                  </a:ext>
                </a:extLst>
              </p:cNvPr>
              <p:cNvSpPr txBox="1"/>
              <p:nvPr/>
            </p:nvSpPr>
            <p:spPr>
              <a:xfrm>
                <a:off x="5096348" y="3196529"/>
                <a:ext cx="2042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200" dirty="0">
                    <a:solidFill>
                      <a:srgbClr val="32474F"/>
                    </a:solidFill>
                    <a:latin typeface="Montserrat" pitchFamily="2" charset="0"/>
                  </a:rPr>
                  <a:t>Search</a:t>
                </a:r>
              </a:p>
            </p:txBody>
          </p: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9F4F30EC-C0DD-7521-8CA3-D74ED0BB8D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10250" y="3325050"/>
                <a:ext cx="1744980" cy="896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1D5DD6E4-8535-9F82-A2C7-8B8205876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58" y="3193328"/>
                <a:ext cx="0" cy="26344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CaixaDeTexto 189">
              <a:extLst>
                <a:ext uri="{FF2B5EF4-FFF2-40B4-BE49-F238E27FC236}">
                  <a16:creationId xmlns:a16="http://schemas.microsoft.com/office/drawing/2014/main" id="{FAF8EEBC-B0C3-0A48-2EBE-56B3B3821AE2}"/>
                </a:ext>
              </a:extLst>
            </p:cNvPr>
            <p:cNvSpPr txBox="1"/>
            <p:nvPr/>
          </p:nvSpPr>
          <p:spPr>
            <a:xfrm>
              <a:off x="7328208" y="5494794"/>
              <a:ext cx="33566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Direct Search </a:t>
              </a:r>
              <a:r>
                <a:rPr lang="pt-BR" sz="1200" dirty="0" err="1">
                  <a:solidFill>
                    <a:srgbClr val="32474F"/>
                  </a:solidFill>
                  <a:latin typeface="Montserrat" pitchFamily="2" charset="0"/>
                </a:rPr>
                <a:t>Algorithms</a:t>
              </a:r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 (GLODS e DMS)</a:t>
              </a:r>
            </a:p>
          </p:txBody>
        </p:sp>
        <p:sp>
          <p:nvSpPr>
            <p:cNvPr id="192" name="CaixaDeTexto 191">
              <a:extLst>
                <a:ext uri="{FF2B5EF4-FFF2-40B4-BE49-F238E27FC236}">
                  <a16:creationId xmlns:a16="http://schemas.microsoft.com/office/drawing/2014/main" id="{94370A4B-2B00-CF83-50A0-132DC9D6A19D}"/>
                </a:ext>
              </a:extLst>
            </p:cNvPr>
            <p:cNvSpPr txBox="1"/>
            <p:nvPr/>
          </p:nvSpPr>
          <p:spPr>
            <a:xfrm>
              <a:off x="7328208" y="4815909"/>
              <a:ext cx="33566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EMCC efetivo e EMCC com correção residual modal</a:t>
              </a:r>
            </a:p>
          </p:txBody>
        </p:sp>
        <p:sp>
          <p:nvSpPr>
            <p:cNvPr id="193" name="CaixaDeTexto 192">
              <a:extLst>
                <a:ext uri="{FF2B5EF4-FFF2-40B4-BE49-F238E27FC236}">
                  <a16:creationId xmlns:a16="http://schemas.microsoft.com/office/drawing/2014/main" id="{A861F7B6-F255-1BD7-A8F8-C1669296D45A}"/>
                </a:ext>
              </a:extLst>
            </p:cNvPr>
            <p:cNvSpPr txBox="1"/>
            <p:nvPr/>
          </p:nvSpPr>
          <p:spPr>
            <a:xfrm>
              <a:off x="7328208" y="4303781"/>
              <a:ext cx="33566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Localização dos polos da FT</a:t>
              </a:r>
            </a:p>
          </p:txBody>
        </p:sp>
      </p:grpSp>
      <p:grpSp>
        <p:nvGrpSpPr>
          <p:cNvPr id="201" name="Agrupar 200">
            <a:extLst>
              <a:ext uri="{FF2B5EF4-FFF2-40B4-BE49-F238E27FC236}">
                <a16:creationId xmlns:a16="http://schemas.microsoft.com/office/drawing/2014/main" id="{D9F8A89B-C88F-6075-D5D4-66C73604AB32}"/>
              </a:ext>
            </a:extLst>
          </p:cNvPr>
          <p:cNvGrpSpPr/>
          <p:nvPr/>
        </p:nvGrpSpPr>
        <p:grpSpPr>
          <a:xfrm>
            <a:off x="10845268" y="1522083"/>
            <a:ext cx="1269997" cy="4257494"/>
            <a:chOff x="10845268" y="1522083"/>
            <a:chExt cx="1269997" cy="4257494"/>
          </a:xfrm>
        </p:grpSpPr>
        <p:cxnSp>
          <p:nvCxnSpPr>
            <p:cNvPr id="155" name="Conector reto 154">
              <a:extLst>
                <a:ext uri="{FF2B5EF4-FFF2-40B4-BE49-F238E27FC236}">
                  <a16:creationId xmlns:a16="http://schemas.microsoft.com/office/drawing/2014/main" id="{3F9C5B86-8B14-8F57-F214-C0EF2B62D4A7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276" y="1891415"/>
              <a:ext cx="0" cy="16841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aixaDeTexto 155">
              <a:extLst>
                <a:ext uri="{FF2B5EF4-FFF2-40B4-BE49-F238E27FC236}">
                  <a16:creationId xmlns:a16="http://schemas.microsoft.com/office/drawing/2014/main" id="{15917E31-7462-281C-A7A4-7BFD2453BDA0}"/>
                </a:ext>
              </a:extLst>
            </p:cNvPr>
            <p:cNvSpPr txBox="1"/>
            <p:nvPr/>
          </p:nvSpPr>
          <p:spPr>
            <a:xfrm>
              <a:off x="10845268" y="1522083"/>
              <a:ext cx="12699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solidFill>
                    <a:srgbClr val="FFC000"/>
                  </a:solidFill>
                  <a:latin typeface="Montserrat Black" pitchFamily="2" charset="0"/>
                </a:rPr>
                <a:t>REF</a:t>
              </a:r>
            </a:p>
          </p:txBody>
        </p:sp>
        <p:cxnSp>
          <p:nvCxnSpPr>
            <p:cNvPr id="191" name="Conector reto 190">
              <a:extLst>
                <a:ext uri="{FF2B5EF4-FFF2-40B4-BE49-F238E27FC236}">
                  <a16:creationId xmlns:a16="http://schemas.microsoft.com/office/drawing/2014/main" id="{49AA6D20-4DFC-9C3C-3079-19B9F12A17EA}"/>
                </a:ext>
              </a:extLst>
            </p:cNvPr>
            <p:cNvCxnSpPr>
              <a:cxnSpLocks/>
            </p:cNvCxnSpPr>
            <p:nvPr/>
          </p:nvCxnSpPr>
          <p:spPr>
            <a:xfrm>
              <a:off x="10845268" y="4095401"/>
              <a:ext cx="0" cy="168417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aixaDeTexto 193">
              <a:extLst>
                <a:ext uri="{FF2B5EF4-FFF2-40B4-BE49-F238E27FC236}">
                  <a16:creationId xmlns:a16="http://schemas.microsoft.com/office/drawing/2014/main" id="{C40490C8-1736-FD64-2E31-BFEB9BDB00F2}"/>
                </a:ext>
              </a:extLst>
            </p:cNvPr>
            <p:cNvSpPr txBox="1"/>
            <p:nvPr/>
          </p:nvSpPr>
          <p:spPr>
            <a:xfrm>
              <a:off x="10895200" y="1988141"/>
              <a:ext cx="1171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[</a:t>
              </a:r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  <a:hlinkClick r:id="rId4" action="ppaction://hlinksldjump"/>
                </a:rPr>
                <a:t>2-4</a:t>
              </a:r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]</a:t>
              </a:r>
            </a:p>
          </p:txBody>
        </p:sp>
        <p:sp>
          <p:nvSpPr>
            <p:cNvPr id="195" name="CaixaDeTexto 194">
              <a:extLst>
                <a:ext uri="{FF2B5EF4-FFF2-40B4-BE49-F238E27FC236}">
                  <a16:creationId xmlns:a16="http://schemas.microsoft.com/office/drawing/2014/main" id="{E2F70B96-4752-4ADC-F8F2-DE4DF1366CE2}"/>
                </a:ext>
              </a:extLst>
            </p:cNvPr>
            <p:cNvSpPr txBox="1"/>
            <p:nvPr/>
          </p:nvSpPr>
          <p:spPr>
            <a:xfrm>
              <a:off x="10891882" y="2390640"/>
              <a:ext cx="1171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[</a:t>
              </a:r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  <a:hlinkClick r:id="rId4" action="ppaction://hlinksldjump"/>
                </a:rPr>
                <a:t>5-7</a:t>
              </a:r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]</a:t>
              </a:r>
            </a:p>
          </p:txBody>
        </p:sp>
        <p:sp>
          <p:nvSpPr>
            <p:cNvPr id="196" name="CaixaDeTexto 195">
              <a:extLst>
                <a:ext uri="{FF2B5EF4-FFF2-40B4-BE49-F238E27FC236}">
                  <a16:creationId xmlns:a16="http://schemas.microsoft.com/office/drawing/2014/main" id="{B0052FE8-4D42-4FA8-4AD5-28BEB7B52DE1}"/>
                </a:ext>
              </a:extLst>
            </p:cNvPr>
            <p:cNvSpPr txBox="1"/>
            <p:nvPr/>
          </p:nvSpPr>
          <p:spPr>
            <a:xfrm>
              <a:off x="10891882" y="2788241"/>
              <a:ext cx="1171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[</a:t>
              </a:r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  <a:hlinkClick r:id="rId4" action="ppaction://hlinksldjump"/>
                </a:rPr>
                <a:t>8, 9</a:t>
              </a:r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]</a:t>
              </a:r>
            </a:p>
          </p:txBody>
        </p:sp>
        <p:sp>
          <p:nvSpPr>
            <p:cNvPr id="197" name="CaixaDeTexto 196">
              <a:extLst>
                <a:ext uri="{FF2B5EF4-FFF2-40B4-BE49-F238E27FC236}">
                  <a16:creationId xmlns:a16="http://schemas.microsoft.com/office/drawing/2014/main" id="{80D7FB23-9EF1-0149-668F-2FEFAEDD288D}"/>
                </a:ext>
              </a:extLst>
            </p:cNvPr>
            <p:cNvSpPr txBox="1"/>
            <p:nvPr/>
          </p:nvSpPr>
          <p:spPr>
            <a:xfrm>
              <a:off x="10891882" y="3203740"/>
              <a:ext cx="1171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[</a:t>
              </a:r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  <a:hlinkClick r:id="rId4" action="ppaction://hlinksldjump"/>
                </a:rPr>
                <a:t>10, 11</a:t>
              </a:r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]</a:t>
              </a:r>
            </a:p>
          </p:txBody>
        </p:sp>
        <p:sp>
          <p:nvSpPr>
            <p:cNvPr id="198" name="CaixaDeTexto 197">
              <a:extLst>
                <a:ext uri="{FF2B5EF4-FFF2-40B4-BE49-F238E27FC236}">
                  <a16:creationId xmlns:a16="http://schemas.microsoft.com/office/drawing/2014/main" id="{D2BDE483-040E-8B3F-EF39-46E692766F16}"/>
                </a:ext>
              </a:extLst>
            </p:cNvPr>
            <p:cNvSpPr txBox="1"/>
            <p:nvPr/>
          </p:nvSpPr>
          <p:spPr>
            <a:xfrm>
              <a:off x="10898365" y="4308691"/>
              <a:ext cx="1171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[</a:t>
              </a:r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  <a:hlinkClick r:id="rId4" action="ppaction://hlinksldjump"/>
                </a:rPr>
                <a:t>12</a:t>
              </a:r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]</a:t>
              </a:r>
            </a:p>
          </p:txBody>
        </p:sp>
        <p:sp>
          <p:nvSpPr>
            <p:cNvPr id="199" name="CaixaDeTexto 198">
              <a:extLst>
                <a:ext uri="{FF2B5EF4-FFF2-40B4-BE49-F238E27FC236}">
                  <a16:creationId xmlns:a16="http://schemas.microsoft.com/office/drawing/2014/main" id="{45626D23-CBCE-2FF9-A6E6-D8A9410B1450}"/>
                </a:ext>
              </a:extLst>
            </p:cNvPr>
            <p:cNvSpPr txBox="1"/>
            <p:nvPr/>
          </p:nvSpPr>
          <p:spPr>
            <a:xfrm>
              <a:off x="10903370" y="4905635"/>
              <a:ext cx="1171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[</a:t>
              </a:r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  <a:hlinkClick r:id="rId4" action="ppaction://hlinksldjump"/>
                </a:rPr>
                <a:t>13-15</a:t>
              </a:r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]</a:t>
              </a:r>
            </a:p>
          </p:txBody>
        </p:sp>
        <p:sp>
          <p:nvSpPr>
            <p:cNvPr id="200" name="CaixaDeTexto 199">
              <a:extLst>
                <a:ext uri="{FF2B5EF4-FFF2-40B4-BE49-F238E27FC236}">
                  <a16:creationId xmlns:a16="http://schemas.microsoft.com/office/drawing/2014/main" id="{1B6BDC1F-B2A5-887B-EAD5-12D65EDB5FBE}"/>
                </a:ext>
              </a:extLst>
            </p:cNvPr>
            <p:cNvSpPr txBox="1"/>
            <p:nvPr/>
          </p:nvSpPr>
          <p:spPr>
            <a:xfrm>
              <a:off x="10896855" y="5502578"/>
              <a:ext cx="1171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[</a:t>
              </a:r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  <a:hlinkClick r:id="rId4" action="ppaction://hlinksldjump"/>
                </a:rPr>
                <a:t>10, 11</a:t>
              </a:r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]</a:t>
              </a:r>
            </a:p>
          </p:txBody>
        </p:sp>
      </p:grpSp>
      <p:grpSp>
        <p:nvGrpSpPr>
          <p:cNvPr id="204" name="Agrupar 203">
            <a:extLst>
              <a:ext uri="{FF2B5EF4-FFF2-40B4-BE49-F238E27FC236}">
                <a16:creationId xmlns:a16="http://schemas.microsoft.com/office/drawing/2014/main" id="{35290D63-C8B4-854A-8007-BEFAD9FC239D}"/>
              </a:ext>
            </a:extLst>
          </p:cNvPr>
          <p:cNvGrpSpPr/>
          <p:nvPr/>
        </p:nvGrpSpPr>
        <p:grpSpPr>
          <a:xfrm>
            <a:off x="4590657" y="3140317"/>
            <a:ext cx="6097243" cy="2730205"/>
            <a:chOff x="4590657" y="3140317"/>
            <a:chExt cx="6097243" cy="2730205"/>
          </a:xfrm>
        </p:grpSpPr>
        <p:sp>
          <p:nvSpPr>
            <p:cNvPr id="154" name="Retângulo: Cantos Arredondados 153">
              <a:extLst>
                <a:ext uri="{FF2B5EF4-FFF2-40B4-BE49-F238E27FC236}">
                  <a16:creationId xmlns:a16="http://schemas.microsoft.com/office/drawing/2014/main" id="{A6003E94-C178-DEAC-663A-2694DA3AC3B1}"/>
                </a:ext>
              </a:extLst>
            </p:cNvPr>
            <p:cNvSpPr/>
            <p:nvPr/>
          </p:nvSpPr>
          <p:spPr>
            <a:xfrm>
              <a:off x="4590657" y="3140317"/>
              <a:ext cx="6097243" cy="35994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202" name="Retângulo: Cantos Arredondados 201">
              <a:extLst>
                <a:ext uri="{FF2B5EF4-FFF2-40B4-BE49-F238E27FC236}">
                  <a16:creationId xmlns:a16="http://schemas.microsoft.com/office/drawing/2014/main" id="{70CB0443-31B0-AC72-8BD2-DC573D12FEA0}"/>
                </a:ext>
              </a:extLst>
            </p:cNvPr>
            <p:cNvSpPr/>
            <p:nvPr/>
          </p:nvSpPr>
          <p:spPr>
            <a:xfrm>
              <a:off x="4603354" y="4797247"/>
              <a:ext cx="5762958" cy="48300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203" name="Retângulo: Cantos Arredondados 202">
              <a:extLst>
                <a:ext uri="{FF2B5EF4-FFF2-40B4-BE49-F238E27FC236}">
                  <a16:creationId xmlns:a16="http://schemas.microsoft.com/office/drawing/2014/main" id="{FD401B91-C7FC-877D-F0A6-0A982C9C65C5}"/>
                </a:ext>
              </a:extLst>
            </p:cNvPr>
            <p:cNvSpPr/>
            <p:nvPr/>
          </p:nvSpPr>
          <p:spPr>
            <a:xfrm>
              <a:off x="4590657" y="5444203"/>
              <a:ext cx="6094209" cy="4263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5E53AC5E-7E81-6E0E-3842-00F8B8D4E70E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F040094-01B8-3A80-1EC3-E4FFDF41FFEA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2120501-F8FF-2B90-7894-FBE7EF9BA740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595E421-5DDD-73F1-04E2-046B1B15F51D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FF2044-1415-118D-C2D2-4C98F3402C44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7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4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EB270-5115-05D2-4C7C-36F55630C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m 52" descr="Forma&#10;&#10;O conteúdo gerado por IA pode estar incorreto.">
            <a:extLst>
              <a:ext uri="{FF2B5EF4-FFF2-40B4-BE49-F238E27FC236}">
                <a16:creationId xmlns:a16="http://schemas.microsoft.com/office/drawing/2014/main" id="{532E7AD3-830E-1431-FAFE-6171AB350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DBF4205-1E3F-D472-B59C-BD2B4A11D043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08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A72B16-BD47-B908-EE0F-00CB628E2A22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E7E340F-D504-B4ED-EA64-C3E8FA3AB974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0AEE00E-BC52-32BA-8350-B479F9933891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03239DC-F0EF-4888-6F7A-6587E8BA4493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968EC48-7260-9A47-E8F0-CD9A85CA6FF8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238C867-AFF8-7526-E90E-CA3596E4ABB4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45D64A14-ABBE-668C-2A53-02E216EC77BD}"/>
              </a:ext>
            </a:extLst>
          </p:cNvPr>
          <p:cNvSpPr txBox="1"/>
          <p:nvPr/>
        </p:nvSpPr>
        <p:spPr>
          <a:xfrm>
            <a:off x="-639505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6537956F-86CC-3ECB-746C-DAE35562393B}"/>
              </a:ext>
            </a:extLst>
          </p:cNvPr>
          <p:cNvSpPr txBox="1"/>
          <p:nvPr/>
        </p:nvSpPr>
        <p:spPr>
          <a:xfrm>
            <a:off x="-639505" y="2172902"/>
            <a:ext cx="779050" cy="758659"/>
          </a:xfrm>
          <a:prstGeom prst="roundRect">
            <a:avLst/>
          </a:prstGeom>
          <a:solidFill>
            <a:srgbClr val="122641"/>
          </a:solidFill>
          <a:ln w="38100">
            <a:solidFill>
              <a:srgbClr val="12264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F4948B3C-0C17-E99C-8CD4-9E76725B08DB}"/>
              </a:ext>
            </a:extLst>
          </p:cNvPr>
          <p:cNvSpPr txBox="1"/>
          <p:nvPr/>
        </p:nvSpPr>
        <p:spPr>
          <a:xfrm>
            <a:off x="212478" y="3270891"/>
            <a:ext cx="1207333" cy="114693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EBA4FD60-7C24-9064-B0EE-8006619A4D39}"/>
              </a:ext>
            </a:extLst>
          </p:cNvPr>
          <p:cNvSpPr txBox="1"/>
          <p:nvPr/>
        </p:nvSpPr>
        <p:spPr>
          <a:xfrm>
            <a:off x="55699" y="3814413"/>
            <a:ext cx="1520889" cy="60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DF229939-81F0-F0BE-C5D2-B43A0A52EE66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70C573B3-F94C-29CB-20D4-1D71430FCB7A}"/>
              </a:ext>
            </a:extLst>
          </p:cNvPr>
          <p:cNvSpPr txBox="1"/>
          <p:nvPr/>
        </p:nvSpPr>
        <p:spPr>
          <a:xfrm>
            <a:off x="-705549" y="2552231"/>
            <a:ext cx="911139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945C3AF-A3C7-1F09-BCD7-97E18C74097C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BC99A238-6D5B-2ABA-E809-FB83409793D7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B2A79E16-E02C-3360-B167-3FDA2CB2D7BB}"/>
              </a:ext>
            </a:extLst>
          </p:cNvPr>
          <p:cNvSpPr/>
          <p:nvPr/>
        </p:nvSpPr>
        <p:spPr>
          <a:xfrm>
            <a:off x="1897626" y="2263432"/>
            <a:ext cx="9399639" cy="579621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DC081E7-94C1-5A86-1455-3FA2557869C1}"/>
              </a:ext>
            </a:extLst>
          </p:cNvPr>
          <p:cNvSpPr/>
          <p:nvPr/>
        </p:nvSpPr>
        <p:spPr>
          <a:xfrm>
            <a:off x="1897626" y="277515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E318C14-DFD4-3793-1201-3AE8D2323C18}"/>
              </a:ext>
            </a:extLst>
          </p:cNvPr>
          <p:cNvSpPr txBox="1"/>
          <p:nvPr/>
        </p:nvSpPr>
        <p:spPr>
          <a:xfrm>
            <a:off x="8491882" y="28683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SOLVER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FCF68B97-241B-7847-FB2F-966BDBF12DA7}"/>
              </a:ext>
            </a:extLst>
          </p:cNvPr>
          <p:cNvSpPr/>
          <p:nvPr/>
        </p:nvSpPr>
        <p:spPr>
          <a:xfrm>
            <a:off x="1897626" y="3268024"/>
            <a:ext cx="9399639" cy="2331684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A804137B-C134-6068-1A09-15123AE76C33}"/>
              </a:ext>
            </a:extLst>
          </p:cNvPr>
          <p:cNvSpPr txBox="1"/>
          <p:nvPr/>
        </p:nvSpPr>
        <p:spPr>
          <a:xfrm>
            <a:off x="8491882" y="336123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PÓS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0C89228C-E297-1442-524A-E324068287AE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47E7FA10-DC21-4F68-5272-43ECCC41A418}"/>
                  </a:ext>
                </a:extLst>
              </p:cNvPr>
              <p:cNvSpPr/>
              <p:nvPr/>
            </p:nvSpPr>
            <p:spPr>
              <a:xfrm>
                <a:off x="2037171" y="3345060"/>
                <a:ext cx="1136179" cy="344617"/>
              </a:xfrm>
              <a:prstGeom prst="rect">
                <a:avLst/>
              </a:prstGeom>
              <a:solidFill>
                <a:srgbClr val="B0DC94">
                  <a:alpha val="87843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rgbClr val="122641"/>
                    </a:solidFill>
                    <a:latin typeface="Montserrat Black" pitchFamily="2" charset="0"/>
                  </a:rPr>
                  <a:t>OC </a:t>
                </a:r>
                <a14:m>
                  <m:oMath xmlns:m="http://schemas.openxmlformats.org/officeDocument/2006/math"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1400" dirty="0">
                  <a:solidFill>
                    <a:srgbClr val="122641"/>
                  </a:solidFill>
                  <a:latin typeface="Montserrat Black" pitchFamily="2" charset="0"/>
                </a:endParaRPr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47E7FA10-DC21-4F68-5272-43ECCC41A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171" y="3345060"/>
                <a:ext cx="1136179" cy="344617"/>
              </a:xfrm>
              <a:prstGeom prst="rect">
                <a:avLst/>
              </a:prstGeom>
              <a:blipFill>
                <a:blip r:embed="rId3"/>
                <a:stretch>
                  <a:fillRect b="-8475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A06753EB-B742-8981-4E6E-41A172DC942A}"/>
                  </a:ext>
                </a:extLst>
              </p:cNvPr>
              <p:cNvSpPr/>
              <p:nvPr/>
            </p:nvSpPr>
            <p:spPr>
              <a:xfrm>
                <a:off x="3304904" y="3345059"/>
                <a:ext cx="1136179" cy="344617"/>
              </a:xfrm>
              <a:prstGeom prst="rect">
                <a:avLst/>
              </a:prstGeom>
              <a:solidFill>
                <a:srgbClr val="F57B7B">
                  <a:alpha val="87451"/>
                </a:srgb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rgbClr val="122641"/>
                    </a:solidFill>
                    <a:latin typeface="Montserrat Black" pitchFamily="2" charset="0"/>
                  </a:rPr>
                  <a:t>SC </a:t>
                </a:r>
                <a14:m>
                  <m:oMath xmlns:m="http://schemas.openxmlformats.org/officeDocument/2006/math"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US" sz="1400" dirty="0">
                  <a:solidFill>
                    <a:srgbClr val="122641"/>
                  </a:solidFill>
                  <a:latin typeface="Montserrat Black" pitchFamily="2" charset="0"/>
                </a:endParaRPr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A06753EB-B742-8981-4E6E-41A172DC9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904" y="3345059"/>
                <a:ext cx="1136179" cy="344617"/>
              </a:xfrm>
              <a:prstGeom prst="rect">
                <a:avLst/>
              </a:prstGeom>
              <a:blipFill>
                <a:blip r:embed="rId4"/>
                <a:stretch>
                  <a:fillRect b="-8475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>
            <a:extLst>
              <a:ext uri="{FF2B5EF4-FFF2-40B4-BE49-F238E27FC236}">
                <a16:creationId xmlns:a16="http://schemas.microsoft.com/office/drawing/2014/main" id="{4C05286A-06FE-2C82-86B4-2787B2FAD80C}"/>
              </a:ext>
            </a:extLst>
          </p:cNvPr>
          <p:cNvSpPr/>
          <p:nvPr/>
        </p:nvSpPr>
        <p:spPr>
          <a:xfrm>
            <a:off x="2029181" y="3746541"/>
            <a:ext cx="9136528" cy="1751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6188DF9-AAEB-2D7A-8F71-09AE1E31D9FE}"/>
              </a:ext>
            </a:extLst>
          </p:cNvPr>
          <p:cNvSpPr/>
          <p:nvPr/>
        </p:nvSpPr>
        <p:spPr>
          <a:xfrm>
            <a:off x="2137032" y="3864171"/>
            <a:ext cx="4394635" cy="1550506"/>
          </a:xfrm>
          <a:prstGeom prst="rect">
            <a:avLst/>
          </a:prstGeom>
          <a:solidFill>
            <a:srgbClr val="B0DC94">
              <a:alpha val="40000"/>
            </a:srgbClr>
          </a:solidFill>
          <a:ln>
            <a:solidFill>
              <a:srgbClr val="3B7D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7DBA1DC-224A-57AB-55D9-BB04E56F8EA4}"/>
              </a:ext>
            </a:extLst>
          </p:cNvPr>
          <p:cNvSpPr/>
          <p:nvPr/>
        </p:nvSpPr>
        <p:spPr>
          <a:xfrm>
            <a:off x="6663223" y="3864171"/>
            <a:ext cx="4394635" cy="1550506"/>
          </a:xfrm>
          <a:prstGeom prst="rect">
            <a:avLst/>
          </a:prstGeom>
          <a:solidFill>
            <a:srgbClr val="F57B7B">
              <a:alpha val="40000"/>
            </a:srgbClr>
          </a:solidFill>
          <a:ln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F3C15FF3-944C-4CCE-12D8-BC8B38DC4C96}"/>
              </a:ext>
            </a:extLst>
          </p:cNvPr>
          <p:cNvGrpSpPr/>
          <p:nvPr/>
        </p:nvGrpSpPr>
        <p:grpSpPr>
          <a:xfrm>
            <a:off x="2267209" y="3959469"/>
            <a:ext cx="4134280" cy="584775"/>
            <a:chOff x="2216093" y="3959469"/>
            <a:chExt cx="4134280" cy="584775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68281529-E27A-07A8-1D21-1BFD73D41CE0}"/>
                </a:ext>
              </a:extLst>
            </p:cNvPr>
            <p:cNvSpPr txBox="1"/>
            <p:nvPr/>
          </p:nvSpPr>
          <p:spPr>
            <a:xfrm>
              <a:off x="2216093" y="3959469"/>
              <a:ext cx="15446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solidFill>
                    <a:srgbClr val="122641"/>
                  </a:solidFill>
                  <a:latin typeface="Montserrat Black" pitchFamily="2" charset="0"/>
                </a:rPr>
                <a:t>Para cada modo</a:t>
              </a:r>
              <a:endParaRPr lang="en-US" dirty="0">
                <a:solidFill>
                  <a:srgbClr val="122641"/>
                </a:solidFill>
                <a:latin typeface="Montserrat Light" pitchFamily="2" charset="0"/>
              </a:endParaRPr>
            </a:p>
          </p:txBody>
        </p:sp>
        <p:sp>
          <p:nvSpPr>
            <p:cNvPr id="25" name="Seta: para a Direita 24">
              <a:extLst>
                <a:ext uri="{FF2B5EF4-FFF2-40B4-BE49-F238E27FC236}">
                  <a16:creationId xmlns:a16="http://schemas.microsoft.com/office/drawing/2014/main" id="{B0C5EDE7-8CF1-EA7F-694B-C846DC5DBF2A}"/>
                </a:ext>
              </a:extLst>
            </p:cNvPr>
            <p:cNvSpPr/>
            <p:nvPr/>
          </p:nvSpPr>
          <p:spPr>
            <a:xfrm>
              <a:off x="3660775" y="4202822"/>
              <a:ext cx="245350" cy="98069"/>
            </a:xfrm>
            <a:prstGeom prst="rightArrow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39AE3F6D-8C36-F5E8-1841-55FDBD64A1EF}"/>
                </a:ext>
              </a:extLst>
            </p:cNvPr>
            <p:cNvGrpSpPr/>
            <p:nvPr/>
          </p:nvGrpSpPr>
          <p:grpSpPr>
            <a:xfrm>
              <a:off x="4008264" y="3961245"/>
              <a:ext cx="2342109" cy="581222"/>
              <a:chOff x="4008264" y="3982280"/>
              <a:chExt cx="2342109" cy="581222"/>
            </a:xfrm>
          </p:grpSpPr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689F271E-12B0-E2AA-97DD-7B8DCB7401C8}"/>
                  </a:ext>
                </a:extLst>
              </p:cNvPr>
              <p:cNvSpPr txBox="1"/>
              <p:nvPr/>
            </p:nvSpPr>
            <p:spPr>
              <a:xfrm>
                <a:off x="4022070" y="4286503"/>
                <a:ext cx="232830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200" dirty="0">
                    <a:solidFill>
                      <a:srgbClr val="122641"/>
                    </a:solidFill>
                    <a:latin typeface="Montserrat Black" pitchFamily="2" charset="0"/>
                  </a:rPr>
                  <a:t>Frequência natural</a:t>
                </a:r>
                <a:endParaRPr lang="en-US" sz="1400" dirty="0">
                  <a:solidFill>
                    <a:srgbClr val="122641"/>
                  </a:solidFill>
                  <a:latin typeface="Montserrat Light" pitchFamily="2" charset="0"/>
                </a:endParaRPr>
              </a:p>
            </p:txBody>
          </p:sp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9F5F6748-4BB7-A6A4-A64A-8670F3778E78}"/>
                  </a:ext>
                </a:extLst>
              </p:cNvPr>
              <p:cNvSpPr txBox="1"/>
              <p:nvPr/>
            </p:nvSpPr>
            <p:spPr>
              <a:xfrm>
                <a:off x="4008264" y="3982280"/>
                <a:ext cx="232830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200" dirty="0">
                    <a:solidFill>
                      <a:srgbClr val="122641"/>
                    </a:solidFill>
                    <a:latin typeface="Montserrat Black" pitchFamily="2" charset="0"/>
                  </a:rPr>
                  <a:t>Voltagem de cada par</a:t>
                </a:r>
                <a:endParaRPr lang="en-US" sz="1400" dirty="0">
                  <a:solidFill>
                    <a:srgbClr val="122641"/>
                  </a:solidFill>
                  <a:latin typeface="Montserrat Light" pitchFamily="2" charset="0"/>
                </a:endParaRPr>
              </a:p>
            </p:txBody>
          </p:sp>
        </p:grp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283323C9-F052-FDD1-4D1F-EEFC83DB3C9C}"/>
              </a:ext>
            </a:extLst>
          </p:cNvPr>
          <p:cNvGrpSpPr/>
          <p:nvPr/>
        </p:nvGrpSpPr>
        <p:grpSpPr>
          <a:xfrm>
            <a:off x="6793400" y="3957693"/>
            <a:ext cx="4134280" cy="584775"/>
            <a:chOff x="6792973" y="3957693"/>
            <a:chExt cx="4134280" cy="584775"/>
          </a:xfrm>
        </p:grpSpPr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4B0ED079-EFB3-2AB7-024E-617124805F05}"/>
                </a:ext>
              </a:extLst>
            </p:cNvPr>
            <p:cNvSpPr txBox="1"/>
            <p:nvPr/>
          </p:nvSpPr>
          <p:spPr>
            <a:xfrm>
              <a:off x="6792973" y="3957693"/>
              <a:ext cx="154467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solidFill>
                    <a:srgbClr val="122641"/>
                  </a:solidFill>
                  <a:latin typeface="Montserrat Black" pitchFamily="2" charset="0"/>
                </a:rPr>
                <a:t>Para cada modo</a:t>
              </a:r>
              <a:endParaRPr lang="en-US" dirty="0">
                <a:solidFill>
                  <a:srgbClr val="122641"/>
                </a:solidFill>
                <a:latin typeface="Montserrat Light" pitchFamily="2" charset="0"/>
              </a:endParaRPr>
            </a:p>
          </p:txBody>
        </p:sp>
        <p:sp>
          <p:nvSpPr>
            <p:cNvPr id="29" name="Seta: para a Direita 28">
              <a:extLst>
                <a:ext uri="{FF2B5EF4-FFF2-40B4-BE49-F238E27FC236}">
                  <a16:creationId xmlns:a16="http://schemas.microsoft.com/office/drawing/2014/main" id="{1502EE7B-E04C-2096-6365-72929A95DCD6}"/>
                </a:ext>
              </a:extLst>
            </p:cNvPr>
            <p:cNvSpPr/>
            <p:nvPr/>
          </p:nvSpPr>
          <p:spPr>
            <a:xfrm>
              <a:off x="8237655" y="4201046"/>
              <a:ext cx="245350" cy="98069"/>
            </a:xfrm>
            <a:prstGeom prst="rightArrow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42204375-50CB-21C8-DB0C-5580B44E33C5}"/>
                </a:ext>
              </a:extLst>
            </p:cNvPr>
            <p:cNvGrpSpPr/>
            <p:nvPr/>
          </p:nvGrpSpPr>
          <p:grpSpPr>
            <a:xfrm>
              <a:off x="8585144" y="3959469"/>
              <a:ext cx="2342109" cy="581222"/>
              <a:chOff x="4008264" y="3982280"/>
              <a:chExt cx="2342109" cy="581222"/>
            </a:xfrm>
          </p:grpSpPr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110E6DEB-9133-06A7-5BB3-FDACEC66D1CA}"/>
                  </a:ext>
                </a:extLst>
              </p:cNvPr>
              <p:cNvSpPr txBox="1"/>
              <p:nvPr/>
            </p:nvSpPr>
            <p:spPr>
              <a:xfrm>
                <a:off x="4022070" y="4286503"/>
                <a:ext cx="232830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200" dirty="0">
                    <a:solidFill>
                      <a:srgbClr val="122641"/>
                    </a:solidFill>
                    <a:latin typeface="Montserrat Black" pitchFamily="2" charset="0"/>
                  </a:rPr>
                  <a:t>Frequência natural</a:t>
                </a:r>
                <a:endParaRPr lang="en-US" sz="1400" dirty="0">
                  <a:solidFill>
                    <a:srgbClr val="122641"/>
                  </a:solidFill>
                  <a:latin typeface="Montserrat Light" pitchFamily="2" charset="0"/>
                </a:endParaRPr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51505C85-F900-00DF-A1D4-39FB1A770C92}"/>
                  </a:ext>
                </a:extLst>
              </p:cNvPr>
              <p:cNvSpPr txBox="1"/>
              <p:nvPr/>
            </p:nvSpPr>
            <p:spPr>
              <a:xfrm>
                <a:off x="4008264" y="3982280"/>
                <a:ext cx="232830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200" dirty="0">
                    <a:solidFill>
                      <a:srgbClr val="122641"/>
                    </a:solidFill>
                    <a:latin typeface="Montserrat Black" pitchFamily="2" charset="0"/>
                  </a:rPr>
                  <a:t>Carga modal de cada par</a:t>
                </a:r>
                <a:endParaRPr lang="en-US" sz="1400" dirty="0">
                  <a:solidFill>
                    <a:srgbClr val="122641"/>
                  </a:solidFill>
                  <a:latin typeface="Montserrat Light" pitchFamily="2" charset="0"/>
                </a:endParaRPr>
              </a:p>
            </p:txBody>
          </p:sp>
        </p:grpSp>
      </p:grp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D0044344-144F-2286-97F6-1F6DE5AED712}"/>
              </a:ext>
            </a:extLst>
          </p:cNvPr>
          <p:cNvSpPr/>
          <p:nvPr/>
        </p:nvSpPr>
        <p:spPr>
          <a:xfrm>
            <a:off x="5484925" y="4687825"/>
            <a:ext cx="2225040" cy="1048258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F74173FF-AFF5-9FB8-26C4-D2A141CCF363}"/>
                  </a:ext>
                </a:extLst>
              </p:cNvPr>
              <p:cNvSpPr txBox="1"/>
              <p:nvPr/>
            </p:nvSpPr>
            <p:spPr>
              <a:xfrm>
                <a:off x="5864264" y="5098358"/>
                <a:ext cx="1466363" cy="5601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3247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smtClean="0">
                              <a:solidFill>
                                <a:srgbClr val="32474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pt-BR" sz="1600" b="0" i="1" smtClean="0">
                              <a:solidFill>
                                <a:srgbClr val="3247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600" b="0" i="1" smtClean="0">
                          <a:solidFill>
                            <a:srgbClr val="32474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solidFill>
                                <a:srgbClr val="32474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sz="1600" i="1">
                                  <a:solidFill>
                                    <a:srgbClr val="3247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i="1">
                                  <a:solidFill>
                                    <a:srgbClr val="3247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sz="1600" b="0" i="1" smtClean="0">
                                  <a:solidFill>
                                    <a:srgbClr val="3247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𝑂𝐶</m:t>
                              </m:r>
                            </m:sub>
                            <m:sup>
                              <m:r>
                                <a:rPr lang="pt-BR" sz="1600" i="1">
                                  <a:solidFill>
                                    <a:srgbClr val="3247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1600" b="0" i="1" smtClean="0">
                              <a:solidFill>
                                <a:srgbClr val="32474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pt-BR" sz="1600" i="1">
                                  <a:solidFill>
                                    <a:srgbClr val="3247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i="1">
                                  <a:solidFill>
                                    <a:srgbClr val="3247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sz="1600" b="0" i="1" smtClean="0">
                                  <a:solidFill>
                                    <a:srgbClr val="3247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pt-BR" sz="1600" i="1">
                                  <a:solidFill>
                                    <a:srgbClr val="3247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pt-BR" sz="1600" i="1">
                                  <a:solidFill>
                                    <a:srgbClr val="3247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sz="1600" i="1">
                                  <a:solidFill>
                                    <a:srgbClr val="3247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i="1">
                                  <a:solidFill>
                                    <a:srgbClr val="3247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sz="1600" b="0" i="1" smtClean="0">
                                  <a:solidFill>
                                    <a:srgbClr val="3247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pt-BR" sz="1600" i="1">
                                  <a:solidFill>
                                    <a:srgbClr val="3247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b>
                            <m:sup>
                              <m:r>
                                <a:rPr lang="pt-BR" sz="1600" i="1">
                                  <a:solidFill>
                                    <a:srgbClr val="3247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1600" dirty="0">
                  <a:latin typeface="Montserrat Light" pitchFamily="2" charset="0"/>
                </a:endParaRPr>
              </a:p>
            </p:txBody>
          </p:sp>
        </mc:Choice>
        <mc:Fallback xmlns=""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F74173FF-AFF5-9FB8-26C4-D2A141CCF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264" y="5098358"/>
                <a:ext cx="1466363" cy="560153"/>
              </a:xfrm>
              <a:prstGeom prst="rect">
                <a:avLst/>
              </a:prstGeom>
              <a:blipFill>
                <a:blip r:embed="rId5"/>
                <a:stretch>
                  <a:fillRect r="-9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9420321-7CCF-25A9-B96E-39CA76FDDE42}"/>
              </a:ext>
            </a:extLst>
          </p:cNvPr>
          <p:cNvSpPr/>
          <p:nvPr/>
        </p:nvSpPr>
        <p:spPr>
          <a:xfrm>
            <a:off x="5713525" y="4766741"/>
            <a:ext cx="1767840" cy="272813"/>
          </a:xfrm>
          <a:prstGeom prst="roundRect">
            <a:avLst/>
          </a:prstGeom>
          <a:solidFill>
            <a:srgbClr val="2043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EMCC Efetivo</a:t>
            </a:r>
            <a:endParaRPr lang="en-US" dirty="0"/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9859FD3D-AEED-3CAC-F27F-F1D2EAC8CDD4}"/>
              </a:ext>
            </a:extLst>
          </p:cNvPr>
          <p:cNvSpPr/>
          <p:nvPr/>
        </p:nvSpPr>
        <p:spPr>
          <a:xfrm>
            <a:off x="4059380" y="4291495"/>
            <a:ext cx="1795487" cy="214215"/>
          </a:xfrm>
          <a:prstGeom prst="roundRect">
            <a:avLst/>
          </a:prstGeom>
          <a:noFill/>
          <a:ln>
            <a:solidFill>
              <a:srgbClr val="3B7D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E22B9C8E-8116-749D-4EEC-6600A669A152}"/>
              </a:ext>
            </a:extLst>
          </p:cNvPr>
          <p:cNvSpPr/>
          <p:nvPr/>
        </p:nvSpPr>
        <p:spPr>
          <a:xfrm>
            <a:off x="6339840" y="5093308"/>
            <a:ext cx="422167" cy="272813"/>
          </a:xfrm>
          <a:prstGeom prst="roundRect">
            <a:avLst/>
          </a:prstGeom>
          <a:noFill/>
          <a:ln>
            <a:solidFill>
              <a:srgbClr val="3B7D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E3B66C37-8938-3179-D875-304C6802572E}"/>
              </a:ext>
            </a:extLst>
          </p:cNvPr>
          <p:cNvSpPr/>
          <p:nvPr/>
        </p:nvSpPr>
        <p:spPr>
          <a:xfrm>
            <a:off x="6937228" y="5100664"/>
            <a:ext cx="393399" cy="272813"/>
          </a:xfrm>
          <a:prstGeom prst="roundRect">
            <a:avLst/>
          </a:prstGeom>
          <a:noFill/>
          <a:ln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2A0C6F7C-FB70-35EE-221B-421FF5B8963B}"/>
              </a:ext>
            </a:extLst>
          </p:cNvPr>
          <p:cNvSpPr/>
          <p:nvPr/>
        </p:nvSpPr>
        <p:spPr>
          <a:xfrm>
            <a:off x="6639518" y="5412478"/>
            <a:ext cx="393399" cy="272813"/>
          </a:xfrm>
          <a:prstGeom prst="roundRect">
            <a:avLst/>
          </a:prstGeom>
          <a:noFill/>
          <a:ln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4DA04A64-83E6-B35B-30E2-6508CC39F386}"/>
              </a:ext>
            </a:extLst>
          </p:cNvPr>
          <p:cNvSpPr/>
          <p:nvPr/>
        </p:nvSpPr>
        <p:spPr>
          <a:xfrm>
            <a:off x="8596229" y="4295474"/>
            <a:ext cx="1795487" cy="214215"/>
          </a:xfrm>
          <a:prstGeom prst="roundRect">
            <a:avLst/>
          </a:prstGeom>
          <a:noFill/>
          <a:ln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710C71B-5B54-22F8-326D-31B757B2E60A}"/>
              </a:ext>
            </a:extLst>
          </p:cNvPr>
          <p:cNvSpPr txBox="1"/>
          <p:nvPr/>
        </p:nvSpPr>
        <p:spPr>
          <a:xfrm>
            <a:off x="9614979" y="1233123"/>
            <a:ext cx="2435071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Configuração de Multi Shunt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4AAAD4D-2B6E-51BF-060B-056190017935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6CD87E1-43A4-D89E-8811-943AF8A9FB1F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78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6A752-6434-C7BB-7225-03DF9BFB6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29" descr="Forma&#10;&#10;O conteúdo gerado por IA pode estar incorreto.">
            <a:extLst>
              <a:ext uri="{FF2B5EF4-FFF2-40B4-BE49-F238E27FC236}">
                <a16:creationId xmlns:a16="http://schemas.microsoft.com/office/drawing/2014/main" id="{69D7C4D3-5C8E-7765-B562-80679EA02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321B85F-D759-7616-FF7C-337775FCB7A0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08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734EC50-5E79-D0D2-7CE8-D084A3457E8F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BA6B65F-2B5C-DDCD-699F-E8E82539B49F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8FC81CD-06BC-2EF0-46EE-97E2EA3ED3E2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72ADE80-D243-4B74-C588-483F6744DA8A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7258B3D-0386-773D-52DB-3C15436B7AE5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47C6BED-7650-7BA0-2FA6-21F6C8338704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1CED425C-6397-1EAE-8C8F-4DF984184C19}"/>
              </a:ext>
            </a:extLst>
          </p:cNvPr>
          <p:cNvSpPr txBox="1"/>
          <p:nvPr/>
        </p:nvSpPr>
        <p:spPr>
          <a:xfrm>
            <a:off x="-639505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41B83446-B14C-12A9-6C3F-FEBF7CCE7583}"/>
              </a:ext>
            </a:extLst>
          </p:cNvPr>
          <p:cNvSpPr txBox="1"/>
          <p:nvPr/>
        </p:nvSpPr>
        <p:spPr>
          <a:xfrm>
            <a:off x="-639505" y="2172902"/>
            <a:ext cx="779050" cy="758659"/>
          </a:xfrm>
          <a:prstGeom prst="roundRect">
            <a:avLst/>
          </a:prstGeom>
          <a:solidFill>
            <a:srgbClr val="122641"/>
          </a:solidFill>
          <a:ln w="38100">
            <a:solidFill>
              <a:srgbClr val="12264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C188A6D2-76A6-36B7-D4B6-640BB4C4CECE}"/>
              </a:ext>
            </a:extLst>
          </p:cNvPr>
          <p:cNvSpPr txBox="1"/>
          <p:nvPr/>
        </p:nvSpPr>
        <p:spPr>
          <a:xfrm>
            <a:off x="212478" y="3270891"/>
            <a:ext cx="1207333" cy="114693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92E235D5-5EEB-340E-3438-3A5CC8F6BF3D}"/>
              </a:ext>
            </a:extLst>
          </p:cNvPr>
          <p:cNvSpPr txBox="1"/>
          <p:nvPr/>
        </p:nvSpPr>
        <p:spPr>
          <a:xfrm>
            <a:off x="55699" y="3814413"/>
            <a:ext cx="1520889" cy="60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5B7AD3CA-76E2-5CC3-6C1E-728FC0BF94DA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5F1EAA69-5042-E890-0513-E37A2B6338DA}"/>
              </a:ext>
            </a:extLst>
          </p:cNvPr>
          <p:cNvSpPr txBox="1"/>
          <p:nvPr/>
        </p:nvSpPr>
        <p:spPr>
          <a:xfrm>
            <a:off x="-705549" y="2552231"/>
            <a:ext cx="911139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46393E-7EF3-B83B-4CCA-70A0378B78A3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3A58CE7D-9B07-3102-D21A-F3CB180E9E4C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95A24BD2-9249-6A09-69FE-87AF99EDFA53}"/>
              </a:ext>
            </a:extLst>
          </p:cNvPr>
          <p:cNvSpPr/>
          <p:nvPr/>
        </p:nvSpPr>
        <p:spPr>
          <a:xfrm>
            <a:off x="1897626" y="2263432"/>
            <a:ext cx="9399639" cy="579621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6D1AA47-F585-ECF5-095F-3EA6C8D34703}"/>
              </a:ext>
            </a:extLst>
          </p:cNvPr>
          <p:cNvSpPr/>
          <p:nvPr/>
        </p:nvSpPr>
        <p:spPr>
          <a:xfrm>
            <a:off x="1897626" y="277515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9EC3E4C-56ED-D27C-EF59-36C58C7237A0}"/>
              </a:ext>
            </a:extLst>
          </p:cNvPr>
          <p:cNvSpPr txBox="1"/>
          <p:nvPr/>
        </p:nvSpPr>
        <p:spPr>
          <a:xfrm>
            <a:off x="8491882" y="28683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SOLVER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9030761F-74FB-D7C5-70FE-CCC4178E0FA6}"/>
              </a:ext>
            </a:extLst>
          </p:cNvPr>
          <p:cNvSpPr/>
          <p:nvPr/>
        </p:nvSpPr>
        <p:spPr>
          <a:xfrm>
            <a:off x="1897626" y="3268024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BBE210E-6AE6-94F6-EDB3-DB2D54B1BE51}"/>
              </a:ext>
            </a:extLst>
          </p:cNvPr>
          <p:cNvSpPr txBox="1"/>
          <p:nvPr/>
        </p:nvSpPr>
        <p:spPr>
          <a:xfrm>
            <a:off x="8491882" y="336123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PÓS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AC74C5D-9A6C-8CC4-9B4D-5A1F07218111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6E97E66E-367E-123A-C642-E1D692938988}"/>
                  </a:ext>
                </a:extLst>
              </p:cNvPr>
              <p:cNvSpPr/>
              <p:nvPr/>
            </p:nvSpPr>
            <p:spPr>
              <a:xfrm>
                <a:off x="8007886" y="4274166"/>
                <a:ext cx="1136179" cy="344617"/>
              </a:xfrm>
              <a:prstGeom prst="rect">
                <a:avLst/>
              </a:prstGeom>
              <a:solidFill>
                <a:srgbClr val="B0DC94">
                  <a:alpha val="87843"/>
                </a:srgb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rgbClr val="122641"/>
                    </a:solidFill>
                    <a:latin typeface="Montserrat Black" pitchFamily="2" charset="0"/>
                  </a:rPr>
                  <a:t>OC </a:t>
                </a:r>
                <a14:m>
                  <m:oMath xmlns:m="http://schemas.openxmlformats.org/officeDocument/2006/math"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1400" dirty="0">
                  <a:solidFill>
                    <a:srgbClr val="122641"/>
                  </a:solidFill>
                  <a:latin typeface="Montserrat Black" pitchFamily="2" charset="0"/>
                </a:endParaRPr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6E97E66E-367E-123A-C642-E1D692938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886" y="4274166"/>
                <a:ext cx="1136179" cy="344617"/>
              </a:xfrm>
              <a:prstGeom prst="rect">
                <a:avLst/>
              </a:prstGeom>
              <a:blipFill>
                <a:blip r:embed="rId3"/>
                <a:stretch>
                  <a:fillRect r="-529" b="-8333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06F738DA-D952-8FCA-85A5-5A66C0A09C37}"/>
                  </a:ext>
                </a:extLst>
              </p:cNvPr>
              <p:cNvSpPr/>
              <p:nvPr/>
            </p:nvSpPr>
            <p:spPr>
              <a:xfrm>
                <a:off x="9507221" y="4274166"/>
                <a:ext cx="1136179" cy="344617"/>
              </a:xfrm>
              <a:prstGeom prst="rect">
                <a:avLst/>
              </a:prstGeom>
              <a:solidFill>
                <a:srgbClr val="F57B7B">
                  <a:alpha val="87451"/>
                </a:srgb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rgbClr val="122641"/>
                    </a:solidFill>
                    <a:latin typeface="Montserrat Black" pitchFamily="2" charset="0"/>
                  </a:rPr>
                  <a:t>SC </a:t>
                </a:r>
                <a14:m>
                  <m:oMath xmlns:m="http://schemas.openxmlformats.org/officeDocument/2006/math"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sz="1400" b="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US" sz="1400" dirty="0">
                  <a:solidFill>
                    <a:srgbClr val="122641"/>
                  </a:solidFill>
                  <a:latin typeface="Montserrat Black" pitchFamily="2" charset="0"/>
                </a:endParaRPr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06F738DA-D952-8FCA-85A5-5A66C0A09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221" y="4274166"/>
                <a:ext cx="1136179" cy="344617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2283BA20-58F6-C4CF-F7C0-AA8646A49914}"/>
              </a:ext>
            </a:extLst>
          </p:cNvPr>
          <p:cNvSpPr/>
          <p:nvPr/>
        </p:nvSpPr>
        <p:spPr>
          <a:xfrm>
            <a:off x="6378111" y="3110155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1B3C69E1-DCED-5B04-8798-E80E0BAFAC7F}"/>
              </a:ext>
            </a:extLst>
          </p:cNvPr>
          <p:cNvSpPr/>
          <p:nvPr/>
        </p:nvSpPr>
        <p:spPr>
          <a:xfrm>
            <a:off x="6378111" y="2612315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16A18DB-DD7D-C0C0-1C2F-12369ABE6CC2}"/>
              </a:ext>
            </a:extLst>
          </p:cNvPr>
          <p:cNvSpPr txBox="1"/>
          <p:nvPr/>
        </p:nvSpPr>
        <p:spPr>
          <a:xfrm>
            <a:off x="1897626" y="4048511"/>
            <a:ext cx="332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Simulação dessa etapa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4F659B8-B504-FB9D-F9ED-19A6FB1E9EB3}"/>
              </a:ext>
            </a:extLst>
          </p:cNvPr>
          <p:cNvCxnSpPr>
            <a:cxnSpLocks/>
          </p:cNvCxnSpPr>
          <p:nvPr/>
        </p:nvCxnSpPr>
        <p:spPr>
          <a:xfrm>
            <a:off x="1897625" y="4427675"/>
            <a:ext cx="3185776" cy="0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C9001A7-453E-25B2-F2E6-34CAAF5E792D}"/>
              </a:ext>
            </a:extLst>
          </p:cNvPr>
          <p:cNvSpPr txBox="1"/>
          <p:nvPr/>
        </p:nvSpPr>
        <p:spPr>
          <a:xfrm>
            <a:off x="9614979" y="1233123"/>
            <a:ext cx="2435071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Configuração de Multi Shunt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B8B15564-CE3A-6C61-A41F-8BC06B156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315" y="4654744"/>
            <a:ext cx="2224921" cy="1686633"/>
          </a:xfrm>
          <a:prstGeom prst="rect">
            <a:avLst/>
          </a:prstGeom>
        </p:spPr>
      </p:pic>
      <p:graphicFrame>
        <p:nvGraphicFramePr>
          <p:cNvPr id="27" name="Tabela 26">
            <a:extLst>
              <a:ext uri="{FF2B5EF4-FFF2-40B4-BE49-F238E27FC236}">
                <a16:creationId xmlns:a16="http://schemas.microsoft.com/office/drawing/2014/main" id="{F77EE38F-DFF8-77CA-5E44-01967211B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353808"/>
              </p:ext>
            </p:extLst>
          </p:nvPr>
        </p:nvGraphicFramePr>
        <p:xfrm>
          <a:off x="1246406" y="4709983"/>
          <a:ext cx="2576921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749">
                  <a:extLst>
                    <a:ext uri="{9D8B030D-6E8A-4147-A177-3AD203B41FA5}">
                      <a16:colId xmlns:a16="http://schemas.microsoft.com/office/drawing/2014/main" val="2142884196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1050118175"/>
                    </a:ext>
                  </a:extLst>
                </a:gridCol>
                <a:gridCol w="866108">
                  <a:extLst>
                    <a:ext uri="{9D8B030D-6E8A-4147-A177-3AD203B41FA5}">
                      <a16:colId xmlns:a16="http://schemas.microsoft.com/office/drawing/2014/main" val="1246942586"/>
                    </a:ext>
                  </a:extLst>
                </a:gridCol>
              </a:tblGrid>
              <a:tr h="262325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Patch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x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y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377432"/>
                  </a:ext>
                </a:extLst>
              </a:tr>
              <a:tr h="262325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-0.1093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0.0371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167477"/>
                  </a:ext>
                </a:extLst>
              </a:tr>
              <a:tr h="262325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2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-0.1559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0.0371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3589092"/>
                  </a:ext>
                </a:extLst>
              </a:tr>
              <a:tr h="262325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3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-0.1093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-0.0363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155269"/>
                  </a:ext>
                </a:extLst>
              </a:tr>
              <a:tr h="262325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-0.1559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-0.0363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092088"/>
                  </a:ext>
                </a:extLst>
              </a:tr>
            </a:tbl>
          </a:graphicData>
        </a:graphic>
      </p:graphicFrame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41AB675E-096B-A1F8-865A-6C8C503CBE13}"/>
              </a:ext>
            </a:extLst>
          </p:cNvPr>
          <p:cNvSpPr/>
          <p:nvPr/>
        </p:nvSpPr>
        <p:spPr>
          <a:xfrm rot="16200000">
            <a:off x="6378111" y="5297500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3F784477-4D3C-65F3-A8D5-2229E106C4EF}"/>
              </a:ext>
            </a:extLst>
          </p:cNvPr>
          <p:cNvCxnSpPr>
            <a:cxnSpLocks/>
          </p:cNvCxnSpPr>
          <p:nvPr/>
        </p:nvCxnSpPr>
        <p:spPr>
          <a:xfrm>
            <a:off x="7019968" y="5038822"/>
            <a:ext cx="4890250" cy="2316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18E8AE94-0811-0BA9-8E9C-CDD3471D92F1}"/>
              </a:ext>
            </a:extLst>
          </p:cNvPr>
          <p:cNvCxnSpPr>
            <a:cxnSpLocks/>
          </p:cNvCxnSpPr>
          <p:nvPr/>
        </p:nvCxnSpPr>
        <p:spPr>
          <a:xfrm flipV="1">
            <a:off x="7019968" y="5368687"/>
            <a:ext cx="4890250" cy="9346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D079BB47-7D3B-42CB-3EE8-9A12B923DAC5}"/>
              </a:ext>
            </a:extLst>
          </p:cNvPr>
          <p:cNvSpPr txBox="1"/>
          <p:nvPr/>
        </p:nvSpPr>
        <p:spPr>
          <a:xfrm>
            <a:off x="6908711" y="4700003"/>
            <a:ext cx="105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32474F"/>
                </a:solidFill>
                <a:latin typeface="Montserrat Black" pitchFamily="2" charset="0"/>
              </a:rPr>
              <a:t>Modo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6BD122A-D872-F628-70D1-68820389D827}"/>
              </a:ext>
            </a:extLst>
          </p:cNvPr>
          <p:cNvSpPr txBox="1"/>
          <p:nvPr/>
        </p:nvSpPr>
        <p:spPr>
          <a:xfrm>
            <a:off x="6908711" y="5054539"/>
            <a:ext cx="105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32474F"/>
                </a:solidFill>
                <a:latin typeface="Montserrat Black" pitchFamily="2" charset="0"/>
              </a:rPr>
              <a:t>1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D4109969-37A3-006C-C69E-C3445FF22D0E}"/>
              </a:ext>
            </a:extLst>
          </p:cNvPr>
          <p:cNvCxnSpPr>
            <a:cxnSpLocks/>
          </p:cNvCxnSpPr>
          <p:nvPr/>
        </p:nvCxnSpPr>
        <p:spPr>
          <a:xfrm>
            <a:off x="7019968" y="5716357"/>
            <a:ext cx="4890250" cy="9346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0ECFCDC-3732-F6F4-CE51-7082F4955AB1}"/>
              </a:ext>
            </a:extLst>
          </p:cNvPr>
          <p:cNvSpPr txBox="1"/>
          <p:nvPr/>
        </p:nvSpPr>
        <p:spPr>
          <a:xfrm>
            <a:off x="6908711" y="5392863"/>
            <a:ext cx="105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CBAE91DD-5F9C-63E8-AA97-9DD66F50E2DA}"/>
              </a:ext>
            </a:extLst>
          </p:cNvPr>
          <p:cNvSpPr txBox="1"/>
          <p:nvPr/>
        </p:nvSpPr>
        <p:spPr>
          <a:xfrm>
            <a:off x="8068106" y="4671806"/>
            <a:ext cx="1029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32474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𝜔</a:t>
            </a:r>
            <a:r>
              <a:rPr lang="pt-BR" sz="1400" dirty="0">
                <a:solidFill>
                  <a:srgbClr val="32474F"/>
                </a:solidFill>
                <a:latin typeface="Montserrat Black" pitchFamily="2" charset="0"/>
              </a:rPr>
              <a:t> </a:t>
            </a:r>
            <a:r>
              <a:rPr lang="pt-BR" sz="1400" dirty="0">
                <a:solidFill>
                  <a:srgbClr val="32474F"/>
                </a:solidFill>
                <a:latin typeface="Montserrat" pitchFamily="2" charset="0"/>
              </a:rPr>
              <a:t>[Hz]</a:t>
            </a:r>
            <a:endParaRPr lang="en-US" sz="1600" dirty="0">
              <a:solidFill>
                <a:srgbClr val="32474F"/>
              </a:solidFill>
              <a:latin typeface="Montserrat" pitchFamily="2" charset="0"/>
            </a:endParaRP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EA3FC6DB-B93D-2693-53DB-497F4D6C9AC2}"/>
              </a:ext>
            </a:extLst>
          </p:cNvPr>
          <p:cNvCxnSpPr>
            <a:cxnSpLocks/>
          </p:cNvCxnSpPr>
          <p:nvPr/>
        </p:nvCxnSpPr>
        <p:spPr>
          <a:xfrm>
            <a:off x="9319298" y="4171641"/>
            <a:ext cx="12691" cy="1937827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DDB6477F-B229-A353-B7EC-026C4574EB1B}"/>
              </a:ext>
            </a:extLst>
          </p:cNvPr>
          <p:cNvSpPr txBox="1"/>
          <p:nvPr/>
        </p:nvSpPr>
        <p:spPr>
          <a:xfrm>
            <a:off x="6916348" y="5720148"/>
            <a:ext cx="105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32474F"/>
                </a:solidFill>
                <a:latin typeface="Montserrat Black" pitchFamily="2" charset="0"/>
              </a:rPr>
              <a:t>3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D61355A7-A7DE-FFD2-1196-983D65932A23}"/>
              </a:ext>
            </a:extLst>
          </p:cNvPr>
          <p:cNvSpPr txBox="1"/>
          <p:nvPr/>
        </p:nvSpPr>
        <p:spPr>
          <a:xfrm>
            <a:off x="8054057" y="5060910"/>
            <a:ext cx="105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32474F"/>
                </a:solidFill>
                <a:latin typeface="Montserrat" pitchFamily="2" charset="0"/>
              </a:rPr>
              <a:t>38.2</a:t>
            </a:r>
            <a:endParaRPr lang="en-US" sz="1600" dirty="0">
              <a:solidFill>
                <a:srgbClr val="32474F"/>
              </a:solidFill>
              <a:latin typeface="Montserrat" pitchFamily="2" charset="0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C97E8A39-C019-DE51-02DC-A7BE26B82FE2}"/>
              </a:ext>
            </a:extLst>
          </p:cNvPr>
          <p:cNvSpPr txBox="1"/>
          <p:nvPr/>
        </p:nvSpPr>
        <p:spPr>
          <a:xfrm>
            <a:off x="8040008" y="5398025"/>
            <a:ext cx="105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32474F"/>
                </a:solidFill>
                <a:latin typeface="Montserrat" pitchFamily="2" charset="0"/>
              </a:rPr>
              <a:t>79.7</a:t>
            </a:r>
            <a:endParaRPr lang="en-US" sz="1600" dirty="0">
              <a:solidFill>
                <a:srgbClr val="32474F"/>
              </a:solidFill>
              <a:latin typeface="Montserrat" pitchFamily="2" charset="0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56146D20-7E76-7154-C829-BE70727435C6}"/>
              </a:ext>
            </a:extLst>
          </p:cNvPr>
          <p:cNvSpPr txBox="1"/>
          <p:nvPr/>
        </p:nvSpPr>
        <p:spPr>
          <a:xfrm>
            <a:off x="8040007" y="5716357"/>
            <a:ext cx="105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32474F"/>
                </a:solidFill>
                <a:latin typeface="Montserrat" pitchFamily="2" charset="0"/>
              </a:rPr>
              <a:t>114.3</a:t>
            </a:r>
            <a:endParaRPr lang="en-US" sz="1600" dirty="0">
              <a:solidFill>
                <a:srgbClr val="32474F"/>
              </a:solidFill>
              <a:latin typeface="Montserrat" pitchFamily="2" charset="0"/>
            </a:endParaRP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50193528-671D-7E97-F69F-476BAF59A39C}"/>
              </a:ext>
            </a:extLst>
          </p:cNvPr>
          <p:cNvSpPr txBox="1"/>
          <p:nvPr/>
        </p:nvSpPr>
        <p:spPr>
          <a:xfrm>
            <a:off x="9551662" y="4681152"/>
            <a:ext cx="10291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rgbClr val="32474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𝜔</a:t>
            </a:r>
            <a:r>
              <a:rPr lang="pt-BR" sz="1400" dirty="0">
                <a:solidFill>
                  <a:srgbClr val="32474F"/>
                </a:solidFill>
                <a:latin typeface="Montserrat Black" pitchFamily="2" charset="0"/>
              </a:rPr>
              <a:t> </a:t>
            </a:r>
            <a:r>
              <a:rPr lang="pt-BR" sz="1400" dirty="0">
                <a:solidFill>
                  <a:srgbClr val="32474F"/>
                </a:solidFill>
                <a:latin typeface="Montserrat" pitchFamily="2" charset="0"/>
              </a:rPr>
              <a:t>[Hz]</a:t>
            </a:r>
            <a:endParaRPr lang="en-US" sz="1600" dirty="0">
              <a:solidFill>
                <a:srgbClr val="32474F"/>
              </a:solidFill>
              <a:latin typeface="Montserrat" pitchFamily="2" charset="0"/>
            </a:endParaRP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85EA5D5C-9D08-AE08-697E-AD721CAD697B}"/>
              </a:ext>
            </a:extLst>
          </p:cNvPr>
          <p:cNvSpPr txBox="1"/>
          <p:nvPr/>
        </p:nvSpPr>
        <p:spPr>
          <a:xfrm>
            <a:off x="9537613" y="5070256"/>
            <a:ext cx="105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32474F"/>
                </a:solidFill>
                <a:latin typeface="Montserrat" pitchFamily="2" charset="0"/>
              </a:rPr>
              <a:t>38.1</a:t>
            </a:r>
            <a:endParaRPr lang="en-US" sz="1600" dirty="0">
              <a:solidFill>
                <a:srgbClr val="32474F"/>
              </a:solidFill>
              <a:latin typeface="Montserrat" pitchFamily="2" charset="0"/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1E09522C-B1A0-87B9-2B95-6FF4EA2E8FB8}"/>
              </a:ext>
            </a:extLst>
          </p:cNvPr>
          <p:cNvSpPr txBox="1"/>
          <p:nvPr/>
        </p:nvSpPr>
        <p:spPr>
          <a:xfrm>
            <a:off x="9523564" y="5407371"/>
            <a:ext cx="105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32474F"/>
                </a:solidFill>
                <a:latin typeface="Montserrat" pitchFamily="2" charset="0"/>
              </a:rPr>
              <a:t>79.1</a:t>
            </a:r>
            <a:endParaRPr lang="en-US" sz="1600" dirty="0">
              <a:solidFill>
                <a:srgbClr val="32474F"/>
              </a:solidFill>
              <a:latin typeface="Montserrat" pitchFamily="2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07E55682-8ACE-ABA6-27C9-D98AE427B8D6}"/>
              </a:ext>
            </a:extLst>
          </p:cNvPr>
          <p:cNvSpPr txBox="1"/>
          <p:nvPr/>
        </p:nvSpPr>
        <p:spPr>
          <a:xfrm>
            <a:off x="9523563" y="5725703"/>
            <a:ext cx="105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32474F"/>
                </a:solidFill>
                <a:latin typeface="Montserrat" pitchFamily="2" charset="0"/>
              </a:rPr>
              <a:t>114.1</a:t>
            </a:r>
            <a:endParaRPr lang="en-US" sz="1600" dirty="0">
              <a:solidFill>
                <a:srgbClr val="32474F"/>
              </a:solidFill>
              <a:latin typeface="Montserrat" pitchFamily="2" charset="0"/>
            </a:endParaRPr>
          </a:p>
        </p:txBody>
      </p: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BE3DEC46-FA46-D098-3910-592EE4FFE1F9}"/>
              </a:ext>
            </a:extLst>
          </p:cNvPr>
          <p:cNvCxnSpPr>
            <a:cxnSpLocks/>
          </p:cNvCxnSpPr>
          <p:nvPr/>
        </p:nvCxnSpPr>
        <p:spPr>
          <a:xfrm>
            <a:off x="10865363" y="4171641"/>
            <a:ext cx="15658" cy="1937827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6D87B26A-1887-766F-62BA-33C3DE5E22E0}"/>
              </a:ext>
            </a:extLst>
          </p:cNvPr>
          <p:cNvSpPr txBox="1"/>
          <p:nvPr/>
        </p:nvSpPr>
        <p:spPr>
          <a:xfrm>
            <a:off x="10881021" y="4720322"/>
            <a:ext cx="10291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>
                <a:solidFill>
                  <a:srgbClr val="32474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EMCC</a:t>
            </a:r>
            <a:r>
              <a:rPr lang="pt-BR" sz="1400" dirty="0">
                <a:solidFill>
                  <a:srgbClr val="32474F"/>
                </a:solidFill>
                <a:latin typeface="Montserrat Black" pitchFamily="2" charset="0"/>
              </a:rPr>
              <a:t> </a:t>
            </a:r>
            <a:r>
              <a:rPr lang="pt-BR" sz="1400" dirty="0">
                <a:solidFill>
                  <a:srgbClr val="32474F"/>
                </a:solidFill>
                <a:latin typeface="Montserrat" pitchFamily="2" charset="0"/>
              </a:rPr>
              <a:t>[%]</a:t>
            </a:r>
            <a:endParaRPr lang="en-US" sz="1600" dirty="0">
              <a:solidFill>
                <a:srgbClr val="32474F"/>
              </a:solidFill>
              <a:latin typeface="Montserrat" pitchFamily="2" charset="0"/>
            </a:endParaRP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9C2FBB81-71D1-A78F-4D2C-274BF81154B3}"/>
              </a:ext>
            </a:extLst>
          </p:cNvPr>
          <p:cNvSpPr txBox="1"/>
          <p:nvPr/>
        </p:nvSpPr>
        <p:spPr>
          <a:xfrm>
            <a:off x="10848042" y="5059701"/>
            <a:ext cx="105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32474F"/>
                </a:solidFill>
                <a:latin typeface="Montserrat" pitchFamily="2" charset="0"/>
              </a:rPr>
              <a:t>0.51</a:t>
            </a:r>
            <a:endParaRPr lang="en-US" sz="1600" dirty="0">
              <a:solidFill>
                <a:srgbClr val="32474F"/>
              </a:solidFill>
              <a:latin typeface="Montserrat" pitchFamily="2" charset="0"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71FF6015-1B0C-8189-98EE-3B6D857BCD02}"/>
              </a:ext>
            </a:extLst>
          </p:cNvPr>
          <p:cNvSpPr txBox="1"/>
          <p:nvPr/>
        </p:nvSpPr>
        <p:spPr>
          <a:xfrm>
            <a:off x="10833993" y="5396816"/>
            <a:ext cx="105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32474F"/>
                </a:solidFill>
                <a:latin typeface="Montserrat" pitchFamily="2" charset="0"/>
              </a:rPr>
              <a:t>1.52</a:t>
            </a:r>
            <a:endParaRPr lang="en-US" sz="1600" dirty="0">
              <a:solidFill>
                <a:srgbClr val="32474F"/>
              </a:solidFill>
              <a:latin typeface="Montserrat" pitchFamily="2" charset="0"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B901EEE5-732D-14B7-E5AB-B067485C7846}"/>
              </a:ext>
            </a:extLst>
          </p:cNvPr>
          <p:cNvSpPr txBox="1"/>
          <p:nvPr/>
        </p:nvSpPr>
        <p:spPr>
          <a:xfrm>
            <a:off x="10833992" y="5715148"/>
            <a:ext cx="105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32474F"/>
                </a:solidFill>
                <a:latin typeface="Montserrat" pitchFamily="2" charset="0"/>
              </a:rPr>
              <a:t>0.24</a:t>
            </a:r>
            <a:endParaRPr lang="en-US" sz="1600" dirty="0">
              <a:solidFill>
                <a:srgbClr val="32474F"/>
              </a:solidFill>
              <a:latin typeface="Montserrat" pitchFamily="2" charset="0"/>
            </a:endParaRPr>
          </a:p>
        </p:txBody>
      </p:sp>
      <p:pic>
        <p:nvPicPr>
          <p:cNvPr id="78" name="Imagem 77">
            <a:extLst>
              <a:ext uri="{FF2B5EF4-FFF2-40B4-BE49-F238E27FC236}">
                <a16:creationId xmlns:a16="http://schemas.microsoft.com/office/drawing/2014/main" id="{DB3817BE-4E52-A2D9-CD55-271C09708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951" y="4660115"/>
            <a:ext cx="2224922" cy="1680384"/>
          </a:xfrm>
          <a:prstGeom prst="rect">
            <a:avLst/>
          </a:prstGeom>
        </p:spPr>
      </p:pic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2717455F-C826-7375-E75E-0D2BFD4AE851}"/>
              </a:ext>
            </a:extLst>
          </p:cNvPr>
          <p:cNvSpPr/>
          <p:nvPr/>
        </p:nvSpPr>
        <p:spPr>
          <a:xfrm>
            <a:off x="7147784" y="5407371"/>
            <a:ext cx="4690251" cy="2744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4B2CD46-CB33-D39A-3BFE-672B97419DCB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TITULO MODELO">
            <a:extLst>
              <a:ext uri="{FF2B5EF4-FFF2-40B4-BE49-F238E27FC236}">
                <a16:creationId xmlns:a16="http://schemas.microsoft.com/office/drawing/2014/main" id="{C25C3F76-5AD7-927C-B2B5-3CBB22B00692}"/>
              </a:ext>
            </a:extLst>
          </p:cNvPr>
          <p:cNvSpPr txBox="1"/>
          <p:nvPr/>
        </p:nvSpPr>
        <p:spPr>
          <a:xfrm>
            <a:off x="5516869" y="3956714"/>
            <a:ext cx="2157150" cy="600311"/>
          </a:xfrm>
          <a:prstGeom prst="roundRect">
            <a:avLst>
              <a:gd name="adj" fmla="val 29261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TEMPO DE PROCESSAMENTO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&lt; 3 MINUTOS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A8D013C-D9E7-26E4-211A-2A41430351A5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123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28" grpId="0" animBg="1"/>
      <p:bldP spid="40" grpId="0"/>
      <p:bldP spid="41" grpId="0"/>
      <p:bldP spid="44" grpId="0"/>
      <p:bldP spid="47" grpId="0"/>
      <p:bldP spid="57" grpId="0"/>
      <p:bldP spid="58" grpId="0"/>
      <p:bldP spid="59" grpId="0"/>
      <p:bldP spid="60" grpId="0"/>
      <p:bldP spid="62" grpId="0"/>
      <p:bldP spid="63" grpId="0"/>
      <p:bldP spid="64" grpId="0"/>
      <p:bldP spid="65" grpId="0"/>
      <p:bldP spid="69" grpId="0"/>
      <p:bldP spid="74" grpId="0"/>
      <p:bldP spid="75" grpId="0"/>
      <p:bldP spid="76" grpId="0"/>
      <p:bldP spid="80" grpId="0" animBg="1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D6046-99AB-796A-A61E-6F16491D8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Forma&#10;&#10;O conteúdo gerado por IA pode estar incorreto.">
            <a:extLst>
              <a:ext uri="{FF2B5EF4-FFF2-40B4-BE49-F238E27FC236}">
                <a16:creationId xmlns:a16="http://schemas.microsoft.com/office/drawing/2014/main" id="{9C85B803-C3C4-3D67-E47C-0B6CEC659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79C6450-BEBF-DB1F-0475-F7A36EC83D33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08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72665E5-078B-E556-8B6C-3A9576FA5268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A94AEE4-7578-0E87-C31B-CC63CBCC779F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1F29468-F80B-E205-6D49-4DFA04E73173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D4A38B-2D00-5BBE-7AAC-D4E410193F4A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8EBE70D-F5FE-242D-8FB4-AE300705B051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E8FC76F-A3EF-C686-5B2B-EDE4704B9B11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362AF362-FB01-FFC7-A085-BFECBD2141DA}"/>
              </a:ext>
            </a:extLst>
          </p:cNvPr>
          <p:cNvSpPr txBox="1"/>
          <p:nvPr/>
        </p:nvSpPr>
        <p:spPr>
          <a:xfrm>
            <a:off x="-639505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CBD9AC4A-6942-661B-AC0E-1FB3915C8720}"/>
              </a:ext>
            </a:extLst>
          </p:cNvPr>
          <p:cNvSpPr txBox="1"/>
          <p:nvPr/>
        </p:nvSpPr>
        <p:spPr>
          <a:xfrm>
            <a:off x="-639505" y="2172902"/>
            <a:ext cx="779050" cy="758659"/>
          </a:xfrm>
          <a:prstGeom prst="roundRect">
            <a:avLst/>
          </a:prstGeom>
          <a:solidFill>
            <a:srgbClr val="122641"/>
          </a:solidFill>
          <a:ln w="38100">
            <a:solidFill>
              <a:srgbClr val="12264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1E0E7B12-B799-9C0D-EEDA-C499FF653AEC}"/>
              </a:ext>
            </a:extLst>
          </p:cNvPr>
          <p:cNvSpPr txBox="1"/>
          <p:nvPr/>
        </p:nvSpPr>
        <p:spPr>
          <a:xfrm>
            <a:off x="212478" y="3270891"/>
            <a:ext cx="1207333" cy="114693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1EA46BCE-4183-20B5-0609-104BE37D3628}"/>
              </a:ext>
            </a:extLst>
          </p:cNvPr>
          <p:cNvSpPr txBox="1"/>
          <p:nvPr/>
        </p:nvSpPr>
        <p:spPr>
          <a:xfrm>
            <a:off x="55699" y="3814413"/>
            <a:ext cx="1520889" cy="60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ABBFF7C1-165A-4203-4381-D9200F4F15C4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A1407E1E-58B0-70AF-563A-2BBF737BD20C}"/>
              </a:ext>
            </a:extLst>
          </p:cNvPr>
          <p:cNvSpPr txBox="1"/>
          <p:nvPr/>
        </p:nvSpPr>
        <p:spPr>
          <a:xfrm>
            <a:off x="-705549" y="2552231"/>
            <a:ext cx="911139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A33D1C2-7171-35EB-7720-8A2A852E5C0D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Verificação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C62A8174-975A-6B99-B589-BB77DCC3CCBF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42974C97-4026-B3CA-E65C-D4D3830FE0CB}"/>
              </a:ext>
            </a:extLst>
          </p:cNvPr>
          <p:cNvSpPr txBox="1"/>
          <p:nvPr/>
        </p:nvSpPr>
        <p:spPr>
          <a:xfrm>
            <a:off x="9614979" y="1233123"/>
            <a:ext cx="2435071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Configuração de Multi Shunt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30" name="CaixaDeTexto 29">
            <a:hlinkClick r:id="rId3" action="ppaction://hlinksldjump"/>
            <a:extLst>
              <a:ext uri="{FF2B5EF4-FFF2-40B4-BE49-F238E27FC236}">
                <a16:creationId xmlns:a16="http://schemas.microsoft.com/office/drawing/2014/main" id="{50168A5C-F7EE-3D3E-3AE0-768FAB83989B}"/>
              </a:ext>
            </a:extLst>
          </p:cNvPr>
          <p:cNvSpPr txBox="1"/>
          <p:nvPr/>
        </p:nvSpPr>
        <p:spPr>
          <a:xfrm>
            <a:off x="4096139" y="1508890"/>
            <a:ext cx="1135267" cy="664012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[14]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  <a:latin typeface="Montserrat" pitchFamily="2" charset="0"/>
              </a:rPr>
              <a:t>Artigo de comparação</a:t>
            </a:r>
            <a:endParaRPr lang="en-US" sz="12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A6550765-2DE8-05EA-74A4-C5EB2999E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769" y="2463497"/>
            <a:ext cx="7142631" cy="2609284"/>
          </a:xfrm>
          <a:prstGeom prst="rect">
            <a:avLst/>
          </a:prstGeom>
        </p:spPr>
      </p:pic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A690D9ED-A8EB-6B84-A339-65A412ABE2A0}"/>
              </a:ext>
            </a:extLst>
          </p:cNvPr>
          <p:cNvSpPr/>
          <p:nvPr/>
        </p:nvSpPr>
        <p:spPr>
          <a:xfrm>
            <a:off x="11083803" y="3507690"/>
            <a:ext cx="447245" cy="146325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57EF983D-6A4B-BAB2-664B-D6642A716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626" y="2832448"/>
            <a:ext cx="2489568" cy="187138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6793246-2842-18E7-8B1A-7A20BF068F0C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1E22C78-5CA3-BCA7-6B57-6C0AE682092E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253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F9224-5497-ACC6-A87B-E8738C9E2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&#10;&#10;O conteúdo gerado por IA pode estar incorreto.">
            <a:extLst>
              <a:ext uri="{FF2B5EF4-FFF2-40B4-BE49-F238E27FC236}">
                <a16:creationId xmlns:a16="http://schemas.microsoft.com/office/drawing/2014/main" id="{EB2CC6F3-20FA-9231-80DB-0B863BD57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06999DE-2B4F-8D0E-F6D7-67CA6D111653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09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36E7BAD-E49C-22B0-6AC2-832FC038A081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5605659-23D3-6648-5B4D-8907ACF54C03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95F4353-3BFB-B85B-2D54-B42F900C2C01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5D99A3-2A7A-7739-7A81-16D1F6987B75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F6E5FE5-CE90-6F98-2C9D-D84E32891981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649B1F-276F-86A2-7E79-EECD5C4D3923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8AE8EFFC-344C-D0E6-172C-93648ED1E6DA}"/>
              </a:ext>
            </a:extLst>
          </p:cNvPr>
          <p:cNvSpPr txBox="1"/>
          <p:nvPr/>
        </p:nvSpPr>
        <p:spPr>
          <a:xfrm>
            <a:off x="-639505" y="2172902"/>
            <a:ext cx="779050" cy="758659"/>
          </a:xfrm>
          <a:prstGeom prst="roundRect">
            <a:avLst/>
          </a:prstGeom>
          <a:solidFill>
            <a:srgbClr val="122641"/>
          </a:solidFill>
          <a:ln w="38100">
            <a:solidFill>
              <a:srgbClr val="12264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B550413E-ADC7-BB55-D17B-66AD76525AD9}"/>
              </a:ext>
            </a:extLst>
          </p:cNvPr>
          <p:cNvSpPr txBox="1"/>
          <p:nvPr/>
        </p:nvSpPr>
        <p:spPr>
          <a:xfrm>
            <a:off x="202870" y="4354076"/>
            <a:ext cx="1173202" cy="1142495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AE4663E7-8088-FF11-FBDE-A51021D9FC7F}"/>
              </a:ext>
            </a:extLst>
          </p:cNvPr>
          <p:cNvSpPr txBox="1"/>
          <p:nvPr/>
        </p:nvSpPr>
        <p:spPr>
          <a:xfrm>
            <a:off x="55699" y="4898466"/>
            <a:ext cx="1467544" cy="602541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6F61A069-0F89-B844-9227-B1656ED7495D}"/>
              </a:ext>
            </a:extLst>
          </p:cNvPr>
          <p:cNvSpPr txBox="1"/>
          <p:nvPr/>
        </p:nvSpPr>
        <p:spPr>
          <a:xfrm>
            <a:off x="-705549" y="2552231"/>
            <a:ext cx="911139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MODAL_NUMBER">
            <a:extLst>
              <a:ext uri="{FF2B5EF4-FFF2-40B4-BE49-F238E27FC236}">
                <a16:creationId xmlns:a16="http://schemas.microsoft.com/office/drawing/2014/main" id="{C3831124-24EB-7614-5216-79FB80A38FCA}"/>
              </a:ext>
            </a:extLst>
          </p:cNvPr>
          <p:cNvSpPr txBox="1"/>
          <p:nvPr/>
        </p:nvSpPr>
        <p:spPr>
          <a:xfrm>
            <a:off x="-639505" y="3327559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AB3AACE-5815-3797-1D84-33E1EA3918E1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DB2AD92D-1DCE-E4D8-8627-8BF4E303D06E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B828765B-71E6-710C-48BA-662E8A5D7A68}"/>
              </a:ext>
            </a:extLst>
          </p:cNvPr>
          <p:cNvSpPr/>
          <p:nvPr/>
        </p:nvSpPr>
        <p:spPr>
          <a:xfrm>
            <a:off x="1897626" y="2263432"/>
            <a:ext cx="9399639" cy="579621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3315C04-9064-761B-5682-425A28C53C91}"/>
              </a:ext>
            </a:extLst>
          </p:cNvPr>
          <p:cNvSpPr/>
          <p:nvPr/>
        </p:nvSpPr>
        <p:spPr>
          <a:xfrm>
            <a:off x="1897626" y="277515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2EAEF80-BCD4-5E94-AEB9-E46223B87391}"/>
              </a:ext>
            </a:extLst>
          </p:cNvPr>
          <p:cNvSpPr txBox="1"/>
          <p:nvPr/>
        </p:nvSpPr>
        <p:spPr>
          <a:xfrm>
            <a:off x="8491882" y="28683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SOLVER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B77E25F-E3B2-26CD-6186-41BB4D7BFB40}"/>
              </a:ext>
            </a:extLst>
          </p:cNvPr>
          <p:cNvSpPr/>
          <p:nvPr/>
        </p:nvSpPr>
        <p:spPr>
          <a:xfrm>
            <a:off x="1897626" y="3268024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D7C748C-42F6-60C6-FD25-B85C24B17D08}"/>
              </a:ext>
            </a:extLst>
          </p:cNvPr>
          <p:cNvSpPr txBox="1"/>
          <p:nvPr/>
        </p:nvSpPr>
        <p:spPr>
          <a:xfrm>
            <a:off x="8491882" y="336123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PÓS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BDABC81-A5D3-CEFE-80CF-361D361F57CA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027B1D5E-C0CE-9878-6466-4263E068487F}"/>
              </a:ext>
            </a:extLst>
          </p:cNvPr>
          <p:cNvSpPr/>
          <p:nvPr/>
        </p:nvSpPr>
        <p:spPr>
          <a:xfrm>
            <a:off x="6378111" y="3110155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63DFC8A8-C817-BD9E-C0F6-CAB35E25622A}"/>
              </a:ext>
            </a:extLst>
          </p:cNvPr>
          <p:cNvSpPr/>
          <p:nvPr/>
        </p:nvSpPr>
        <p:spPr>
          <a:xfrm>
            <a:off x="6378111" y="2612315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2B4D215-2770-8BF4-D53B-85911E131107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7F809F-944D-05C9-27BB-F4A080CFC6A0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237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93008-E800-C864-4A4E-42521FDDF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 descr="Forma&#10;&#10;O conteúdo gerado por IA pode estar incorreto.">
            <a:extLst>
              <a:ext uri="{FF2B5EF4-FFF2-40B4-BE49-F238E27FC236}">
                <a16:creationId xmlns:a16="http://schemas.microsoft.com/office/drawing/2014/main" id="{CC308B69-2F11-3540-78F7-C0547710B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13BC239-B4EB-8E9D-8013-3E2D2D143336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09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C9B6F66-0F28-1629-4D00-03DFEF24917D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6E1C66D-E2B9-F5BD-6DD0-6023D2C376F1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52C90D2-725F-D681-F16C-326293816DEA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FBBC5BF-8FE8-6988-0DB1-51FAE1F240F5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C8C649D-56EC-2962-C769-D3EBA75039FC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EB9EEB9-619B-BAD7-C946-985E57171AAE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3D5CBEAD-FA15-518E-9436-404C9719AEA0}"/>
              </a:ext>
            </a:extLst>
          </p:cNvPr>
          <p:cNvSpPr txBox="1"/>
          <p:nvPr/>
        </p:nvSpPr>
        <p:spPr>
          <a:xfrm>
            <a:off x="-639505" y="2172902"/>
            <a:ext cx="779050" cy="758659"/>
          </a:xfrm>
          <a:prstGeom prst="roundRect">
            <a:avLst/>
          </a:prstGeom>
          <a:solidFill>
            <a:srgbClr val="122641"/>
          </a:solidFill>
          <a:ln w="38100">
            <a:solidFill>
              <a:srgbClr val="12264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69BD1542-AED6-7978-E5CE-CC5017A7BBE2}"/>
              </a:ext>
            </a:extLst>
          </p:cNvPr>
          <p:cNvSpPr txBox="1"/>
          <p:nvPr/>
        </p:nvSpPr>
        <p:spPr>
          <a:xfrm>
            <a:off x="202870" y="4354076"/>
            <a:ext cx="1173202" cy="1142495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5592F8E7-AC88-9FA9-F468-2D901A800224}"/>
              </a:ext>
            </a:extLst>
          </p:cNvPr>
          <p:cNvSpPr txBox="1"/>
          <p:nvPr/>
        </p:nvSpPr>
        <p:spPr>
          <a:xfrm>
            <a:off x="55699" y="4898466"/>
            <a:ext cx="1467544" cy="602541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062BD1AF-7ED8-98A7-5D56-0835B897C888}"/>
              </a:ext>
            </a:extLst>
          </p:cNvPr>
          <p:cNvSpPr txBox="1"/>
          <p:nvPr/>
        </p:nvSpPr>
        <p:spPr>
          <a:xfrm>
            <a:off x="-705549" y="2552231"/>
            <a:ext cx="911139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MODAL_NUMBER">
            <a:extLst>
              <a:ext uri="{FF2B5EF4-FFF2-40B4-BE49-F238E27FC236}">
                <a16:creationId xmlns:a16="http://schemas.microsoft.com/office/drawing/2014/main" id="{25C2E83E-2197-336C-A616-C0E72A6BBE53}"/>
              </a:ext>
            </a:extLst>
          </p:cNvPr>
          <p:cNvSpPr txBox="1"/>
          <p:nvPr/>
        </p:nvSpPr>
        <p:spPr>
          <a:xfrm>
            <a:off x="-639505" y="3327559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B48008A-366D-8B32-DC74-42742E967EFB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EA8EA26-89A3-99A6-AF53-023E244FCC7A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E4B76F4A-49D4-CA43-A344-B02307F61246}"/>
              </a:ext>
            </a:extLst>
          </p:cNvPr>
          <p:cNvSpPr/>
          <p:nvPr/>
        </p:nvSpPr>
        <p:spPr>
          <a:xfrm>
            <a:off x="1897626" y="2263432"/>
            <a:ext cx="9399639" cy="1812954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B3B22E1-0275-DCEE-5AEB-4F612C271FD9}"/>
              </a:ext>
            </a:extLst>
          </p:cNvPr>
          <p:cNvSpPr/>
          <p:nvPr/>
        </p:nvSpPr>
        <p:spPr>
          <a:xfrm>
            <a:off x="1897626" y="393262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BAD0F65-F624-4B96-FBEF-E723D3B51602}"/>
              </a:ext>
            </a:extLst>
          </p:cNvPr>
          <p:cNvSpPr txBox="1"/>
          <p:nvPr/>
        </p:nvSpPr>
        <p:spPr>
          <a:xfrm>
            <a:off x="8491882" y="40258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SOLVER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655CCFA-388C-5AC5-F904-F495B75657D7}"/>
              </a:ext>
            </a:extLst>
          </p:cNvPr>
          <p:cNvSpPr/>
          <p:nvPr/>
        </p:nvSpPr>
        <p:spPr>
          <a:xfrm>
            <a:off x="1897626" y="4425494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01FE901-6D9E-23E6-DC48-3AB3A461A44A}"/>
              </a:ext>
            </a:extLst>
          </p:cNvPr>
          <p:cNvSpPr txBox="1"/>
          <p:nvPr/>
        </p:nvSpPr>
        <p:spPr>
          <a:xfrm>
            <a:off x="8491882" y="45187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PÓS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C470C85-284F-25BE-9E31-C3E685726D85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EA1107D-5B81-0CC8-AD5C-85848DA42F92}"/>
              </a:ext>
            </a:extLst>
          </p:cNvPr>
          <p:cNvSpPr/>
          <p:nvPr/>
        </p:nvSpPr>
        <p:spPr>
          <a:xfrm>
            <a:off x="2029181" y="2739303"/>
            <a:ext cx="9136528" cy="1083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B5B7EF-3D59-6669-2141-30CED63DC5BD}"/>
              </a:ext>
            </a:extLst>
          </p:cNvPr>
          <p:cNvSpPr txBox="1"/>
          <p:nvPr/>
        </p:nvSpPr>
        <p:spPr>
          <a:xfrm>
            <a:off x="6761982" y="2914746"/>
            <a:ext cx="21513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32474F"/>
                </a:solidFill>
                <a:latin typeface="Montserrat Black" pitchFamily="2" charset="0"/>
              </a:rPr>
              <a:t>Colocar os elementos elétricos no circuito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3F871E9-7751-A93C-4B9E-52BB5B6A5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241" y="2908342"/>
            <a:ext cx="935791" cy="314456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9D97B19E-228E-3F1C-AB32-700D2ED7438C}"/>
              </a:ext>
            </a:extLst>
          </p:cNvPr>
          <p:cNvSpPr txBox="1"/>
          <p:nvPr/>
        </p:nvSpPr>
        <p:spPr>
          <a:xfrm>
            <a:off x="8525354" y="2944436"/>
            <a:ext cx="16857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FF0000"/>
                </a:solidFill>
                <a:latin typeface="Montserrat Black" pitchFamily="2" charset="0"/>
              </a:rPr>
              <a:t>RESISTOR</a:t>
            </a:r>
            <a:endParaRPr lang="en-US" sz="1400" dirty="0">
              <a:solidFill>
                <a:srgbClr val="FF0000"/>
              </a:solidFill>
              <a:latin typeface="Montserrat Light" pitchFamily="2" charset="0"/>
            </a:endParaRP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D5BC1302-A071-0892-DA23-5CFF80C2E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6041" y="3343339"/>
            <a:ext cx="803220" cy="298873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3E8E1202-23BA-4F91-EB55-76811806D245}"/>
              </a:ext>
            </a:extLst>
          </p:cNvPr>
          <p:cNvSpPr txBox="1"/>
          <p:nvPr/>
        </p:nvSpPr>
        <p:spPr>
          <a:xfrm>
            <a:off x="8525355" y="3358759"/>
            <a:ext cx="16857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FF0000"/>
                </a:solidFill>
                <a:latin typeface="Montserrat Black" pitchFamily="2" charset="0"/>
              </a:rPr>
              <a:t>INDUTOR</a:t>
            </a:r>
            <a:endParaRPr lang="en-US" sz="1400" dirty="0">
              <a:solidFill>
                <a:srgbClr val="FF0000"/>
              </a:solidFill>
              <a:latin typeface="Montserrat Light" pitchFamily="2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18B5C11-88F0-EEA0-4E17-57C3D094BF40}"/>
              </a:ext>
            </a:extLst>
          </p:cNvPr>
          <p:cNvSpPr txBox="1"/>
          <p:nvPr/>
        </p:nvSpPr>
        <p:spPr>
          <a:xfrm>
            <a:off x="2056734" y="3019247"/>
            <a:ext cx="21513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solidFill>
                  <a:srgbClr val="32474F"/>
                </a:solidFill>
                <a:latin typeface="Montserrat Black" pitchFamily="2" charset="0"/>
              </a:rPr>
              <a:t>Implementar o tipo de circuito elétrico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2B1AAAB-C14D-E99B-0C1B-44CCFC547E40}"/>
              </a:ext>
            </a:extLst>
          </p:cNvPr>
          <p:cNvSpPr txBox="1"/>
          <p:nvPr/>
        </p:nvSpPr>
        <p:spPr>
          <a:xfrm>
            <a:off x="4235636" y="2906996"/>
            <a:ext cx="190906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Single ou Multi shunt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83DB967-111C-762C-2CD4-8EBA8070EAAC}"/>
              </a:ext>
            </a:extLst>
          </p:cNvPr>
          <p:cNvSpPr txBox="1"/>
          <p:nvPr/>
        </p:nvSpPr>
        <p:spPr>
          <a:xfrm>
            <a:off x="4235636" y="3365277"/>
            <a:ext cx="190906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Circuito em paralelo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BEA539-CC67-00F0-23EE-691DB600AAAF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790DD39-2125-1BEE-2387-EBCF5E0A5AD6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514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69725-9B2E-D92E-46FF-D0BB6CA06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Forma&#10;&#10;O conteúdo gerado por IA pode estar incorreto.">
            <a:extLst>
              <a:ext uri="{FF2B5EF4-FFF2-40B4-BE49-F238E27FC236}">
                <a16:creationId xmlns:a16="http://schemas.microsoft.com/office/drawing/2014/main" id="{A7A3F943-287F-816D-6C08-2A2CB5C64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31CFFF0-C8AF-F3E9-3E1F-2D02097605FD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09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38BB606-C112-9451-EEB1-5B01C66DB142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A609BBB-067A-C142-7BEE-C9026FFCEAB2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B84EF32-C04F-7BA5-05BB-957E8CF58F56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99858DD-D5CD-DAEE-EE82-3708EC587338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2D21065-5C0C-F07B-9A1E-AB8060C9C1C5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04925E-D3F3-148F-1077-689CF0C78278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99C77B50-46FD-0942-C3E4-FCFF97279635}"/>
              </a:ext>
            </a:extLst>
          </p:cNvPr>
          <p:cNvSpPr txBox="1"/>
          <p:nvPr/>
        </p:nvSpPr>
        <p:spPr>
          <a:xfrm>
            <a:off x="-639505" y="2172902"/>
            <a:ext cx="779050" cy="758659"/>
          </a:xfrm>
          <a:prstGeom prst="roundRect">
            <a:avLst/>
          </a:prstGeom>
          <a:solidFill>
            <a:srgbClr val="122641"/>
          </a:solidFill>
          <a:ln w="38100">
            <a:solidFill>
              <a:srgbClr val="12264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680F3532-F31F-B090-456B-4EFAD5C17726}"/>
              </a:ext>
            </a:extLst>
          </p:cNvPr>
          <p:cNvSpPr txBox="1"/>
          <p:nvPr/>
        </p:nvSpPr>
        <p:spPr>
          <a:xfrm>
            <a:off x="202870" y="4354076"/>
            <a:ext cx="1173202" cy="1142495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0A85FD38-B310-1770-8B01-C280B859C670}"/>
              </a:ext>
            </a:extLst>
          </p:cNvPr>
          <p:cNvSpPr txBox="1"/>
          <p:nvPr/>
        </p:nvSpPr>
        <p:spPr>
          <a:xfrm>
            <a:off x="55699" y="4898466"/>
            <a:ext cx="1467544" cy="602541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80977C9D-23DA-93D0-3CF0-C99C3CB93ED3}"/>
              </a:ext>
            </a:extLst>
          </p:cNvPr>
          <p:cNvSpPr txBox="1"/>
          <p:nvPr/>
        </p:nvSpPr>
        <p:spPr>
          <a:xfrm>
            <a:off x="-705549" y="2552231"/>
            <a:ext cx="911139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MODAL_NUMBER">
            <a:extLst>
              <a:ext uri="{FF2B5EF4-FFF2-40B4-BE49-F238E27FC236}">
                <a16:creationId xmlns:a16="http://schemas.microsoft.com/office/drawing/2014/main" id="{A5FF280B-6143-1751-880D-CC2D56B7EF94}"/>
              </a:ext>
            </a:extLst>
          </p:cNvPr>
          <p:cNvSpPr txBox="1"/>
          <p:nvPr/>
        </p:nvSpPr>
        <p:spPr>
          <a:xfrm>
            <a:off x="-639505" y="3327559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484A99-82EA-EB54-DF5D-3923CED4076D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D0E39281-31DD-3954-F10B-9AD6F175C30F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897CDA4D-A023-942D-5DD5-099F58AFF141}"/>
              </a:ext>
            </a:extLst>
          </p:cNvPr>
          <p:cNvSpPr/>
          <p:nvPr/>
        </p:nvSpPr>
        <p:spPr>
          <a:xfrm>
            <a:off x="1897626" y="2263432"/>
            <a:ext cx="9399639" cy="579621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4844BAB-2E25-0EF6-1DD4-CFCB15815147}"/>
              </a:ext>
            </a:extLst>
          </p:cNvPr>
          <p:cNvSpPr/>
          <p:nvPr/>
        </p:nvSpPr>
        <p:spPr>
          <a:xfrm>
            <a:off x="1897626" y="277515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5E7E643-A9A0-6920-60E2-232651D10A6F}"/>
              </a:ext>
            </a:extLst>
          </p:cNvPr>
          <p:cNvSpPr txBox="1"/>
          <p:nvPr/>
        </p:nvSpPr>
        <p:spPr>
          <a:xfrm>
            <a:off x="8491882" y="28683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SOLVER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6EDB60E-205C-44F3-CAFA-2C46B57A34A3}"/>
              </a:ext>
            </a:extLst>
          </p:cNvPr>
          <p:cNvSpPr/>
          <p:nvPr/>
        </p:nvSpPr>
        <p:spPr>
          <a:xfrm>
            <a:off x="1897626" y="3268024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AA0C54F-F398-6600-2932-30D53E61D253}"/>
              </a:ext>
            </a:extLst>
          </p:cNvPr>
          <p:cNvSpPr txBox="1"/>
          <p:nvPr/>
        </p:nvSpPr>
        <p:spPr>
          <a:xfrm>
            <a:off x="8491882" y="336123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PÓS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79BB604-86E8-079C-D049-A75D3FFAB858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18CF4F04-2947-2969-180E-A48A83DD99A9}"/>
              </a:ext>
            </a:extLst>
          </p:cNvPr>
          <p:cNvSpPr/>
          <p:nvPr/>
        </p:nvSpPr>
        <p:spPr>
          <a:xfrm>
            <a:off x="6378111" y="2612315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7F2DD6-D59D-89C8-1D94-3AA297AFC6F4}"/>
              </a:ext>
            </a:extLst>
          </p:cNvPr>
          <p:cNvSpPr txBox="1"/>
          <p:nvPr/>
        </p:nvSpPr>
        <p:spPr>
          <a:xfrm>
            <a:off x="10140988" y="1230367"/>
            <a:ext cx="190906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Single ou Multi shunt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E2093F-C450-1948-4C28-E6E4B7B93AA2}"/>
              </a:ext>
            </a:extLst>
          </p:cNvPr>
          <p:cNvSpPr txBox="1"/>
          <p:nvPr/>
        </p:nvSpPr>
        <p:spPr>
          <a:xfrm>
            <a:off x="10140988" y="1574337"/>
            <a:ext cx="190906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Circuito em paralelo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657DC0A-20B7-E125-0F90-CE5F2FB94189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8EB3003-39EE-950F-94E0-9F2D1ACD9D1B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836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06802-E578-C76F-333D-A7B39C569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 descr="Forma&#10;&#10;O conteúdo gerado por IA pode estar incorreto.">
            <a:extLst>
              <a:ext uri="{FF2B5EF4-FFF2-40B4-BE49-F238E27FC236}">
                <a16:creationId xmlns:a16="http://schemas.microsoft.com/office/drawing/2014/main" id="{AFC28E8C-8EBB-D6C8-F56D-35F5A509C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94BD8C6-B0C5-EF2F-E2AE-31116872697C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09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4EAE887-CB82-0EC8-ED45-BB99DE6D0374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B8DD433-A727-3B0B-E76F-FE7DCB630B67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B09F955-E02E-E04F-1EC8-364E8B9E5201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06B8F3F-74FA-A830-0573-142C151522DD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530D21B-2AD9-CF34-65EF-FD04ECDB5EA3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E78B0E1-F1D4-6B2C-25F2-56CAE0A623E7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7A6F2528-014B-A671-04FB-3C7F281A0B95}"/>
              </a:ext>
            </a:extLst>
          </p:cNvPr>
          <p:cNvSpPr txBox="1"/>
          <p:nvPr/>
        </p:nvSpPr>
        <p:spPr>
          <a:xfrm>
            <a:off x="-639505" y="2172902"/>
            <a:ext cx="779050" cy="758659"/>
          </a:xfrm>
          <a:prstGeom prst="roundRect">
            <a:avLst/>
          </a:prstGeom>
          <a:solidFill>
            <a:srgbClr val="122641"/>
          </a:solidFill>
          <a:ln w="38100">
            <a:solidFill>
              <a:srgbClr val="12264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2B8F91D3-C237-88DA-91A6-34F4787131FE}"/>
              </a:ext>
            </a:extLst>
          </p:cNvPr>
          <p:cNvSpPr txBox="1"/>
          <p:nvPr/>
        </p:nvSpPr>
        <p:spPr>
          <a:xfrm>
            <a:off x="202870" y="4354076"/>
            <a:ext cx="1173202" cy="1142495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78FFCFF4-EE90-6C21-B032-205203451F62}"/>
              </a:ext>
            </a:extLst>
          </p:cNvPr>
          <p:cNvSpPr txBox="1"/>
          <p:nvPr/>
        </p:nvSpPr>
        <p:spPr>
          <a:xfrm>
            <a:off x="55699" y="4898466"/>
            <a:ext cx="1467544" cy="602541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7AD001E7-478C-F03A-3CE4-284513938E61}"/>
              </a:ext>
            </a:extLst>
          </p:cNvPr>
          <p:cNvSpPr txBox="1"/>
          <p:nvPr/>
        </p:nvSpPr>
        <p:spPr>
          <a:xfrm>
            <a:off x="-705549" y="2552231"/>
            <a:ext cx="911139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MODAL_NUMBER">
            <a:extLst>
              <a:ext uri="{FF2B5EF4-FFF2-40B4-BE49-F238E27FC236}">
                <a16:creationId xmlns:a16="http://schemas.microsoft.com/office/drawing/2014/main" id="{8CF0B0B5-A7D3-88CD-178B-87AEF961A5AA}"/>
              </a:ext>
            </a:extLst>
          </p:cNvPr>
          <p:cNvSpPr txBox="1"/>
          <p:nvPr/>
        </p:nvSpPr>
        <p:spPr>
          <a:xfrm>
            <a:off x="-639505" y="3327559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EC98744-DE19-92F8-8CF2-D1BEFC3954A3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D5023AA-65A7-5EBD-C5E9-5DD1B1D8D536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B32166D7-5DF4-9230-D96D-4C0276EE9BD6}"/>
              </a:ext>
            </a:extLst>
          </p:cNvPr>
          <p:cNvSpPr/>
          <p:nvPr/>
        </p:nvSpPr>
        <p:spPr>
          <a:xfrm>
            <a:off x="1897626" y="2263432"/>
            <a:ext cx="9399639" cy="579621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8B58121-917B-5028-6B28-F3DB61106407}"/>
              </a:ext>
            </a:extLst>
          </p:cNvPr>
          <p:cNvSpPr/>
          <p:nvPr/>
        </p:nvSpPr>
        <p:spPr>
          <a:xfrm>
            <a:off x="1897626" y="2775154"/>
            <a:ext cx="9399639" cy="2229685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4B6AD70-099E-1D32-973C-B8D3FDC05E12}"/>
              </a:ext>
            </a:extLst>
          </p:cNvPr>
          <p:cNvSpPr txBox="1"/>
          <p:nvPr/>
        </p:nvSpPr>
        <p:spPr>
          <a:xfrm>
            <a:off x="8491882" y="28683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SOLVER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6AF4FCE-D6A2-D877-D2C1-3A04965E2A8E}"/>
              </a:ext>
            </a:extLst>
          </p:cNvPr>
          <p:cNvSpPr/>
          <p:nvPr/>
        </p:nvSpPr>
        <p:spPr>
          <a:xfrm>
            <a:off x="1897626" y="4911625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8E40951-3B75-7E13-6648-962C7F508833}"/>
              </a:ext>
            </a:extLst>
          </p:cNvPr>
          <p:cNvSpPr txBox="1"/>
          <p:nvPr/>
        </p:nvSpPr>
        <p:spPr>
          <a:xfrm>
            <a:off x="8491882" y="50048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PÓS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795EC91-8638-24D7-97D2-549CF8ADC039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EA38BEE4-9739-996D-D08D-EFD13EA1E7C8}"/>
              </a:ext>
            </a:extLst>
          </p:cNvPr>
          <p:cNvSpPr/>
          <p:nvPr/>
        </p:nvSpPr>
        <p:spPr>
          <a:xfrm>
            <a:off x="6378111" y="2612315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A08DB74-81BB-D63E-2602-6578B83E51D3}"/>
              </a:ext>
            </a:extLst>
          </p:cNvPr>
          <p:cNvSpPr/>
          <p:nvPr/>
        </p:nvSpPr>
        <p:spPr>
          <a:xfrm>
            <a:off x="2029181" y="3248702"/>
            <a:ext cx="9136528" cy="1558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452522-D341-3528-4650-2D6726A2B650}"/>
              </a:ext>
            </a:extLst>
          </p:cNvPr>
          <p:cNvSpPr txBox="1"/>
          <p:nvPr/>
        </p:nvSpPr>
        <p:spPr>
          <a:xfrm>
            <a:off x="10140988" y="1230367"/>
            <a:ext cx="190906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Single ou Multi shunt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4889F74-B038-7472-E288-445E6A0BD033}"/>
              </a:ext>
            </a:extLst>
          </p:cNvPr>
          <p:cNvSpPr txBox="1"/>
          <p:nvPr/>
        </p:nvSpPr>
        <p:spPr>
          <a:xfrm>
            <a:off x="10140988" y="1574337"/>
            <a:ext cx="190906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Circuito em paralelo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525F36D-AA94-B5E8-84AA-DED403DF23FF}"/>
              </a:ext>
            </a:extLst>
          </p:cNvPr>
          <p:cNvGrpSpPr/>
          <p:nvPr/>
        </p:nvGrpSpPr>
        <p:grpSpPr>
          <a:xfrm>
            <a:off x="3128882" y="3471363"/>
            <a:ext cx="6937126" cy="1198582"/>
            <a:chOff x="3035719" y="3530620"/>
            <a:chExt cx="6937126" cy="1198582"/>
          </a:xfrm>
        </p:grpSpPr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4FE65AC0-BCA2-07E5-00A7-6DB3FC53C31A}"/>
                </a:ext>
              </a:extLst>
            </p:cNvPr>
            <p:cNvSpPr txBox="1"/>
            <p:nvPr/>
          </p:nvSpPr>
          <p:spPr>
            <a:xfrm>
              <a:off x="3035719" y="4135475"/>
              <a:ext cx="21671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solidFill>
                    <a:srgbClr val="122641"/>
                  </a:solidFill>
                  <a:latin typeface="Montserrat Black" pitchFamily="2" charset="0"/>
                </a:rPr>
                <a:t>FULL </a:t>
              </a:r>
              <a:r>
                <a:rPr lang="pt-BR" sz="1400" dirty="0" err="1">
                  <a:solidFill>
                    <a:srgbClr val="122641"/>
                  </a:solidFill>
                  <a:latin typeface="Montserrat Black" pitchFamily="2" charset="0"/>
                </a:rPr>
                <a:t>Harmonic</a:t>
              </a:r>
              <a:r>
                <a:rPr lang="pt-BR" sz="1400" dirty="0">
                  <a:solidFill>
                    <a:srgbClr val="122641"/>
                  </a:solidFill>
                  <a:latin typeface="Montserrat Black" pitchFamily="2" charset="0"/>
                </a:rPr>
                <a:t> </a:t>
              </a:r>
              <a:r>
                <a:rPr lang="pt-BR" sz="1400" dirty="0" err="1">
                  <a:solidFill>
                    <a:srgbClr val="122641"/>
                  </a:solidFill>
                  <a:latin typeface="Montserrat Black" pitchFamily="2" charset="0"/>
                </a:rPr>
                <a:t>Solution</a:t>
              </a:r>
              <a:endParaRPr lang="en-US" sz="1600" dirty="0">
                <a:solidFill>
                  <a:srgbClr val="122641"/>
                </a:solidFill>
                <a:latin typeface="Montserrat Light" pitchFamily="2" charset="0"/>
              </a:endParaRPr>
            </a:p>
          </p:txBody>
        </p:sp>
        <p:sp>
          <p:nvSpPr>
            <p:cNvPr id="30" name="Google Shape;1563;p141">
              <a:extLst>
                <a:ext uri="{FF2B5EF4-FFF2-40B4-BE49-F238E27FC236}">
                  <a16:creationId xmlns:a16="http://schemas.microsoft.com/office/drawing/2014/main" id="{E9C10871-4EF3-E424-3A50-6CF92503D562}"/>
                </a:ext>
              </a:extLst>
            </p:cNvPr>
            <p:cNvSpPr/>
            <p:nvPr/>
          </p:nvSpPr>
          <p:spPr>
            <a:xfrm rot="7887057">
              <a:off x="4034778" y="3992310"/>
              <a:ext cx="169010" cy="163994"/>
            </a:xfrm>
            <a:prstGeom prst="rtTriangle">
              <a:avLst/>
            </a:prstGeom>
            <a:gradFill>
              <a:gsLst>
                <a:gs pos="0">
                  <a:srgbClr val="1D3960"/>
                </a:gs>
                <a:gs pos="100000">
                  <a:srgbClr val="0C182A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944A1"/>
                </a:solidFill>
              </a:endParaRPr>
            </a:p>
          </p:txBody>
        </p:sp>
        <p:sp>
          <p:nvSpPr>
            <p:cNvPr id="31" name="DIVISAO">
              <a:extLst>
                <a:ext uri="{FF2B5EF4-FFF2-40B4-BE49-F238E27FC236}">
                  <a16:creationId xmlns:a16="http://schemas.microsoft.com/office/drawing/2014/main" id="{32F77053-F88A-2853-6373-E00875EE641C}"/>
                </a:ext>
              </a:extLst>
            </p:cNvPr>
            <p:cNvSpPr/>
            <p:nvPr/>
          </p:nvSpPr>
          <p:spPr>
            <a:xfrm>
              <a:off x="5288923" y="3591893"/>
              <a:ext cx="45719" cy="1137309"/>
            </a:xfrm>
            <a:prstGeom prst="rect">
              <a:avLst/>
            </a:prstGeom>
            <a:solidFill>
              <a:srgbClr val="3247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2BCE1250-AFA1-C5D6-EFEC-6A1A2B6AFC48}"/>
                </a:ext>
              </a:extLst>
            </p:cNvPr>
            <p:cNvSpPr txBox="1"/>
            <p:nvPr/>
          </p:nvSpPr>
          <p:spPr>
            <a:xfrm>
              <a:off x="3035719" y="3530620"/>
              <a:ext cx="21671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>
                  <a:solidFill>
                    <a:srgbClr val="122641"/>
                  </a:solidFill>
                  <a:latin typeface="Montserrat Black" pitchFamily="2" charset="0"/>
                </a:rPr>
                <a:t>01</a:t>
              </a:r>
              <a:endParaRPr lang="en-US" sz="2400" dirty="0">
                <a:solidFill>
                  <a:srgbClr val="122641"/>
                </a:solidFill>
                <a:latin typeface="Montserrat Light" pitchFamily="2" charset="0"/>
              </a:endParaRP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E1FDC594-F7D5-5F18-F748-A6A64EA9E1AD}"/>
                </a:ext>
              </a:extLst>
            </p:cNvPr>
            <p:cNvSpPr txBox="1"/>
            <p:nvPr/>
          </p:nvSpPr>
          <p:spPr>
            <a:xfrm>
              <a:off x="5420718" y="4135475"/>
              <a:ext cx="21671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solidFill>
                    <a:srgbClr val="122641"/>
                  </a:solidFill>
                  <a:latin typeface="Montserrat Black" pitchFamily="2" charset="0"/>
                </a:rPr>
                <a:t>Massa e Rigidez</a:t>
              </a:r>
            </a:p>
            <a:p>
              <a:pPr algn="ctr"/>
              <a:r>
                <a:rPr lang="pt-BR" sz="1400" dirty="0">
                  <a:solidFill>
                    <a:srgbClr val="122641"/>
                  </a:solidFill>
                  <a:latin typeface="Montserrat Black" pitchFamily="2" charset="0"/>
                </a:rPr>
                <a:t>Non-</a:t>
              </a:r>
              <a:r>
                <a:rPr lang="pt-BR" sz="1400" dirty="0" err="1">
                  <a:solidFill>
                    <a:srgbClr val="122641"/>
                  </a:solidFill>
                  <a:latin typeface="Montserrat Black" pitchFamily="2" charset="0"/>
                </a:rPr>
                <a:t>lumped</a:t>
              </a:r>
              <a:r>
                <a:rPr lang="pt-BR" sz="1400" dirty="0">
                  <a:solidFill>
                    <a:srgbClr val="122641"/>
                  </a:solidFill>
                  <a:latin typeface="Montserrat Black" pitchFamily="2" charset="0"/>
                </a:rPr>
                <a:t> </a:t>
              </a:r>
              <a:r>
                <a:rPr lang="pt-BR" sz="1400" dirty="0" err="1">
                  <a:solidFill>
                    <a:srgbClr val="122641"/>
                  </a:solidFill>
                  <a:latin typeface="Montserrat Black" pitchFamily="2" charset="0"/>
                </a:rPr>
                <a:t>Form</a:t>
              </a:r>
              <a:endParaRPr lang="en-US" sz="1600" dirty="0">
                <a:solidFill>
                  <a:srgbClr val="122641"/>
                </a:solidFill>
                <a:latin typeface="Montserrat Light" pitchFamily="2" charset="0"/>
              </a:endParaRPr>
            </a:p>
          </p:txBody>
        </p:sp>
        <p:sp>
          <p:nvSpPr>
            <p:cNvPr id="34" name="Google Shape;1563;p141">
              <a:extLst>
                <a:ext uri="{FF2B5EF4-FFF2-40B4-BE49-F238E27FC236}">
                  <a16:creationId xmlns:a16="http://schemas.microsoft.com/office/drawing/2014/main" id="{449563A3-8040-86E1-5367-3EF352A7F468}"/>
                </a:ext>
              </a:extLst>
            </p:cNvPr>
            <p:cNvSpPr/>
            <p:nvPr/>
          </p:nvSpPr>
          <p:spPr>
            <a:xfrm rot="7887057">
              <a:off x="6419777" y="3992310"/>
              <a:ext cx="169010" cy="163994"/>
            </a:xfrm>
            <a:prstGeom prst="rtTriangle">
              <a:avLst/>
            </a:prstGeom>
            <a:gradFill>
              <a:gsLst>
                <a:gs pos="0">
                  <a:srgbClr val="1D3960"/>
                </a:gs>
                <a:gs pos="100000">
                  <a:srgbClr val="0C182A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944A1"/>
                </a:solidFill>
              </a:endParaRPr>
            </a:p>
          </p:txBody>
        </p:sp>
        <p:sp>
          <p:nvSpPr>
            <p:cNvPr id="35" name="DIVISAO">
              <a:extLst>
                <a:ext uri="{FF2B5EF4-FFF2-40B4-BE49-F238E27FC236}">
                  <a16:creationId xmlns:a16="http://schemas.microsoft.com/office/drawing/2014/main" id="{AC53FCED-C10F-8D2B-414C-F6CB231BF520}"/>
                </a:ext>
              </a:extLst>
            </p:cNvPr>
            <p:cNvSpPr/>
            <p:nvPr/>
          </p:nvSpPr>
          <p:spPr>
            <a:xfrm>
              <a:off x="7673922" y="3591893"/>
              <a:ext cx="45719" cy="1137309"/>
            </a:xfrm>
            <a:prstGeom prst="rect">
              <a:avLst/>
            </a:prstGeom>
            <a:solidFill>
              <a:srgbClr val="3247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797D38F3-988B-AF75-635C-18B89E957A60}"/>
                </a:ext>
              </a:extLst>
            </p:cNvPr>
            <p:cNvSpPr txBox="1"/>
            <p:nvPr/>
          </p:nvSpPr>
          <p:spPr>
            <a:xfrm>
              <a:off x="5420718" y="3530620"/>
              <a:ext cx="21671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>
                  <a:solidFill>
                    <a:srgbClr val="122641"/>
                  </a:solidFill>
                  <a:latin typeface="Montserrat Black" pitchFamily="2" charset="0"/>
                </a:rPr>
                <a:t>02</a:t>
              </a:r>
              <a:endParaRPr lang="en-US" sz="2400" dirty="0">
                <a:solidFill>
                  <a:srgbClr val="122641"/>
                </a:solidFill>
                <a:latin typeface="Montserrat Light" pitchFamily="2" charset="0"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A9615453-159E-D412-1641-CEF7B3E3AC96}"/>
                </a:ext>
              </a:extLst>
            </p:cNvPr>
            <p:cNvSpPr txBox="1"/>
            <p:nvPr/>
          </p:nvSpPr>
          <p:spPr>
            <a:xfrm>
              <a:off x="7805717" y="4139540"/>
              <a:ext cx="21671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 err="1">
                  <a:solidFill>
                    <a:srgbClr val="122641"/>
                  </a:solidFill>
                  <a:latin typeface="Montserrat Black" pitchFamily="2" charset="0"/>
                </a:rPr>
                <a:t>Pre</a:t>
              </a:r>
              <a:r>
                <a:rPr lang="pt-BR" sz="1400" dirty="0">
                  <a:solidFill>
                    <a:srgbClr val="122641"/>
                  </a:solidFill>
                  <a:latin typeface="Montserrat Black" pitchFamily="2" charset="0"/>
                </a:rPr>
                <a:t>-stress não considerado</a:t>
              </a:r>
              <a:endParaRPr lang="en-US" sz="1600" dirty="0">
                <a:solidFill>
                  <a:srgbClr val="122641"/>
                </a:solidFill>
                <a:latin typeface="Montserrat Light" pitchFamily="2" charset="0"/>
              </a:endParaRPr>
            </a:p>
          </p:txBody>
        </p:sp>
        <p:sp>
          <p:nvSpPr>
            <p:cNvPr id="38" name="Google Shape;1563;p141">
              <a:extLst>
                <a:ext uri="{FF2B5EF4-FFF2-40B4-BE49-F238E27FC236}">
                  <a16:creationId xmlns:a16="http://schemas.microsoft.com/office/drawing/2014/main" id="{29204E65-A049-E918-FDAA-267D033EFAE3}"/>
                </a:ext>
              </a:extLst>
            </p:cNvPr>
            <p:cNvSpPr/>
            <p:nvPr/>
          </p:nvSpPr>
          <p:spPr>
            <a:xfrm rot="7887057">
              <a:off x="8804776" y="3996375"/>
              <a:ext cx="169010" cy="163994"/>
            </a:xfrm>
            <a:prstGeom prst="rtTriangle">
              <a:avLst/>
            </a:prstGeom>
            <a:gradFill>
              <a:gsLst>
                <a:gs pos="0">
                  <a:srgbClr val="1D3960"/>
                </a:gs>
                <a:gs pos="100000">
                  <a:srgbClr val="0C182A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944A1"/>
                </a:solidFill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85A7496E-1646-1747-27FA-7A2162605BE6}"/>
                </a:ext>
              </a:extLst>
            </p:cNvPr>
            <p:cNvSpPr txBox="1"/>
            <p:nvPr/>
          </p:nvSpPr>
          <p:spPr>
            <a:xfrm>
              <a:off x="7805717" y="3534685"/>
              <a:ext cx="21671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2000" dirty="0">
                  <a:solidFill>
                    <a:srgbClr val="122641"/>
                  </a:solidFill>
                  <a:latin typeface="Montserrat Black" pitchFamily="2" charset="0"/>
                </a:rPr>
                <a:t>03</a:t>
              </a:r>
              <a:endParaRPr lang="en-US" sz="2400" dirty="0">
                <a:solidFill>
                  <a:srgbClr val="122641"/>
                </a:solidFill>
                <a:latin typeface="Montserrat Light" pitchFamily="2" charset="0"/>
              </a:endParaRPr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39948B59-478E-4AF5-E3B6-5E31E0792179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E7A4FAC-9AA5-0936-A189-610DC676E13E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026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3C338-8A40-CA10-214F-6DC1B6E8C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29" descr="Forma&#10;&#10;O conteúdo gerado por IA pode estar incorreto.">
            <a:extLst>
              <a:ext uri="{FF2B5EF4-FFF2-40B4-BE49-F238E27FC236}">
                <a16:creationId xmlns:a16="http://schemas.microsoft.com/office/drawing/2014/main" id="{CE17EB6F-B415-4A24-DB7F-628908FDF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3B53D8A-5EF2-9F3B-7A37-E68BB54129F9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09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9B918E-ED71-12B0-888B-BA0D112026F3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665F966-9525-9377-B015-EC9E7A421B2F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7771C1E-70F7-9C9C-93FF-E0D4BDCF5E7E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C72534E-E92D-7868-8841-667530EDCA03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54A0B6D-8F57-5F80-A06C-2F3E1E6A1260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7E95486-9131-6F11-0984-D035E2D6AC09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BC575C43-49FC-683A-A89E-2E5C1601DC70}"/>
              </a:ext>
            </a:extLst>
          </p:cNvPr>
          <p:cNvSpPr txBox="1"/>
          <p:nvPr/>
        </p:nvSpPr>
        <p:spPr>
          <a:xfrm>
            <a:off x="-639505" y="2172902"/>
            <a:ext cx="779050" cy="758659"/>
          </a:xfrm>
          <a:prstGeom prst="roundRect">
            <a:avLst/>
          </a:prstGeom>
          <a:solidFill>
            <a:srgbClr val="122641"/>
          </a:solidFill>
          <a:ln w="38100">
            <a:solidFill>
              <a:srgbClr val="12264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9EA10DAD-5AB5-088B-DBD1-D3263FEADA7A}"/>
              </a:ext>
            </a:extLst>
          </p:cNvPr>
          <p:cNvSpPr txBox="1"/>
          <p:nvPr/>
        </p:nvSpPr>
        <p:spPr>
          <a:xfrm>
            <a:off x="202870" y="4354076"/>
            <a:ext cx="1173202" cy="1142495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B2F4EB9F-E262-3D97-1974-7E284BF331AD}"/>
              </a:ext>
            </a:extLst>
          </p:cNvPr>
          <p:cNvSpPr txBox="1"/>
          <p:nvPr/>
        </p:nvSpPr>
        <p:spPr>
          <a:xfrm>
            <a:off x="55699" y="4898466"/>
            <a:ext cx="1467544" cy="602541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21D03B11-1525-B8DE-9D52-693182A60B08}"/>
              </a:ext>
            </a:extLst>
          </p:cNvPr>
          <p:cNvSpPr txBox="1"/>
          <p:nvPr/>
        </p:nvSpPr>
        <p:spPr>
          <a:xfrm>
            <a:off x="-705549" y="2552231"/>
            <a:ext cx="911139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MODAL_NUMBER">
            <a:extLst>
              <a:ext uri="{FF2B5EF4-FFF2-40B4-BE49-F238E27FC236}">
                <a16:creationId xmlns:a16="http://schemas.microsoft.com/office/drawing/2014/main" id="{54B14C91-2A3B-500B-4DA0-3988CE1A7C10}"/>
              </a:ext>
            </a:extLst>
          </p:cNvPr>
          <p:cNvSpPr txBox="1"/>
          <p:nvPr/>
        </p:nvSpPr>
        <p:spPr>
          <a:xfrm>
            <a:off x="-639505" y="3327559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91EDE3-6917-05B8-00AF-163D41D090D9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EE3C1E7-4409-FDB7-47CD-BA29886C07C4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35E7FD-69FB-F9B8-DDF7-14863C9B8E0E}"/>
              </a:ext>
            </a:extLst>
          </p:cNvPr>
          <p:cNvSpPr/>
          <p:nvPr/>
        </p:nvSpPr>
        <p:spPr>
          <a:xfrm>
            <a:off x="1897626" y="2263432"/>
            <a:ext cx="9399639" cy="579621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10ED9745-9702-E7A7-5BFA-05110ECA8FA9}"/>
              </a:ext>
            </a:extLst>
          </p:cNvPr>
          <p:cNvSpPr/>
          <p:nvPr/>
        </p:nvSpPr>
        <p:spPr>
          <a:xfrm>
            <a:off x="1897626" y="277515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39520BB-0DC5-4CD5-2545-36F722870638}"/>
              </a:ext>
            </a:extLst>
          </p:cNvPr>
          <p:cNvSpPr txBox="1"/>
          <p:nvPr/>
        </p:nvSpPr>
        <p:spPr>
          <a:xfrm>
            <a:off x="8491882" y="28683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SOLVER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1D30985-59C0-D8C6-5F8A-FC684E7BEF15}"/>
              </a:ext>
            </a:extLst>
          </p:cNvPr>
          <p:cNvSpPr/>
          <p:nvPr/>
        </p:nvSpPr>
        <p:spPr>
          <a:xfrm>
            <a:off x="1897626" y="3268024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9EB0029-2135-01D8-B873-72D769866C7C}"/>
              </a:ext>
            </a:extLst>
          </p:cNvPr>
          <p:cNvSpPr txBox="1"/>
          <p:nvPr/>
        </p:nvSpPr>
        <p:spPr>
          <a:xfrm>
            <a:off x="8491882" y="336123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PÓS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3C445A7-D21F-0A0F-FCBB-47A423E6CC69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141B0C3B-EF27-9019-A883-0A47613FAD88}"/>
              </a:ext>
            </a:extLst>
          </p:cNvPr>
          <p:cNvSpPr/>
          <p:nvPr/>
        </p:nvSpPr>
        <p:spPr>
          <a:xfrm>
            <a:off x="6378111" y="3110155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6D9D71CE-1CC6-51C6-B1C9-49B126BE3558}"/>
              </a:ext>
            </a:extLst>
          </p:cNvPr>
          <p:cNvSpPr/>
          <p:nvPr/>
        </p:nvSpPr>
        <p:spPr>
          <a:xfrm>
            <a:off x="6378111" y="2612315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07F0C3B-5085-D8CD-2B6E-2F38445CCD00}"/>
              </a:ext>
            </a:extLst>
          </p:cNvPr>
          <p:cNvSpPr txBox="1"/>
          <p:nvPr/>
        </p:nvSpPr>
        <p:spPr>
          <a:xfrm>
            <a:off x="10140988" y="1230367"/>
            <a:ext cx="190906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Single ou Multi shunt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C211819-7BDE-4FC1-73A0-299A62707A16}"/>
              </a:ext>
            </a:extLst>
          </p:cNvPr>
          <p:cNvSpPr txBox="1"/>
          <p:nvPr/>
        </p:nvSpPr>
        <p:spPr>
          <a:xfrm>
            <a:off x="10140988" y="1574337"/>
            <a:ext cx="190906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Circuito em paralelo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09CB69D-35C1-8F1E-D68C-816D6C3A384A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A8524D9-E9A1-CFCC-757F-D2E17EA85A6F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27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E2AC7-7096-E84A-2FBA-A330CBA09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m 31" descr="Forma&#10;&#10;O conteúdo gerado por IA pode estar incorreto.">
            <a:extLst>
              <a:ext uri="{FF2B5EF4-FFF2-40B4-BE49-F238E27FC236}">
                <a16:creationId xmlns:a16="http://schemas.microsoft.com/office/drawing/2014/main" id="{FAB60AE3-EB5E-F744-076E-59320FFE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35591E6-5095-64FC-D071-2CC9A45E0429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09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662872C-C5EE-FDC2-07AA-B283099DF492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9861643-1BD4-F166-701D-3C42BDA62F8E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129D524-4E6E-B21E-2E15-041F124B8C72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BB7922E-A02C-89DE-CE1E-B74CDA158C18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D4510F6-96C6-E732-EC73-BF11A4815BB6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ACA027F-2DDE-DA61-8DE5-4D8201FAE9DC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2A74745B-9280-1C5D-0AE4-73314E6AEF8D}"/>
              </a:ext>
            </a:extLst>
          </p:cNvPr>
          <p:cNvSpPr txBox="1"/>
          <p:nvPr/>
        </p:nvSpPr>
        <p:spPr>
          <a:xfrm>
            <a:off x="-639505" y="2172902"/>
            <a:ext cx="779050" cy="758659"/>
          </a:xfrm>
          <a:prstGeom prst="roundRect">
            <a:avLst/>
          </a:prstGeom>
          <a:solidFill>
            <a:srgbClr val="122641"/>
          </a:solidFill>
          <a:ln w="38100">
            <a:solidFill>
              <a:srgbClr val="12264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A2E531DB-9560-D7BF-9B7C-1DF5B280316B}"/>
              </a:ext>
            </a:extLst>
          </p:cNvPr>
          <p:cNvSpPr txBox="1"/>
          <p:nvPr/>
        </p:nvSpPr>
        <p:spPr>
          <a:xfrm>
            <a:off x="202870" y="4354076"/>
            <a:ext cx="1173202" cy="1142495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9A050372-2BCE-1D9B-7BDC-E35040FBA968}"/>
              </a:ext>
            </a:extLst>
          </p:cNvPr>
          <p:cNvSpPr txBox="1"/>
          <p:nvPr/>
        </p:nvSpPr>
        <p:spPr>
          <a:xfrm>
            <a:off x="55699" y="4898466"/>
            <a:ext cx="1467544" cy="602541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278B9A0F-0976-95E8-9453-0ECB40952BF9}"/>
              </a:ext>
            </a:extLst>
          </p:cNvPr>
          <p:cNvSpPr txBox="1"/>
          <p:nvPr/>
        </p:nvSpPr>
        <p:spPr>
          <a:xfrm>
            <a:off x="-705549" y="2552231"/>
            <a:ext cx="911139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MODAL_NUMBER">
            <a:extLst>
              <a:ext uri="{FF2B5EF4-FFF2-40B4-BE49-F238E27FC236}">
                <a16:creationId xmlns:a16="http://schemas.microsoft.com/office/drawing/2014/main" id="{A65FD70C-B82A-D482-967A-AFF49454FCAE}"/>
              </a:ext>
            </a:extLst>
          </p:cNvPr>
          <p:cNvSpPr txBox="1"/>
          <p:nvPr/>
        </p:nvSpPr>
        <p:spPr>
          <a:xfrm>
            <a:off x="-639505" y="3327559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F9A9F5D-F053-5F05-2507-69E23FDBCA2A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F2C7C5A-62A7-A704-10AE-CB47762D4945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4FFC6CA3-B1F1-7920-545A-1D030320A0E5}"/>
              </a:ext>
            </a:extLst>
          </p:cNvPr>
          <p:cNvSpPr/>
          <p:nvPr/>
        </p:nvSpPr>
        <p:spPr>
          <a:xfrm>
            <a:off x="1897626" y="2263432"/>
            <a:ext cx="9399639" cy="579621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4C01C6A-1451-C62C-2220-D5E043931924}"/>
              </a:ext>
            </a:extLst>
          </p:cNvPr>
          <p:cNvSpPr/>
          <p:nvPr/>
        </p:nvSpPr>
        <p:spPr>
          <a:xfrm>
            <a:off x="1897626" y="277515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4ED5305-F92D-B2E9-1A86-FECCBCC98BCF}"/>
              </a:ext>
            </a:extLst>
          </p:cNvPr>
          <p:cNvSpPr txBox="1"/>
          <p:nvPr/>
        </p:nvSpPr>
        <p:spPr>
          <a:xfrm>
            <a:off x="8491882" y="28683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SOLVER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E21FF99F-955E-8943-B57E-1A59C24DE8B7}"/>
              </a:ext>
            </a:extLst>
          </p:cNvPr>
          <p:cNvSpPr/>
          <p:nvPr/>
        </p:nvSpPr>
        <p:spPr>
          <a:xfrm>
            <a:off x="1897626" y="3268024"/>
            <a:ext cx="9399639" cy="1608397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4B85109-216E-2123-71D0-770C73C4FD36}"/>
              </a:ext>
            </a:extLst>
          </p:cNvPr>
          <p:cNvSpPr txBox="1"/>
          <p:nvPr/>
        </p:nvSpPr>
        <p:spPr>
          <a:xfrm>
            <a:off x="8491882" y="336123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PÓS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4A8E579-E07A-E4CA-E6D9-6B084FEFF23F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B215B496-BDC5-2A34-F31F-31349D13218B}"/>
              </a:ext>
            </a:extLst>
          </p:cNvPr>
          <p:cNvSpPr/>
          <p:nvPr/>
        </p:nvSpPr>
        <p:spPr>
          <a:xfrm>
            <a:off x="6378111" y="3110155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47880EA4-967E-385E-2CA6-F7B44F7BDBC1}"/>
              </a:ext>
            </a:extLst>
          </p:cNvPr>
          <p:cNvSpPr/>
          <p:nvPr/>
        </p:nvSpPr>
        <p:spPr>
          <a:xfrm>
            <a:off x="6378111" y="2612315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D14E1B8-8A6A-A002-6B56-15ED83BF7A32}"/>
              </a:ext>
            </a:extLst>
          </p:cNvPr>
          <p:cNvSpPr/>
          <p:nvPr/>
        </p:nvSpPr>
        <p:spPr>
          <a:xfrm>
            <a:off x="2029181" y="3746541"/>
            <a:ext cx="9136528" cy="987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21E302B-DFDF-033E-C89B-0ED0F770E703}"/>
              </a:ext>
            </a:extLst>
          </p:cNvPr>
          <p:cNvSpPr txBox="1"/>
          <p:nvPr/>
        </p:nvSpPr>
        <p:spPr>
          <a:xfrm>
            <a:off x="10140988" y="1230367"/>
            <a:ext cx="190906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Single ou Multi shunt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CBA3FC2-83D7-BD5B-BE3B-0D0B474144F1}"/>
              </a:ext>
            </a:extLst>
          </p:cNvPr>
          <p:cNvSpPr txBox="1"/>
          <p:nvPr/>
        </p:nvSpPr>
        <p:spPr>
          <a:xfrm>
            <a:off x="10140988" y="1574337"/>
            <a:ext cx="190906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Circuito em paralelo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21B1ADB-8B19-E1FD-DAD5-8786BA1A8C60}"/>
              </a:ext>
            </a:extLst>
          </p:cNvPr>
          <p:cNvSpPr txBox="1"/>
          <p:nvPr/>
        </p:nvSpPr>
        <p:spPr>
          <a:xfrm>
            <a:off x="3824594" y="3947906"/>
            <a:ext cx="55457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rgbClr val="122641"/>
                </a:solidFill>
                <a:latin typeface="Montserrat Black" pitchFamily="2" charset="0"/>
              </a:rPr>
              <a:t>Comportamento da amplitude de deslocamento durante o intervalo de frequência definido</a:t>
            </a:r>
            <a:endParaRPr lang="en-US" dirty="0">
              <a:solidFill>
                <a:srgbClr val="122641"/>
              </a:solidFill>
              <a:latin typeface="Montserrat Light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4562FED-62C8-F541-19B0-7AB7DFB92677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58E4F38-481B-455D-A113-2DA3BA869F1B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999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E7A08-12C7-C117-88DA-C41D9FF5A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 descr="Forma&#10;&#10;O conteúdo gerado por IA pode estar incorreto.">
            <a:extLst>
              <a:ext uri="{FF2B5EF4-FFF2-40B4-BE49-F238E27FC236}">
                <a16:creationId xmlns:a16="http://schemas.microsoft.com/office/drawing/2014/main" id="{9733CC3B-0C24-0286-F50B-168527A86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EB11B54-33EE-5113-F746-00615E2293E4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>
                <a:solidFill>
                  <a:srgbClr val="32474F"/>
                </a:solidFill>
                <a:latin typeface="Montserrat Black" pitchFamily="2" charset="0"/>
              </a:rPr>
              <a:t>09</a:t>
            </a:r>
            <a:endParaRPr lang="pt-BR" sz="16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6C81790-C5DB-6B6A-0CBA-036E9DB47F88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24A35F3-5CDB-76E0-200E-ABE26E99630A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505A0F8-DD88-0CB3-BDF8-9B2566C079CF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DDE2A19-31C3-1829-F3F0-38EF4417FD43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FFB757D-296A-1C9B-94AB-0C508F72852C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3763B46-FB0C-38B3-F841-C023FEEAC57E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EE17E540-3B1D-8DAF-0055-23956AE1F087}"/>
              </a:ext>
            </a:extLst>
          </p:cNvPr>
          <p:cNvSpPr txBox="1"/>
          <p:nvPr/>
        </p:nvSpPr>
        <p:spPr>
          <a:xfrm>
            <a:off x="-639505" y="2172902"/>
            <a:ext cx="779050" cy="758659"/>
          </a:xfrm>
          <a:prstGeom prst="roundRect">
            <a:avLst/>
          </a:prstGeom>
          <a:solidFill>
            <a:srgbClr val="122641"/>
          </a:solidFill>
          <a:ln w="38100">
            <a:solidFill>
              <a:srgbClr val="12264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C9F35BF6-05A6-898A-A28C-198EFF2472D2}"/>
              </a:ext>
            </a:extLst>
          </p:cNvPr>
          <p:cNvSpPr txBox="1"/>
          <p:nvPr/>
        </p:nvSpPr>
        <p:spPr>
          <a:xfrm>
            <a:off x="202870" y="4354076"/>
            <a:ext cx="1173202" cy="1142495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FD502AA9-DEEF-6764-B804-42F57BD0CC3E}"/>
              </a:ext>
            </a:extLst>
          </p:cNvPr>
          <p:cNvSpPr txBox="1"/>
          <p:nvPr/>
        </p:nvSpPr>
        <p:spPr>
          <a:xfrm>
            <a:off x="55699" y="4898466"/>
            <a:ext cx="1467544" cy="602541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72808621-C073-7E49-E243-806DF221CB4B}"/>
              </a:ext>
            </a:extLst>
          </p:cNvPr>
          <p:cNvSpPr txBox="1"/>
          <p:nvPr/>
        </p:nvSpPr>
        <p:spPr>
          <a:xfrm>
            <a:off x="-705549" y="2552231"/>
            <a:ext cx="911139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MODAL_NUMBER">
            <a:extLst>
              <a:ext uri="{FF2B5EF4-FFF2-40B4-BE49-F238E27FC236}">
                <a16:creationId xmlns:a16="http://schemas.microsoft.com/office/drawing/2014/main" id="{BBFB8699-57F0-1085-4784-6DF993DF6F5F}"/>
              </a:ext>
            </a:extLst>
          </p:cNvPr>
          <p:cNvSpPr txBox="1"/>
          <p:nvPr/>
        </p:nvSpPr>
        <p:spPr>
          <a:xfrm>
            <a:off x="-639505" y="3327559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F15E1AC-17AF-BE37-74FA-1B606AA68B74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ED265683-ECB0-8F35-A6A5-6558CEAEB52B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1A070776-4BBD-78FD-4A56-456EA3851469}"/>
              </a:ext>
            </a:extLst>
          </p:cNvPr>
          <p:cNvSpPr/>
          <p:nvPr/>
        </p:nvSpPr>
        <p:spPr>
          <a:xfrm>
            <a:off x="1897626" y="2263432"/>
            <a:ext cx="9399639" cy="579621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C31442D-D0F2-510C-C594-29754ADD61BB}"/>
              </a:ext>
            </a:extLst>
          </p:cNvPr>
          <p:cNvSpPr/>
          <p:nvPr/>
        </p:nvSpPr>
        <p:spPr>
          <a:xfrm>
            <a:off x="1897626" y="277515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114DF25-B9B0-7E19-E3E1-1041EA103598}"/>
              </a:ext>
            </a:extLst>
          </p:cNvPr>
          <p:cNvSpPr txBox="1"/>
          <p:nvPr/>
        </p:nvSpPr>
        <p:spPr>
          <a:xfrm>
            <a:off x="8491882" y="286837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SOLVER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1FD37C9E-D8C2-26AA-7887-BBFF83DA7B21}"/>
              </a:ext>
            </a:extLst>
          </p:cNvPr>
          <p:cNvSpPr/>
          <p:nvPr/>
        </p:nvSpPr>
        <p:spPr>
          <a:xfrm>
            <a:off x="1897626" y="3268024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5AF2B48-E580-586D-4DA8-499CC6ADC715}"/>
              </a:ext>
            </a:extLst>
          </p:cNvPr>
          <p:cNvSpPr txBox="1"/>
          <p:nvPr/>
        </p:nvSpPr>
        <p:spPr>
          <a:xfrm>
            <a:off x="8491882" y="336123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PÓS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13FDD02-F9CD-6B61-A4AC-12F325C7A929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B2C0BCD8-885D-0DB3-81D5-9E81601D6D99}"/>
              </a:ext>
            </a:extLst>
          </p:cNvPr>
          <p:cNvSpPr/>
          <p:nvPr/>
        </p:nvSpPr>
        <p:spPr>
          <a:xfrm>
            <a:off x="6378111" y="3110155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eta: para Baixo 28">
            <a:extLst>
              <a:ext uri="{FF2B5EF4-FFF2-40B4-BE49-F238E27FC236}">
                <a16:creationId xmlns:a16="http://schemas.microsoft.com/office/drawing/2014/main" id="{7D552496-52C9-2B03-458C-862F23041B37}"/>
              </a:ext>
            </a:extLst>
          </p:cNvPr>
          <p:cNvSpPr/>
          <p:nvPr/>
        </p:nvSpPr>
        <p:spPr>
          <a:xfrm>
            <a:off x="6378111" y="2612315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BC5949-E5A6-A1D7-36A1-C2E68E652653}"/>
              </a:ext>
            </a:extLst>
          </p:cNvPr>
          <p:cNvSpPr txBox="1"/>
          <p:nvPr/>
        </p:nvSpPr>
        <p:spPr>
          <a:xfrm>
            <a:off x="1897626" y="4048511"/>
            <a:ext cx="332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Simulação dessa etapa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CCC3622-7823-0E3D-222E-A423F5B97408}"/>
              </a:ext>
            </a:extLst>
          </p:cNvPr>
          <p:cNvCxnSpPr>
            <a:cxnSpLocks/>
          </p:cNvCxnSpPr>
          <p:nvPr/>
        </p:nvCxnSpPr>
        <p:spPr>
          <a:xfrm>
            <a:off x="1897625" y="4427675"/>
            <a:ext cx="3185776" cy="0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5F48E05-AC59-D39B-54B0-4E27C506474A}"/>
              </a:ext>
            </a:extLst>
          </p:cNvPr>
          <p:cNvSpPr txBox="1"/>
          <p:nvPr/>
        </p:nvSpPr>
        <p:spPr>
          <a:xfrm>
            <a:off x="10140988" y="1230367"/>
            <a:ext cx="190906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Single ou Multi shunt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C88D182-6186-B292-49C4-90B41ED87F3B}"/>
              </a:ext>
            </a:extLst>
          </p:cNvPr>
          <p:cNvSpPr txBox="1"/>
          <p:nvPr/>
        </p:nvSpPr>
        <p:spPr>
          <a:xfrm>
            <a:off x="10140988" y="1574337"/>
            <a:ext cx="190906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Circuito em paralelo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ela 30">
                <a:extLst>
                  <a:ext uri="{FF2B5EF4-FFF2-40B4-BE49-F238E27FC236}">
                    <a16:creationId xmlns:a16="http://schemas.microsoft.com/office/drawing/2014/main" id="{BC3D924E-56E1-129D-95E3-724F1D52AA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5672658"/>
                  </p:ext>
                </p:extLst>
              </p:nvPr>
            </p:nvGraphicFramePr>
            <p:xfrm>
              <a:off x="1726114" y="4580699"/>
              <a:ext cx="3950601" cy="609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2120">
                      <a:extLst>
                        <a:ext uri="{9D8B030D-6E8A-4147-A177-3AD203B41FA5}">
                          <a16:colId xmlns:a16="http://schemas.microsoft.com/office/drawing/2014/main" val="2142884196"/>
                        </a:ext>
                      </a:extLst>
                    </a:gridCol>
                    <a:gridCol w="856346">
                      <a:extLst>
                        <a:ext uri="{9D8B030D-6E8A-4147-A177-3AD203B41FA5}">
                          <a16:colId xmlns:a16="http://schemas.microsoft.com/office/drawing/2014/main" val="1050118175"/>
                        </a:ext>
                      </a:extLst>
                    </a:gridCol>
                    <a:gridCol w="794045">
                      <a:extLst>
                        <a:ext uri="{9D8B030D-6E8A-4147-A177-3AD203B41FA5}">
                          <a16:colId xmlns:a16="http://schemas.microsoft.com/office/drawing/2014/main" val="1246942586"/>
                        </a:ext>
                      </a:extLst>
                    </a:gridCol>
                    <a:gridCol w="794045">
                      <a:extLst>
                        <a:ext uri="{9D8B030D-6E8A-4147-A177-3AD203B41FA5}">
                          <a16:colId xmlns:a16="http://schemas.microsoft.com/office/drawing/2014/main" val="3164540201"/>
                        </a:ext>
                      </a:extLst>
                    </a:gridCol>
                    <a:gridCol w="794045">
                      <a:extLst>
                        <a:ext uri="{9D8B030D-6E8A-4147-A177-3AD203B41FA5}">
                          <a16:colId xmlns:a16="http://schemas.microsoft.com/office/drawing/2014/main" val="2823499825"/>
                        </a:ext>
                      </a:extLst>
                    </a:gridCol>
                  </a:tblGrid>
                  <a:tr h="2623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Patch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x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y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R </a:t>
                          </a:r>
                          <a14:m>
                            <m:oMath xmlns:m="http://schemas.openxmlformats.org/officeDocument/2006/math">
                              <m:r>
                                <a:rPr lang="pt-BR" sz="1400" b="1" i="0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pt-BR" sz="14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pt-B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𝛀</m:t>
                              </m:r>
                              <m:r>
                                <a:rPr lang="pt-BR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L [H]</a:t>
                          </a:r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9377432"/>
                      </a:ext>
                    </a:extLst>
                  </a:tr>
                  <a:tr h="2623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1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0,0000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0,0000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41,45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35,42</a:t>
                          </a:r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77167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ela 30">
                <a:extLst>
                  <a:ext uri="{FF2B5EF4-FFF2-40B4-BE49-F238E27FC236}">
                    <a16:creationId xmlns:a16="http://schemas.microsoft.com/office/drawing/2014/main" id="{BC3D924E-56E1-129D-95E3-724F1D52AA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5672658"/>
                  </p:ext>
                </p:extLst>
              </p:nvPr>
            </p:nvGraphicFramePr>
            <p:xfrm>
              <a:off x="1726114" y="4580699"/>
              <a:ext cx="3950601" cy="609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2120">
                      <a:extLst>
                        <a:ext uri="{9D8B030D-6E8A-4147-A177-3AD203B41FA5}">
                          <a16:colId xmlns:a16="http://schemas.microsoft.com/office/drawing/2014/main" val="2142884196"/>
                        </a:ext>
                      </a:extLst>
                    </a:gridCol>
                    <a:gridCol w="856346">
                      <a:extLst>
                        <a:ext uri="{9D8B030D-6E8A-4147-A177-3AD203B41FA5}">
                          <a16:colId xmlns:a16="http://schemas.microsoft.com/office/drawing/2014/main" val="1050118175"/>
                        </a:ext>
                      </a:extLst>
                    </a:gridCol>
                    <a:gridCol w="794045">
                      <a:extLst>
                        <a:ext uri="{9D8B030D-6E8A-4147-A177-3AD203B41FA5}">
                          <a16:colId xmlns:a16="http://schemas.microsoft.com/office/drawing/2014/main" val="1246942586"/>
                        </a:ext>
                      </a:extLst>
                    </a:gridCol>
                    <a:gridCol w="794045">
                      <a:extLst>
                        <a:ext uri="{9D8B030D-6E8A-4147-A177-3AD203B41FA5}">
                          <a16:colId xmlns:a16="http://schemas.microsoft.com/office/drawing/2014/main" val="3164540201"/>
                        </a:ext>
                      </a:extLst>
                    </a:gridCol>
                    <a:gridCol w="794045">
                      <a:extLst>
                        <a:ext uri="{9D8B030D-6E8A-4147-A177-3AD203B41FA5}">
                          <a16:colId xmlns:a16="http://schemas.microsoft.com/office/drawing/2014/main" val="282349982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Patch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x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y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6947" t="-1961" r="-102290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L [H]</a:t>
                          </a:r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937743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1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0,0000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0,0000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41,45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35,42</a:t>
                          </a:r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771674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Seta: para Baixo 31">
            <a:extLst>
              <a:ext uri="{FF2B5EF4-FFF2-40B4-BE49-F238E27FC236}">
                <a16:creationId xmlns:a16="http://schemas.microsoft.com/office/drawing/2014/main" id="{45720FF7-225F-14E6-078B-773C7AAA0D91}"/>
              </a:ext>
            </a:extLst>
          </p:cNvPr>
          <p:cNvSpPr/>
          <p:nvPr/>
        </p:nvSpPr>
        <p:spPr>
          <a:xfrm rot="16200000">
            <a:off x="5958217" y="5198673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FDC8930-A27C-07E6-5B7A-D3B2E66546FC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ULO MODELO">
                <a:extLst>
                  <a:ext uri="{FF2B5EF4-FFF2-40B4-BE49-F238E27FC236}">
                    <a16:creationId xmlns:a16="http://schemas.microsoft.com/office/drawing/2014/main" id="{680DD7F6-E08E-BD84-7FB0-8D62C84CA336}"/>
                  </a:ext>
                </a:extLst>
              </p:cNvPr>
              <p:cNvSpPr txBox="1"/>
              <p:nvPr/>
            </p:nvSpPr>
            <p:spPr>
              <a:xfrm>
                <a:off x="10712212" y="4715179"/>
                <a:ext cx="1405619" cy="929438"/>
              </a:xfrm>
              <a:prstGeom prst="roundRect">
                <a:avLst>
                  <a:gd name="adj" fmla="val 29261"/>
                </a:avLst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600" dirty="0">
                    <a:solidFill>
                      <a:srgbClr val="12264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TEMPO DE PROCESSAMENTO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pt-BR" sz="1600" i="1" smtClean="0">
                        <a:solidFill>
                          <a:srgbClr val="12264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Bebas Neue"/>
                        <a:sym typeface="Bebas Neue"/>
                      </a:rPr>
                      <m:t>≈</m:t>
                    </m:r>
                  </m:oMath>
                </a14:m>
                <a:r>
                  <a:rPr lang="pt-BR" sz="1600" dirty="0">
                    <a:solidFill>
                      <a:srgbClr val="12264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 20 MINUTOS</a:t>
                </a:r>
              </a:p>
            </p:txBody>
          </p:sp>
        </mc:Choice>
        <mc:Fallback xmlns="">
          <p:sp>
            <p:nvSpPr>
              <p:cNvPr id="5" name="TITULO MODELO">
                <a:extLst>
                  <a:ext uri="{FF2B5EF4-FFF2-40B4-BE49-F238E27FC236}">
                    <a16:creationId xmlns:a16="http://schemas.microsoft.com/office/drawing/2014/main" id="{680DD7F6-E08E-BD84-7FB0-8D62C84CA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212" y="4715179"/>
                <a:ext cx="1405619" cy="929438"/>
              </a:xfrm>
              <a:prstGeom prst="roundRect">
                <a:avLst>
                  <a:gd name="adj" fmla="val 2926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4" name="Tabela 33">
            <a:extLst>
              <a:ext uri="{FF2B5EF4-FFF2-40B4-BE49-F238E27FC236}">
                <a16:creationId xmlns:a16="http://schemas.microsoft.com/office/drawing/2014/main" id="{2C56D666-89E8-5438-B4E1-642B26990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527997"/>
              </p:ext>
            </p:extLst>
          </p:nvPr>
        </p:nvGraphicFramePr>
        <p:xfrm>
          <a:off x="1726113" y="5248446"/>
          <a:ext cx="1581389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1389">
                  <a:extLst>
                    <a:ext uri="{9D8B030D-6E8A-4147-A177-3AD203B41FA5}">
                      <a16:colId xmlns:a16="http://schemas.microsoft.com/office/drawing/2014/main" val="10501181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Tipo de Shunt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9377432"/>
                  </a:ext>
                </a:extLst>
              </a:tr>
              <a:tr h="262325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Multi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16747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ela 35">
                <a:extLst>
                  <a:ext uri="{FF2B5EF4-FFF2-40B4-BE49-F238E27FC236}">
                    <a16:creationId xmlns:a16="http://schemas.microsoft.com/office/drawing/2014/main" id="{879E53B5-353F-4FB6-00F1-3F68CBB763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1094042"/>
                  </p:ext>
                </p:extLst>
              </p:nvPr>
            </p:nvGraphicFramePr>
            <p:xfrm>
              <a:off x="1731213" y="5916194"/>
              <a:ext cx="3370297" cy="609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8529">
                      <a:extLst>
                        <a:ext uri="{9D8B030D-6E8A-4147-A177-3AD203B41FA5}">
                          <a16:colId xmlns:a16="http://schemas.microsoft.com/office/drawing/2014/main" val="2142884196"/>
                        </a:ext>
                      </a:extLst>
                    </a:gridCol>
                    <a:gridCol w="979005">
                      <a:extLst>
                        <a:ext uri="{9D8B030D-6E8A-4147-A177-3AD203B41FA5}">
                          <a16:colId xmlns:a16="http://schemas.microsoft.com/office/drawing/2014/main" val="1050118175"/>
                        </a:ext>
                      </a:extLst>
                    </a:gridCol>
                    <a:gridCol w="1132763">
                      <a:extLst>
                        <a:ext uri="{9D8B030D-6E8A-4147-A177-3AD203B41FA5}">
                          <a16:colId xmlns:a16="http://schemas.microsoft.com/office/drawing/2014/main" val="124694258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pt-BR" sz="1400" b="1" i="1" smtClean="0">
                                        <a:latin typeface="Cambria Math" panose="02040503050406030204" pitchFamily="18" charset="0"/>
                                      </a:rPr>
                                      <m:t>𝒄𝒆𝒏𝒕𝒓𝒂𝒍</m:t>
                                    </m:r>
                                  </m:sub>
                                </m:sSub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𝑯𝒛</m:t>
                                </m:r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pt-BR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pt-BR" sz="1400" b="1" i="1" smtClean="0">
                                        <a:latin typeface="Cambria Math" panose="02040503050406030204" pitchFamily="18" charset="0"/>
                                      </a:rPr>
                                      <m:t>𝒎𝒊𝒏</m:t>
                                    </m:r>
                                  </m:sub>
                                </m:sSub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𝑯𝒛</m:t>
                                </m:r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pt-BR" sz="14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𝑯𝒛</m:t>
                                </m:r>
                                <m:r>
                                  <a:rPr lang="pt-BR" sz="1400" b="1" i="1" smtClean="0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9377432"/>
                      </a:ext>
                    </a:extLst>
                  </a:tr>
                  <a:tr h="2623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38,6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34,8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42,5</a:t>
                          </a:r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771674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ela 35">
                <a:extLst>
                  <a:ext uri="{FF2B5EF4-FFF2-40B4-BE49-F238E27FC236}">
                    <a16:creationId xmlns:a16="http://schemas.microsoft.com/office/drawing/2014/main" id="{879E53B5-353F-4FB6-00F1-3F68CBB763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1094042"/>
                  </p:ext>
                </p:extLst>
              </p:nvPr>
            </p:nvGraphicFramePr>
            <p:xfrm>
              <a:off x="1731213" y="5916194"/>
              <a:ext cx="3370297" cy="609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8529">
                      <a:extLst>
                        <a:ext uri="{9D8B030D-6E8A-4147-A177-3AD203B41FA5}">
                          <a16:colId xmlns:a16="http://schemas.microsoft.com/office/drawing/2014/main" val="2142884196"/>
                        </a:ext>
                      </a:extLst>
                    </a:gridCol>
                    <a:gridCol w="979005">
                      <a:extLst>
                        <a:ext uri="{9D8B030D-6E8A-4147-A177-3AD203B41FA5}">
                          <a16:colId xmlns:a16="http://schemas.microsoft.com/office/drawing/2014/main" val="1050118175"/>
                        </a:ext>
                      </a:extLst>
                    </a:gridCol>
                    <a:gridCol w="1132763">
                      <a:extLst>
                        <a:ext uri="{9D8B030D-6E8A-4147-A177-3AD203B41FA5}">
                          <a16:colId xmlns:a16="http://schemas.microsoft.com/office/drawing/2014/main" val="1246942586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83" t="-1961" r="-170048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29193" t="-1961" r="-118634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98387" t="-1961" r="-2688" b="-11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937743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38,6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34,8</a:t>
                          </a:r>
                          <a:endParaRPr 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400" dirty="0"/>
                            <a:t>42,5</a:t>
                          </a:r>
                          <a:endParaRPr 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7716747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0" name="Imagem 39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2E5BDCC9-263D-916A-4812-69B1C654C7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" t="4043" r="5678"/>
          <a:stretch/>
        </p:blipFill>
        <p:spPr>
          <a:xfrm>
            <a:off x="6558740" y="3902068"/>
            <a:ext cx="4049219" cy="261579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9974C9E-0FB4-0FEE-4E8E-08E38FE3584D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562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orma&#10;&#10;O conteúdo gerado por IA pode estar incorreto.">
            <a:extLst>
              <a:ext uri="{FF2B5EF4-FFF2-40B4-BE49-F238E27FC236}">
                <a16:creationId xmlns:a16="http://schemas.microsoft.com/office/drawing/2014/main" id="{806F9AEE-F2F6-9A4F-B22A-8DA48B2C7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0952F8B-4A30-77D2-02D7-DB2ED4F7F5FB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04</a:t>
            </a:r>
          </a:p>
        </p:txBody>
      </p:sp>
      <p:sp>
        <p:nvSpPr>
          <p:cNvPr id="107" name="Google Shape;2144;p156">
            <a:extLst>
              <a:ext uri="{FF2B5EF4-FFF2-40B4-BE49-F238E27FC236}">
                <a16:creationId xmlns:a16="http://schemas.microsoft.com/office/drawing/2014/main" id="{848D6E9A-ECE6-82A2-E57F-0FACC883534E}"/>
              </a:ext>
            </a:extLst>
          </p:cNvPr>
          <p:cNvSpPr/>
          <p:nvPr/>
        </p:nvSpPr>
        <p:spPr>
          <a:xfrm>
            <a:off x="686579" y="2836927"/>
            <a:ext cx="1886400" cy="1410791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87" y="4756"/>
                </a:lnTo>
                <a:lnTo>
                  <a:pt x="4387" y="4756"/>
                </a:lnTo>
                <a:cubicBezTo>
                  <a:pt x="4572" y="4756"/>
                  <a:pt x="4732" y="4608"/>
                  <a:pt x="4732" y="4423"/>
                </a:cubicBezTo>
                <a:lnTo>
                  <a:pt x="4732" y="333"/>
                </a:lnTo>
                <a:cubicBezTo>
                  <a:pt x="4732" y="148"/>
                  <a:pt x="4584" y="0"/>
                  <a:pt x="4387" y="0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rgbClr val="32474F"/>
                </a:solidFill>
                <a:latin typeface="Montserrat" pitchFamily="2" charset="0"/>
              </a:rPr>
              <a:t>Revisão literária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32474F"/>
              </a:solidFill>
              <a:latin typeface="Montserrat" pitchFamily="2" charset="0"/>
            </a:endParaRPr>
          </a:p>
        </p:txBody>
      </p:sp>
      <p:sp>
        <p:nvSpPr>
          <p:cNvPr id="108" name="Google Shape;2145;p156">
            <a:extLst>
              <a:ext uri="{FF2B5EF4-FFF2-40B4-BE49-F238E27FC236}">
                <a16:creationId xmlns:a16="http://schemas.microsoft.com/office/drawing/2014/main" id="{EA1CBF39-4E8D-60FA-C3D9-71653EEA3096}"/>
              </a:ext>
            </a:extLst>
          </p:cNvPr>
          <p:cNvSpPr/>
          <p:nvPr/>
        </p:nvSpPr>
        <p:spPr>
          <a:xfrm>
            <a:off x="3150510" y="2836927"/>
            <a:ext cx="1886399" cy="1410791"/>
          </a:xfrm>
          <a:custGeom>
            <a:avLst/>
            <a:gdLst/>
            <a:ahLst/>
            <a:cxnLst/>
            <a:rect l="l" t="t" r="r" b="b"/>
            <a:pathLst>
              <a:path w="4720" h="5225" extrusionOk="0">
                <a:moveTo>
                  <a:pt x="333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33" y="4756"/>
                </a:cubicBezTo>
                <a:lnTo>
                  <a:pt x="2046" y="4756"/>
                </a:lnTo>
                <a:lnTo>
                  <a:pt x="2354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572" y="4756"/>
                  <a:pt x="4720" y="4608"/>
                  <a:pt x="4720" y="4423"/>
                </a:cubicBezTo>
                <a:lnTo>
                  <a:pt x="4720" y="333"/>
                </a:lnTo>
                <a:cubicBezTo>
                  <a:pt x="4720" y="148"/>
                  <a:pt x="4572" y="0"/>
                  <a:pt x="4387" y="0"/>
                </a:cubicBezTo>
                <a:close/>
              </a:path>
            </a:pathLst>
          </a:cu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400" b="1" dirty="0">
                <a:solidFill>
                  <a:srgbClr val="32474F"/>
                </a:solidFill>
                <a:latin typeface="Montserrat" pitchFamily="2" charset="0"/>
              </a:rPr>
              <a:t>Validação e simulação do modelo</a:t>
            </a:r>
          </a:p>
          <a:p>
            <a:pPr algn="ctr"/>
            <a:endParaRPr lang="pt-BR" sz="1400" b="1" dirty="0">
              <a:solidFill>
                <a:srgbClr val="32474F"/>
              </a:solidFill>
              <a:latin typeface="Montserrat" pitchFamily="2" charset="0"/>
            </a:endParaRPr>
          </a:p>
        </p:txBody>
      </p:sp>
      <p:sp>
        <p:nvSpPr>
          <p:cNvPr id="109" name="Google Shape;2146;p156">
            <a:extLst>
              <a:ext uri="{FF2B5EF4-FFF2-40B4-BE49-F238E27FC236}">
                <a16:creationId xmlns:a16="http://schemas.microsoft.com/office/drawing/2014/main" id="{C5378705-7D8B-EDED-4673-0C6D1971ED4B}"/>
              </a:ext>
            </a:extLst>
          </p:cNvPr>
          <p:cNvSpPr/>
          <p:nvPr/>
        </p:nvSpPr>
        <p:spPr>
          <a:xfrm>
            <a:off x="1903445" y="4734387"/>
            <a:ext cx="1887800" cy="1410791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Montserrat" pitchFamily="2" charset="0"/>
              </a:rPr>
              <a:t>Desenvolvimento do modelo numérico</a:t>
            </a:r>
          </a:p>
        </p:txBody>
      </p:sp>
      <p:sp>
        <p:nvSpPr>
          <p:cNvPr id="110" name="Google Shape;2147;p156">
            <a:extLst>
              <a:ext uri="{FF2B5EF4-FFF2-40B4-BE49-F238E27FC236}">
                <a16:creationId xmlns:a16="http://schemas.microsoft.com/office/drawing/2014/main" id="{DD31E05F-5C63-93F8-8592-545080E97890}"/>
              </a:ext>
            </a:extLst>
          </p:cNvPr>
          <p:cNvSpPr/>
          <p:nvPr/>
        </p:nvSpPr>
        <p:spPr>
          <a:xfrm>
            <a:off x="4456254" y="4734387"/>
            <a:ext cx="1696299" cy="1410791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Montserrat" pitchFamily="2" charset="0"/>
              </a:rPr>
              <a:t>Optimização uni modal das posições dos patches</a:t>
            </a:r>
          </a:p>
        </p:txBody>
      </p:sp>
      <p:sp>
        <p:nvSpPr>
          <p:cNvPr id="111" name="Google Shape;2148;p156">
            <a:extLst>
              <a:ext uri="{FF2B5EF4-FFF2-40B4-BE49-F238E27FC236}">
                <a16:creationId xmlns:a16="http://schemas.microsoft.com/office/drawing/2014/main" id="{2FCD35B9-31FD-78B2-C94A-F5D1D68E8A95}"/>
              </a:ext>
            </a:extLst>
          </p:cNvPr>
          <p:cNvSpPr/>
          <p:nvPr/>
        </p:nvSpPr>
        <p:spPr>
          <a:xfrm>
            <a:off x="5542389" y="2836927"/>
            <a:ext cx="1886399" cy="1410791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400" b="1" dirty="0">
                <a:solidFill>
                  <a:srgbClr val="32474F"/>
                </a:solidFill>
                <a:latin typeface="Montserrat" pitchFamily="2" charset="0"/>
              </a:rPr>
              <a:t>Optimização </a:t>
            </a:r>
            <a:r>
              <a:rPr lang="pt-BR" sz="1400" b="1" dirty="0" err="1">
                <a:solidFill>
                  <a:srgbClr val="32474F"/>
                </a:solidFill>
                <a:latin typeface="Montserrat" pitchFamily="2" charset="0"/>
              </a:rPr>
              <a:t>multi</a:t>
            </a:r>
            <a:r>
              <a:rPr lang="pt-BR" sz="1400" b="1" dirty="0">
                <a:solidFill>
                  <a:srgbClr val="32474F"/>
                </a:solidFill>
                <a:latin typeface="Montserrat" pitchFamily="2" charset="0"/>
              </a:rPr>
              <a:t> modal das posições dos patches</a:t>
            </a:r>
          </a:p>
          <a:p>
            <a:pPr algn="ctr"/>
            <a:endParaRPr lang="pt-BR" sz="1400" b="1" dirty="0">
              <a:solidFill>
                <a:srgbClr val="32474F"/>
              </a:solidFill>
              <a:latin typeface="Montserrat" pitchFamily="2" charset="0"/>
            </a:endParaRPr>
          </a:p>
        </p:txBody>
      </p:sp>
      <p:sp>
        <p:nvSpPr>
          <p:cNvPr id="119" name="Google Shape;2146;p156">
            <a:extLst>
              <a:ext uri="{FF2B5EF4-FFF2-40B4-BE49-F238E27FC236}">
                <a16:creationId xmlns:a16="http://schemas.microsoft.com/office/drawing/2014/main" id="{2819751E-7659-99DE-446F-1EF48251425A}"/>
              </a:ext>
            </a:extLst>
          </p:cNvPr>
          <p:cNvSpPr/>
          <p:nvPr/>
        </p:nvSpPr>
        <p:spPr>
          <a:xfrm>
            <a:off x="6777940" y="4731840"/>
            <a:ext cx="1886399" cy="1410791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2367" y="0"/>
                </a:moveTo>
                <a:lnTo>
                  <a:pt x="2059" y="469"/>
                </a:lnTo>
                <a:lnTo>
                  <a:pt x="346" y="469"/>
                </a:lnTo>
                <a:cubicBezTo>
                  <a:pt x="161" y="469"/>
                  <a:pt x="1" y="616"/>
                  <a:pt x="1" y="801"/>
                </a:cubicBezTo>
                <a:lnTo>
                  <a:pt x="1" y="4892"/>
                </a:lnTo>
                <a:cubicBezTo>
                  <a:pt x="1" y="5077"/>
                  <a:pt x="161" y="5225"/>
                  <a:pt x="346" y="5225"/>
                </a:cubicBezTo>
                <a:lnTo>
                  <a:pt x="4400" y="5225"/>
                </a:lnTo>
                <a:cubicBezTo>
                  <a:pt x="4584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84" y="469"/>
                  <a:pt x="4400" y="469"/>
                </a:cubicBezTo>
                <a:lnTo>
                  <a:pt x="2687" y="469"/>
                </a:lnTo>
                <a:lnTo>
                  <a:pt x="2367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Montserrat" pitchFamily="2" charset="0"/>
              </a:rPr>
              <a:t>Calibração dos valores de RL com base no EMCC</a:t>
            </a:r>
          </a:p>
        </p:txBody>
      </p:sp>
      <p:sp>
        <p:nvSpPr>
          <p:cNvPr id="120" name="Google Shape;2147;p156">
            <a:extLst>
              <a:ext uri="{FF2B5EF4-FFF2-40B4-BE49-F238E27FC236}">
                <a16:creationId xmlns:a16="http://schemas.microsoft.com/office/drawing/2014/main" id="{5D7C66E6-44DE-9127-A1A3-4D5DA8E42D19}"/>
              </a:ext>
            </a:extLst>
          </p:cNvPr>
          <p:cNvSpPr/>
          <p:nvPr/>
        </p:nvSpPr>
        <p:spPr>
          <a:xfrm>
            <a:off x="9250605" y="4731840"/>
            <a:ext cx="1886399" cy="1410791"/>
          </a:xfrm>
          <a:custGeom>
            <a:avLst/>
            <a:gdLst/>
            <a:ahLst/>
            <a:cxnLst/>
            <a:rect l="l" t="t" r="r" b="b"/>
            <a:pathLst>
              <a:path w="4732" h="5225" extrusionOk="0">
                <a:moveTo>
                  <a:pt x="2366" y="0"/>
                </a:moveTo>
                <a:lnTo>
                  <a:pt x="2058" y="469"/>
                </a:lnTo>
                <a:lnTo>
                  <a:pt x="358" y="469"/>
                </a:lnTo>
                <a:cubicBezTo>
                  <a:pt x="350" y="468"/>
                  <a:pt x="343" y="468"/>
                  <a:pt x="336" y="468"/>
                </a:cubicBezTo>
                <a:cubicBezTo>
                  <a:pt x="149" y="468"/>
                  <a:pt x="0" y="623"/>
                  <a:pt x="0" y="801"/>
                </a:cubicBezTo>
                <a:lnTo>
                  <a:pt x="0" y="4892"/>
                </a:lnTo>
                <a:cubicBezTo>
                  <a:pt x="0" y="5077"/>
                  <a:pt x="148" y="5225"/>
                  <a:pt x="333" y="5225"/>
                </a:cubicBezTo>
                <a:lnTo>
                  <a:pt x="4387" y="5225"/>
                </a:lnTo>
                <a:cubicBezTo>
                  <a:pt x="4572" y="5225"/>
                  <a:pt x="4732" y="5077"/>
                  <a:pt x="4732" y="4892"/>
                </a:cubicBezTo>
                <a:lnTo>
                  <a:pt x="4732" y="801"/>
                </a:lnTo>
                <a:cubicBezTo>
                  <a:pt x="4732" y="616"/>
                  <a:pt x="4572" y="469"/>
                  <a:pt x="4387" y="469"/>
                </a:cubicBezTo>
                <a:lnTo>
                  <a:pt x="2674" y="469"/>
                </a:lnTo>
                <a:lnTo>
                  <a:pt x="2366" y="0"/>
                </a:lnTo>
                <a:close/>
              </a:path>
            </a:pathLst>
          </a:custGeom>
          <a:solidFill>
            <a:srgbClr val="435D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pt-BR" sz="1400" b="1" dirty="0">
              <a:solidFill>
                <a:schemeClr val="bg1"/>
              </a:solidFill>
              <a:latin typeface="Montserrat" pitchFamily="2" charset="0"/>
            </a:endParaRPr>
          </a:p>
          <a:p>
            <a:pPr algn="ctr"/>
            <a:r>
              <a:rPr lang="pt-BR" sz="1400" b="1" dirty="0">
                <a:solidFill>
                  <a:schemeClr val="bg1"/>
                </a:solidFill>
                <a:latin typeface="Montserrat" pitchFamily="2" charset="0"/>
              </a:rPr>
              <a:t>Resultados e discussões das análises harmônicas e modais</a:t>
            </a:r>
            <a:endParaRPr dirty="0"/>
          </a:p>
        </p:txBody>
      </p:sp>
      <p:sp>
        <p:nvSpPr>
          <p:cNvPr id="123" name="Google Shape;2148;p156">
            <a:extLst>
              <a:ext uri="{FF2B5EF4-FFF2-40B4-BE49-F238E27FC236}">
                <a16:creationId xmlns:a16="http://schemas.microsoft.com/office/drawing/2014/main" id="{7D80C3C1-9970-C4C2-E3F3-7D9CC8BED2A6}"/>
              </a:ext>
            </a:extLst>
          </p:cNvPr>
          <p:cNvSpPr/>
          <p:nvPr/>
        </p:nvSpPr>
        <p:spPr>
          <a:xfrm>
            <a:off x="7972793" y="2836927"/>
            <a:ext cx="1886399" cy="1410791"/>
          </a:xfrm>
          <a:custGeom>
            <a:avLst/>
            <a:gdLst/>
            <a:ahLst/>
            <a:cxnLst/>
            <a:rect l="l" t="t" r="r" b="b"/>
            <a:pathLst>
              <a:path w="4733" h="5225" extrusionOk="0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400" b="1" dirty="0">
                <a:solidFill>
                  <a:srgbClr val="32474F"/>
                </a:solidFill>
                <a:latin typeface="Montserrat" pitchFamily="2" charset="0"/>
              </a:rPr>
              <a:t>Calibração dos valores de RL com base em técnicas de optimização Search</a:t>
            </a:r>
          </a:p>
          <a:p>
            <a:pPr algn="ctr"/>
            <a:endParaRPr lang="pt-BR" sz="1400" b="1" dirty="0">
              <a:solidFill>
                <a:srgbClr val="32474F"/>
              </a:solidFill>
              <a:latin typeface="Montserrat" pitchFamily="2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7719F4B-25E3-C8C7-E750-C3053974C983}"/>
              </a:ext>
            </a:extLst>
          </p:cNvPr>
          <p:cNvSpPr/>
          <p:nvPr/>
        </p:nvSpPr>
        <p:spPr>
          <a:xfrm>
            <a:off x="263447" y="1161556"/>
            <a:ext cx="1777466" cy="432529"/>
          </a:xfrm>
          <a:prstGeom prst="round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latin typeface="Montserrat Black" pitchFamily="2" charset="0"/>
              </a:rPr>
              <a:t>OBJETIVO</a:t>
            </a:r>
            <a:endParaRPr lang="en-US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83C804B-E796-EC40-9957-35837603B06D}"/>
              </a:ext>
            </a:extLst>
          </p:cNvPr>
          <p:cNvGrpSpPr/>
          <p:nvPr/>
        </p:nvGrpSpPr>
        <p:grpSpPr>
          <a:xfrm>
            <a:off x="263447" y="2119028"/>
            <a:ext cx="10475468" cy="2521280"/>
            <a:chOff x="263447" y="2119028"/>
            <a:chExt cx="10475468" cy="2521280"/>
          </a:xfrm>
        </p:grpSpPr>
        <p:sp>
          <p:nvSpPr>
            <p:cNvPr id="112" name="Google Shape;2149;p156">
              <a:extLst>
                <a:ext uri="{FF2B5EF4-FFF2-40B4-BE49-F238E27FC236}">
                  <a16:creationId xmlns:a16="http://schemas.microsoft.com/office/drawing/2014/main" id="{0B18A76E-F70E-8BFF-9D46-A584EB4DC087}"/>
                </a:ext>
              </a:extLst>
            </p:cNvPr>
            <p:cNvSpPr/>
            <p:nvPr/>
          </p:nvSpPr>
          <p:spPr>
            <a:xfrm>
              <a:off x="1097211" y="4461968"/>
              <a:ext cx="9641704" cy="71120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A6B72">
                    <a:tint val="66000"/>
                    <a:satMod val="160000"/>
                  </a:srgbClr>
                </a:gs>
                <a:gs pos="50000">
                  <a:srgbClr val="5A6B72">
                    <a:tint val="44500"/>
                    <a:satMod val="160000"/>
                  </a:srgbClr>
                </a:gs>
                <a:gs pos="100000">
                  <a:srgbClr val="5A6B72">
                    <a:tint val="23500"/>
                    <a:satMod val="160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2150;p156">
              <a:extLst>
                <a:ext uri="{FF2B5EF4-FFF2-40B4-BE49-F238E27FC236}">
                  <a16:creationId xmlns:a16="http://schemas.microsoft.com/office/drawing/2014/main" id="{95D0FAE7-D34C-F690-721C-3EC6E7E3B5BD}"/>
                </a:ext>
              </a:extLst>
            </p:cNvPr>
            <p:cNvSpPr/>
            <p:nvPr/>
          </p:nvSpPr>
          <p:spPr>
            <a:xfrm>
              <a:off x="1453085" y="4374082"/>
              <a:ext cx="309698" cy="266226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2151;p156">
              <a:extLst>
                <a:ext uri="{FF2B5EF4-FFF2-40B4-BE49-F238E27FC236}">
                  <a16:creationId xmlns:a16="http://schemas.microsoft.com/office/drawing/2014/main" id="{71638760-6124-5786-F33D-37F72E63F7D5}"/>
                </a:ext>
              </a:extLst>
            </p:cNvPr>
            <p:cNvSpPr/>
            <p:nvPr/>
          </p:nvSpPr>
          <p:spPr>
            <a:xfrm>
              <a:off x="2675584" y="4374350"/>
              <a:ext cx="309698" cy="265958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2152;p156">
              <a:extLst>
                <a:ext uri="{FF2B5EF4-FFF2-40B4-BE49-F238E27FC236}">
                  <a16:creationId xmlns:a16="http://schemas.microsoft.com/office/drawing/2014/main" id="{EF442083-F4E1-A4F0-C91B-E0B59EF2F5EA}"/>
                </a:ext>
              </a:extLst>
            </p:cNvPr>
            <p:cNvSpPr/>
            <p:nvPr/>
          </p:nvSpPr>
          <p:spPr>
            <a:xfrm>
              <a:off x="3898084" y="4373809"/>
              <a:ext cx="309698" cy="265148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153;p156">
              <a:extLst>
                <a:ext uri="{FF2B5EF4-FFF2-40B4-BE49-F238E27FC236}">
                  <a16:creationId xmlns:a16="http://schemas.microsoft.com/office/drawing/2014/main" id="{9028E8B6-3ECF-38DE-F564-4A02494A5FB3}"/>
                </a:ext>
              </a:extLst>
            </p:cNvPr>
            <p:cNvSpPr/>
            <p:nvPr/>
          </p:nvSpPr>
          <p:spPr>
            <a:xfrm>
              <a:off x="5120584" y="4374350"/>
              <a:ext cx="306458" cy="265958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154;p156">
              <a:extLst>
                <a:ext uri="{FF2B5EF4-FFF2-40B4-BE49-F238E27FC236}">
                  <a16:creationId xmlns:a16="http://schemas.microsoft.com/office/drawing/2014/main" id="{3A3EB21C-F20A-1041-17B2-5BFAD6AA36DE}"/>
                </a:ext>
              </a:extLst>
            </p:cNvPr>
            <p:cNvSpPr/>
            <p:nvPr/>
          </p:nvSpPr>
          <p:spPr>
            <a:xfrm>
              <a:off x="6339843" y="4373809"/>
              <a:ext cx="309698" cy="265148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151;p156">
              <a:extLst>
                <a:ext uri="{FF2B5EF4-FFF2-40B4-BE49-F238E27FC236}">
                  <a16:creationId xmlns:a16="http://schemas.microsoft.com/office/drawing/2014/main" id="{D8FFA814-26F0-A70D-1C0F-FADE1BC14788}"/>
                </a:ext>
              </a:extLst>
            </p:cNvPr>
            <p:cNvSpPr/>
            <p:nvPr/>
          </p:nvSpPr>
          <p:spPr>
            <a:xfrm>
              <a:off x="7562343" y="4372999"/>
              <a:ext cx="309698" cy="265958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153;p156">
              <a:extLst>
                <a:ext uri="{FF2B5EF4-FFF2-40B4-BE49-F238E27FC236}">
                  <a16:creationId xmlns:a16="http://schemas.microsoft.com/office/drawing/2014/main" id="{5B2E46AB-3AD4-6B61-A1EE-62164FD9AF03}"/>
                </a:ext>
              </a:extLst>
            </p:cNvPr>
            <p:cNvSpPr/>
            <p:nvPr/>
          </p:nvSpPr>
          <p:spPr>
            <a:xfrm>
              <a:off x="10007342" y="4372999"/>
              <a:ext cx="306458" cy="265958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154;p156">
              <a:extLst>
                <a:ext uri="{FF2B5EF4-FFF2-40B4-BE49-F238E27FC236}">
                  <a16:creationId xmlns:a16="http://schemas.microsoft.com/office/drawing/2014/main" id="{23951B19-548D-880D-BB76-DE1629398506}"/>
                </a:ext>
              </a:extLst>
            </p:cNvPr>
            <p:cNvSpPr/>
            <p:nvPr/>
          </p:nvSpPr>
          <p:spPr>
            <a:xfrm>
              <a:off x="8784842" y="4373809"/>
              <a:ext cx="309698" cy="265148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0E730EAD-15FB-644A-B859-725D71E7CCE3}"/>
                </a:ext>
              </a:extLst>
            </p:cNvPr>
            <p:cNvSpPr/>
            <p:nvPr/>
          </p:nvSpPr>
          <p:spPr>
            <a:xfrm>
              <a:off x="263447" y="2119028"/>
              <a:ext cx="4037965" cy="432529"/>
            </a:xfrm>
            <a:prstGeom prst="roundRect">
              <a:avLst/>
            </a:prstGeom>
            <a:solidFill>
              <a:srgbClr val="D09E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Montserrat Black" pitchFamily="2" charset="0"/>
                </a:rPr>
                <a:t>LINHA DE DESENVOLVIMENTO</a:t>
              </a:r>
              <a:endParaRPr lang="en-US" dirty="0">
                <a:solidFill>
                  <a:schemeClr val="bg1"/>
                </a:solidFill>
                <a:latin typeface="Montserrat Light" pitchFamily="2" charset="0"/>
              </a:endParaRPr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873FD36-3C28-9E65-6BBC-9CB832B50AE9}"/>
              </a:ext>
            </a:extLst>
          </p:cNvPr>
          <p:cNvSpPr txBox="1"/>
          <p:nvPr/>
        </p:nvSpPr>
        <p:spPr>
          <a:xfrm>
            <a:off x="2132859" y="901596"/>
            <a:ext cx="99095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Montserrat" pitchFamily="2" charset="0"/>
              </a:rPr>
              <a:t>Desenvolver um </a:t>
            </a:r>
            <a:r>
              <a:rPr lang="pt-BR" sz="1400" dirty="0">
                <a:latin typeface="Montserrat Black" pitchFamily="2" charset="0"/>
              </a:rPr>
              <a:t>controle shunt passivo optimizado</a:t>
            </a:r>
            <a:r>
              <a:rPr lang="pt-BR" sz="1400" b="1" dirty="0">
                <a:latin typeface="Montserrat" pitchFamily="2" charset="0"/>
              </a:rPr>
              <a:t> </a:t>
            </a:r>
            <a:r>
              <a:rPr lang="pt-BR" sz="1400" dirty="0">
                <a:latin typeface="Montserrat" pitchFamily="2" charset="0"/>
              </a:rPr>
              <a:t>para </a:t>
            </a:r>
            <a:r>
              <a:rPr lang="pt-BR" sz="1400" dirty="0">
                <a:latin typeface="Montserrat Black" pitchFamily="2" charset="0"/>
              </a:rPr>
              <a:t>atenuação</a:t>
            </a:r>
            <a:r>
              <a:rPr lang="pt-BR" sz="1400" dirty="0">
                <a:latin typeface="Montserrat" pitchFamily="2" charset="0"/>
              </a:rPr>
              <a:t> e absorção de vibrações, analisando a influência da </a:t>
            </a:r>
            <a:r>
              <a:rPr lang="pt-BR" sz="1400" dirty="0">
                <a:latin typeface="Montserrat Black" pitchFamily="2" charset="0"/>
              </a:rPr>
              <a:t>quantidade</a:t>
            </a:r>
            <a:r>
              <a:rPr lang="pt-BR" sz="1400" dirty="0">
                <a:latin typeface="Montserrat" pitchFamily="2" charset="0"/>
              </a:rPr>
              <a:t> e </a:t>
            </a:r>
            <a:r>
              <a:rPr lang="pt-BR" sz="1400" dirty="0">
                <a:latin typeface="Montserrat Black" pitchFamily="2" charset="0"/>
              </a:rPr>
              <a:t>posição</a:t>
            </a:r>
            <a:r>
              <a:rPr lang="pt-BR" sz="1400" dirty="0">
                <a:latin typeface="Montserrat" pitchFamily="2" charset="0"/>
              </a:rPr>
              <a:t> dos </a:t>
            </a:r>
            <a:r>
              <a:rPr lang="pt-BR" sz="1400" dirty="0">
                <a:latin typeface="Montserrat Black" pitchFamily="2" charset="0"/>
              </a:rPr>
              <a:t>patches piezoelétricos</a:t>
            </a:r>
            <a:r>
              <a:rPr lang="pt-BR" sz="1400" dirty="0">
                <a:latin typeface="Montserrat" pitchFamily="2" charset="0"/>
              </a:rPr>
              <a:t> em placas, bem como dos </a:t>
            </a:r>
            <a:r>
              <a:rPr lang="pt-BR" sz="1400" dirty="0">
                <a:latin typeface="Montserrat Black" pitchFamily="2" charset="0"/>
              </a:rPr>
              <a:t>elementos elétricos</a:t>
            </a:r>
            <a:r>
              <a:rPr lang="pt-BR" sz="1400" dirty="0">
                <a:latin typeface="Montserrat" pitchFamily="2" charset="0"/>
              </a:rPr>
              <a:t>. Dessa forma, busca-se criar um material inteligente autorresponsivo, capaz de preservar as vantagens dos compósitos enquanto garante </a:t>
            </a:r>
            <a:r>
              <a:rPr lang="pt-BR" sz="1400" dirty="0">
                <a:latin typeface="Montserrat Black" pitchFamily="2" charset="0"/>
              </a:rPr>
              <a:t>estabilidade</a:t>
            </a:r>
            <a:r>
              <a:rPr lang="pt-BR" sz="1400" dirty="0">
                <a:latin typeface="Montserrat" pitchFamily="2" charset="0"/>
              </a:rPr>
              <a:t> em aplicações dinâmicas.</a:t>
            </a:r>
            <a:endParaRPr lang="pt-BR" sz="1400" dirty="0">
              <a:solidFill>
                <a:srgbClr val="32474F"/>
              </a:solidFill>
              <a:latin typeface="Montserrat" pitchFamily="2" charset="0"/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7F3F70D-DE8C-478E-4C14-3E0A30C8C492}"/>
              </a:ext>
            </a:extLst>
          </p:cNvPr>
          <p:cNvCxnSpPr/>
          <p:nvPr/>
        </p:nvCxnSpPr>
        <p:spPr>
          <a:xfrm>
            <a:off x="0" y="877078"/>
            <a:ext cx="12192000" cy="0"/>
          </a:xfrm>
          <a:prstGeom prst="line">
            <a:avLst/>
          </a:prstGeom>
          <a:ln w="19050" cap="flat" cmpd="sng" algn="ctr">
            <a:solidFill>
              <a:srgbClr val="D09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7DF81C46-BDA6-6106-4D08-42178E4E0F71}"/>
              </a:ext>
            </a:extLst>
          </p:cNvPr>
          <p:cNvCxnSpPr/>
          <p:nvPr/>
        </p:nvCxnSpPr>
        <p:spPr>
          <a:xfrm>
            <a:off x="0" y="1878563"/>
            <a:ext cx="12192000" cy="0"/>
          </a:xfrm>
          <a:prstGeom prst="line">
            <a:avLst/>
          </a:prstGeom>
          <a:ln w="19050" cap="flat" cmpd="sng" algn="ctr">
            <a:solidFill>
              <a:srgbClr val="D09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F9018EE-1CAF-D41B-DA2D-91E3AD024076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14275D0-7ACE-F513-6DEB-B99003820A37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EA0904-AAA2-F3DE-BE6B-63C73A6582C1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FC98298-51CF-5212-5DE0-ADD877207040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1C24778-578A-617C-1D66-BC5D4E92715D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5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09" grpId="0" animBg="1"/>
      <p:bldP spid="110" grpId="0" animBg="1"/>
      <p:bldP spid="111" grpId="0" animBg="1"/>
      <p:bldP spid="119" grpId="0" animBg="1"/>
      <p:bldP spid="120" grpId="0" animBg="1"/>
      <p:bldP spid="12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E3D05-E41A-6961-CEF5-E22479C01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&#10;&#10;O conteúdo gerado por IA pode estar incorreto.">
            <a:extLst>
              <a:ext uri="{FF2B5EF4-FFF2-40B4-BE49-F238E27FC236}">
                <a16:creationId xmlns:a16="http://schemas.microsoft.com/office/drawing/2014/main" id="{B549E5D1-F447-148B-D326-5E81174B0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3E622E-393D-36C7-00F6-C42DBF8BF1FA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09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9E9F3CB-B658-6624-E6CC-7A8F58C786FD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6B63F1A-6075-6602-8C6D-D9B6B123C563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241A787-C921-DFED-2961-091BED5CDF54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2809599-73E5-C870-8284-4B222B6E4DFD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0812EA2-7D57-4E3A-D6E0-DB01A540BA3B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43FA717-9789-3BDE-53B3-3F4D71DE1CF0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41595596-64D0-02B0-E733-6D3C273654C4}"/>
              </a:ext>
            </a:extLst>
          </p:cNvPr>
          <p:cNvSpPr txBox="1"/>
          <p:nvPr/>
        </p:nvSpPr>
        <p:spPr>
          <a:xfrm>
            <a:off x="-639505" y="2172902"/>
            <a:ext cx="779050" cy="758659"/>
          </a:xfrm>
          <a:prstGeom prst="roundRect">
            <a:avLst/>
          </a:prstGeom>
          <a:solidFill>
            <a:srgbClr val="122641"/>
          </a:solidFill>
          <a:ln w="38100">
            <a:solidFill>
              <a:srgbClr val="12264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B15CA27B-1A5C-6D07-7C26-0CC9B32F9D6B}"/>
              </a:ext>
            </a:extLst>
          </p:cNvPr>
          <p:cNvSpPr txBox="1"/>
          <p:nvPr/>
        </p:nvSpPr>
        <p:spPr>
          <a:xfrm>
            <a:off x="202870" y="4354076"/>
            <a:ext cx="1173202" cy="1142495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FD89B2BD-9AA2-BD5C-339F-12A4EEE4110D}"/>
              </a:ext>
            </a:extLst>
          </p:cNvPr>
          <p:cNvSpPr txBox="1"/>
          <p:nvPr/>
        </p:nvSpPr>
        <p:spPr>
          <a:xfrm>
            <a:off x="55699" y="4898466"/>
            <a:ext cx="1467544" cy="602541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9973AA7A-A938-4D57-9895-84C1C28F0088}"/>
              </a:ext>
            </a:extLst>
          </p:cNvPr>
          <p:cNvSpPr txBox="1"/>
          <p:nvPr/>
        </p:nvSpPr>
        <p:spPr>
          <a:xfrm>
            <a:off x="-705549" y="2552231"/>
            <a:ext cx="911139" cy="40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" name="MODAL_NUMBER">
            <a:extLst>
              <a:ext uri="{FF2B5EF4-FFF2-40B4-BE49-F238E27FC236}">
                <a16:creationId xmlns:a16="http://schemas.microsoft.com/office/drawing/2014/main" id="{1732DEE1-BD43-47E1-EBCE-4E5EEF8043F4}"/>
              </a:ext>
            </a:extLst>
          </p:cNvPr>
          <p:cNvSpPr txBox="1"/>
          <p:nvPr/>
        </p:nvSpPr>
        <p:spPr>
          <a:xfrm>
            <a:off x="-639505" y="3327559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5B11A10-C116-51E2-D66A-0E1169DB06F2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Verificação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77A42D71-E77B-9BC4-3556-ADAF2A8C5120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1A34B6D-6A81-01A1-5212-FCF80F4CB7C7}"/>
              </a:ext>
            </a:extLst>
          </p:cNvPr>
          <p:cNvSpPr txBox="1"/>
          <p:nvPr/>
        </p:nvSpPr>
        <p:spPr>
          <a:xfrm>
            <a:off x="10140988" y="1230367"/>
            <a:ext cx="190906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Single ou Multi shunt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B13E4BB-EB83-800B-FC9D-E4D6D39B24E7}"/>
              </a:ext>
            </a:extLst>
          </p:cNvPr>
          <p:cNvSpPr txBox="1"/>
          <p:nvPr/>
        </p:nvSpPr>
        <p:spPr>
          <a:xfrm>
            <a:off x="10140988" y="1574337"/>
            <a:ext cx="190906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Circuito em paralelo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12AD6EE-4ED3-D3DC-A45C-89C8E211510A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" name="CaixaDeTexto 3">
            <a:hlinkClick r:id="rId3" action="ppaction://hlinksldjump"/>
            <a:extLst>
              <a:ext uri="{FF2B5EF4-FFF2-40B4-BE49-F238E27FC236}">
                <a16:creationId xmlns:a16="http://schemas.microsoft.com/office/drawing/2014/main" id="{0CE4A47B-CC25-A315-0F8C-08EB282E8D1A}"/>
              </a:ext>
            </a:extLst>
          </p:cNvPr>
          <p:cNvSpPr txBox="1"/>
          <p:nvPr/>
        </p:nvSpPr>
        <p:spPr>
          <a:xfrm>
            <a:off x="4096139" y="1508890"/>
            <a:ext cx="1135267" cy="664012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[16]</a:t>
            </a:r>
          </a:p>
          <a:p>
            <a:pPr algn="ctr"/>
            <a:r>
              <a:rPr lang="pt-BR" sz="1100" dirty="0">
                <a:solidFill>
                  <a:schemeClr val="bg1"/>
                </a:solidFill>
                <a:latin typeface="Montserrat" pitchFamily="2" charset="0"/>
              </a:rPr>
              <a:t>Artigo de comparação</a:t>
            </a:r>
            <a:endParaRPr lang="en-US" sz="12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DF5D62-A4FF-DD27-010F-5A60C7D16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981" y="2832448"/>
            <a:ext cx="2489568" cy="1871382"/>
          </a:xfrm>
          <a:prstGeom prst="rect">
            <a:avLst/>
          </a:prstGeom>
        </p:spPr>
      </p:pic>
      <p:pic>
        <p:nvPicPr>
          <p:cNvPr id="24" name="Imagem 23" descr="Gráfico, Diagrama&#10;&#10;O conteúdo gerado por IA pode estar incorreto.">
            <a:extLst>
              <a:ext uri="{FF2B5EF4-FFF2-40B4-BE49-F238E27FC236}">
                <a16:creationId xmlns:a16="http://schemas.microsoft.com/office/drawing/2014/main" id="{C08521BD-F063-0DC5-D089-17662E13E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48" y="2376516"/>
            <a:ext cx="3933144" cy="2984251"/>
          </a:xfrm>
          <a:prstGeom prst="rect">
            <a:avLst/>
          </a:prstGeom>
        </p:spPr>
      </p:pic>
      <p:pic>
        <p:nvPicPr>
          <p:cNvPr id="26" name="Imagem 25" descr="Gráfico, Gráfico de linhas, Histograma&#10;&#10;O conteúdo gerado por IA pode estar incorreto.">
            <a:extLst>
              <a:ext uri="{FF2B5EF4-FFF2-40B4-BE49-F238E27FC236}">
                <a16:creationId xmlns:a16="http://schemas.microsoft.com/office/drawing/2014/main" id="{F3F57C43-3908-CD9D-6324-8ECC7884CF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545" y="2374517"/>
            <a:ext cx="3929123" cy="2988248"/>
          </a:xfrm>
          <a:prstGeom prst="rect">
            <a:avLst/>
          </a:prstGeom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B7006A41-1F39-531F-3F60-CEB379A1CBB0}"/>
              </a:ext>
            </a:extLst>
          </p:cNvPr>
          <p:cNvGrpSpPr/>
          <p:nvPr/>
        </p:nvGrpSpPr>
        <p:grpSpPr>
          <a:xfrm>
            <a:off x="5724484" y="5409927"/>
            <a:ext cx="1376072" cy="718056"/>
            <a:chOff x="5506065" y="5360767"/>
            <a:chExt cx="1376072" cy="7180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C222F4F7-B34C-E5CE-A73D-2AB65FBA6604}"/>
                    </a:ext>
                  </a:extLst>
                </p:cNvPr>
                <p:cNvSpPr txBox="1"/>
                <p:nvPr/>
              </p:nvSpPr>
              <p:spPr>
                <a:xfrm>
                  <a:off x="5506065" y="5365852"/>
                  <a:ext cx="1376072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0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pt-BR" sz="20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</a:rPr>
                          <m:t>=0 </m:t>
                        </m:r>
                        <m:r>
                          <a:rPr lang="pt-BR" sz="20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2000" dirty="0">
                    <a:solidFill>
                      <a:srgbClr val="32474F"/>
                    </a:solidFill>
                    <a:latin typeface="Montserrat Light" pitchFamily="2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0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pt-BR" sz="20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</a:rPr>
                          <m:t>=0 </m:t>
                        </m:r>
                        <m:r>
                          <a:rPr lang="pt-BR" sz="20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sz="2000" dirty="0">
                    <a:solidFill>
                      <a:srgbClr val="32474F"/>
                    </a:solidFill>
                    <a:latin typeface="Montserrat Light" pitchFamily="2" charset="0"/>
                  </a:endParaRPr>
                </a:p>
              </p:txBody>
            </p:sp>
          </mc:Choice>
          <mc:Fallback xmlns="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C222F4F7-B34C-E5CE-A73D-2AB65FBA6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065" y="5365852"/>
                  <a:ext cx="1376072" cy="707886"/>
                </a:xfrm>
                <a:prstGeom prst="rect">
                  <a:avLst/>
                </a:prstGeom>
                <a:blipFill>
                  <a:blip r:embed="rId7"/>
                  <a:stretch>
                    <a:fillRect t="-4310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21BB1896-EA0C-CE4A-B36F-22998A8C4903}"/>
                </a:ext>
              </a:extLst>
            </p:cNvPr>
            <p:cNvSpPr/>
            <p:nvPr/>
          </p:nvSpPr>
          <p:spPr>
            <a:xfrm>
              <a:off x="5510760" y="5360767"/>
              <a:ext cx="1366683" cy="71805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A52053EB-8112-A20A-0E53-16639C789BC0}"/>
              </a:ext>
            </a:extLst>
          </p:cNvPr>
          <p:cNvGrpSpPr/>
          <p:nvPr/>
        </p:nvGrpSpPr>
        <p:grpSpPr>
          <a:xfrm>
            <a:off x="9336101" y="5409927"/>
            <a:ext cx="1704010" cy="718056"/>
            <a:chOff x="9334476" y="5360767"/>
            <a:chExt cx="1704010" cy="7180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E9998A8B-EA99-8F63-165E-2BA6F2926CA7}"/>
                    </a:ext>
                  </a:extLst>
                </p:cNvPr>
                <p:cNvSpPr txBox="1"/>
                <p:nvPr/>
              </p:nvSpPr>
              <p:spPr>
                <a:xfrm>
                  <a:off x="9334476" y="5365852"/>
                  <a:ext cx="170401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0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pt-BR" sz="20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</a:rPr>
                          <m:t>=332,8 </m:t>
                        </m:r>
                        <m:r>
                          <a:rPr lang="pt-BR" sz="20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2000" dirty="0">
                    <a:solidFill>
                      <a:srgbClr val="32474F"/>
                    </a:solidFill>
                    <a:latin typeface="Montserrat Light" pitchFamily="2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pt-BR" sz="20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pt-BR" sz="20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</a:rPr>
                          <m:t>=122,8 </m:t>
                        </m:r>
                        <m:r>
                          <a:rPr lang="pt-BR" sz="20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sz="2000" dirty="0">
                    <a:solidFill>
                      <a:srgbClr val="32474F"/>
                    </a:solidFill>
                    <a:latin typeface="Montserrat Light" pitchFamily="2" charset="0"/>
                  </a:endParaRPr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E9998A8B-EA99-8F63-165E-2BA6F2926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4476" y="5365852"/>
                  <a:ext cx="1704010" cy="707886"/>
                </a:xfrm>
                <a:prstGeom prst="rect">
                  <a:avLst/>
                </a:prstGeom>
                <a:blipFill>
                  <a:blip r:embed="rId8"/>
                  <a:stretch>
                    <a:fillRect t="-4310" r="-5735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7BE15D63-CA43-2FD0-44E9-486515D24700}"/>
                </a:ext>
              </a:extLst>
            </p:cNvPr>
            <p:cNvSpPr/>
            <p:nvPr/>
          </p:nvSpPr>
          <p:spPr>
            <a:xfrm>
              <a:off x="9334476" y="5360767"/>
              <a:ext cx="1704010" cy="71805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88DC824B-A87C-3C87-00CC-B003E58B07EA}"/>
                  </a:ext>
                </a:extLst>
              </p:cNvPr>
              <p:cNvSpPr/>
              <p:nvPr/>
            </p:nvSpPr>
            <p:spPr>
              <a:xfrm>
                <a:off x="7617977" y="2066989"/>
                <a:ext cx="1366683" cy="415441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Retângulo: Cantos Arredondados 34">
                <a:extLst>
                  <a:ext uri="{FF2B5EF4-FFF2-40B4-BE49-F238E27FC236}">
                    <a16:creationId xmlns:a16="http://schemas.microsoft.com/office/drawing/2014/main" id="{88DC824B-A87C-3C87-00CC-B003E58B0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977" y="2066989"/>
                <a:ext cx="1366683" cy="415441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aixaDeTexto 21">
            <a:extLst>
              <a:ext uri="{FF2B5EF4-FFF2-40B4-BE49-F238E27FC236}">
                <a16:creationId xmlns:a16="http://schemas.microsoft.com/office/drawing/2014/main" id="{DEC8CE1E-BC2A-6BC6-EF8A-3A1C750E8F76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765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58F51-7CB3-EA1B-D771-F5F04651F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&#10;&#10;O conteúdo gerado por IA pode estar incorreto.">
            <a:extLst>
              <a:ext uri="{FF2B5EF4-FFF2-40B4-BE49-F238E27FC236}">
                <a16:creationId xmlns:a16="http://schemas.microsoft.com/office/drawing/2014/main" id="{5BB9F966-3DE4-411C-47C7-FD5AEC0B4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807AF8-307F-1D18-08CA-B8D93CFCCF4C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10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AD5EF56-58FD-1C35-482C-12B7534DF5C4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05DAC77-B6B5-70FD-D557-AC4BF6B05C39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6C46611-427E-1734-65DA-B1EF47BFE321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06D52D-ADFA-68D4-3B49-BCF46CEA7034}"/>
              </a:ext>
            </a:extLst>
          </p:cNvPr>
          <p:cNvSpPr txBox="1"/>
          <p:nvPr/>
        </p:nvSpPr>
        <p:spPr>
          <a:xfrm>
            <a:off x="910363" y="886396"/>
            <a:ext cx="4194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DE OPTIMIZAÇÃO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F4A41C4-5DD5-67F6-B2B9-B3A6CE608500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3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FE2A46-9DBF-0005-BE10-1FBAF87A6D9C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A8A7B2F-BB20-6D26-A288-78066F6645D8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39" name="Google Shape;8898;p67">
            <a:extLst>
              <a:ext uri="{FF2B5EF4-FFF2-40B4-BE49-F238E27FC236}">
                <a16:creationId xmlns:a16="http://schemas.microsoft.com/office/drawing/2014/main" id="{FB86BB6A-A2F3-D86C-9282-5B1009F5ED6D}"/>
              </a:ext>
            </a:extLst>
          </p:cNvPr>
          <p:cNvSpPr/>
          <p:nvPr/>
        </p:nvSpPr>
        <p:spPr>
          <a:xfrm rot="20724303">
            <a:off x="2000466" y="1667762"/>
            <a:ext cx="1534769" cy="1261221"/>
          </a:xfrm>
          <a:custGeom>
            <a:avLst/>
            <a:gdLst/>
            <a:ahLst/>
            <a:cxnLst/>
            <a:rect l="l" t="t" r="r" b="b"/>
            <a:pathLst>
              <a:path w="127950" h="105145" extrusionOk="0">
                <a:moveTo>
                  <a:pt x="18697" y="0"/>
                </a:moveTo>
                <a:cubicBezTo>
                  <a:pt x="8371" y="0"/>
                  <a:pt x="1" y="8371"/>
                  <a:pt x="1" y="18697"/>
                </a:cubicBezTo>
                <a:lnTo>
                  <a:pt x="1" y="105145"/>
                </a:lnTo>
                <a:lnTo>
                  <a:pt x="36857" y="105145"/>
                </a:lnTo>
                <a:cubicBezTo>
                  <a:pt x="35719" y="102283"/>
                  <a:pt x="35385" y="99165"/>
                  <a:pt x="35897" y="96130"/>
                </a:cubicBezTo>
                <a:cubicBezTo>
                  <a:pt x="37137" y="88648"/>
                  <a:pt x="43398" y="82793"/>
                  <a:pt x="50957" y="82096"/>
                </a:cubicBezTo>
                <a:cubicBezTo>
                  <a:pt x="51501" y="82045"/>
                  <a:pt x="52041" y="82020"/>
                  <a:pt x="52575" y="82020"/>
                </a:cubicBezTo>
                <a:cubicBezTo>
                  <a:pt x="61906" y="82020"/>
                  <a:pt x="69475" y="89593"/>
                  <a:pt x="69475" y="98926"/>
                </a:cubicBezTo>
                <a:cubicBezTo>
                  <a:pt x="69475" y="101055"/>
                  <a:pt x="69070" y="103165"/>
                  <a:pt x="68283" y="105145"/>
                </a:cubicBezTo>
                <a:lnTo>
                  <a:pt x="105145" y="105145"/>
                </a:lnTo>
                <a:lnTo>
                  <a:pt x="105145" y="68419"/>
                </a:lnTo>
                <a:cubicBezTo>
                  <a:pt x="106958" y="69088"/>
                  <a:pt x="108908" y="69476"/>
                  <a:pt x="110955" y="69476"/>
                </a:cubicBezTo>
                <a:cubicBezTo>
                  <a:pt x="111990" y="69476"/>
                  <a:pt x="113050" y="69377"/>
                  <a:pt x="114130" y="69164"/>
                </a:cubicBezTo>
                <a:cubicBezTo>
                  <a:pt x="121952" y="67632"/>
                  <a:pt x="127801" y="60687"/>
                  <a:pt x="127866" y="52715"/>
                </a:cubicBezTo>
                <a:cubicBezTo>
                  <a:pt x="127950" y="43313"/>
                  <a:pt x="120348" y="35664"/>
                  <a:pt x="110964" y="35664"/>
                </a:cubicBezTo>
                <a:cubicBezTo>
                  <a:pt x="108979" y="35670"/>
                  <a:pt x="107005" y="36028"/>
                  <a:pt x="105145" y="36720"/>
                </a:cubicBezTo>
                <a:lnTo>
                  <a:pt x="105145" y="0"/>
                </a:lnTo>
                <a:close/>
              </a:path>
            </a:pathLst>
          </a:custGeom>
          <a:solidFill>
            <a:srgbClr val="32474F"/>
          </a:solidFill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pt-BR" sz="1200" b="0" i="0" u="none" strike="noStrike" cap="none" dirty="0">
              <a:solidFill>
                <a:schemeClr val="bg2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bg2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Abordagem Multiobjetivo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bg2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40" name="Google Shape;8899;p67">
            <a:extLst>
              <a:ext uri="{FF2B5EF4-FFF2-40B4-BE49-F238E27FC236}">
                <a16:creationId xmlns:a16="http://schemas.microsoft.com/office/drawing/2014/main" id="{751B70F8-3B17-17DC-12DD-4392E12BEFFB}"/>
              </a:ext>
            </a:extLst>
          </p:cNvPr>
          <p:cNvSpPr/>
          <p:nvPr/>
        </p:nvSpPr>
        <p:spPr>
          <a:xfrm rot="2239229">
            <a:off x="6965730" y="1457824"/>
            <a:ext cx="1261095" cy="1533785"/>
          </a:xfrm>
          <a:custGeom>
            <a:avLst/>
            <a:gdLst/>
            <a:ahLst/>
            <a:cxnLst/>
            <a:rect l="l" t="t" r="r" b="b"/>
            <a:pathLst>
              <a:path w="105145" h="127868" extrusionOk="0">
                <a:moveTo>
                  <a:pt x="52573" y="1"/>
                </a:moveTo>
                <a:cubicBezTo>
                  <a:pt x="43236" y="1"/>
                  <a:pt x="35664" y="7567"/>
                  <a:pt x="35664" y="16910"/>
                </a:cubicBezTo>
                <a:cubicBezTo>
                  <a:pt x="35670" y="18895"/>
                  <a:pt x="36028" y="20862"/>
                  <a:pt x="36720" y="22722"/>
                </a:cubicBezTo>
                <a:lnTo>
                  <a:pt x="0" y="22722"/>
                </a:lnTo>
                <a:lnTo>
                  <a:pt x="0" y="110011"/>
                </a:lnTo>
                <a:cubicBezTo>
                  <a:pt x="0" y="119872"/>
                  <a:pt x="7995" y="127867"/>
                  <a:pt x="17862" y="127867"/>
                </a:cubicBezTo>
                <a:lnTo>
                  <a:pt x="105145" y="127867"/>
                </a:lnTo>
                <a:lnTo>
                  <a:pt x="105145" y="91010"/>
                </a:lnTo>
                <a:cubicBezTo>
                  <a:pt x="103158" y="91801"/>
                  <a:pt x="101044" y="92206"/>
                  <a:pt x="98916" y="92206"/>
                </a:cubicBezTo>
                <a:cubicBezTo>
                  <a:pt x="98350" y="92206"/>
                  <a:pt x="97782" y="92177"/>
                  <a:pt x="97215" y="92119"/>
                </a:cubicBezTo>
                <a:cubicBezTo>
                  <a:pt x="88869" y="91267"/>
                  <a:pt x="82269" y="84184"/>
                  <a:pt x="82024" y="75802"/>
                </a:cubicBezTo>
                <a:cubicBezTo>
                  <a:pt x="81744" y="66233"/>
                  <a:pt x="89417" y="58393"/>
                  <a:pt x="98920" y="58393"/>
                </a:cubicBezTo>
                <a:cubicBezTo>
                  <a:pt x="101055" y="58393"/>
                  <a:pt x="103159" y="58792"/>
                  <a:pt x="105139" y="59585"/>
                </a:cubicBezTo>
                <a:lnTo>
                  <a:pt x="105139" y="22728"/>
                </a:lnTo>
                <a:lnTo>
                  <a:pt x="68419" y="22728"/>
                </a:lnTo>
                <a:cubicBezTo>
                  <a:pt x="69427" y="19992"/>
                  <a:pt x="69796" y="16951"/>
                  <a:pt x="69164" y="13738"/>
                </a:cubicBezTo>
                <a:cubicBezTo>
                  <a:pt x="67632" y="5922"/>
                  <a:pt x="60686" y="73"/>
                  <a:pt x="52715" y="2"/>
                </a:cubicBezTo>
                <a:cubicBezTo>
                  <a:pt x="52668" y="1"/>
                  <a:pt x="52620" y="1"/>
                  <a:pt x="52573" y="1"/>
                </a:cubicBezTo>
                <a:close/>
              </a:path>
            </a:pathLst>
          </a:custGeom>
          <a:solidFill>
            <a:srgbClr val="5E6E8A"/>
          </a:solidFill>
          <a:ln w="9525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Minimizar e Maximizar </a:t>
            </a: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F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unções</a:t>
            </a:r>
            <a:endParaRPr sz="1200" b="0" i="0" u="none" strike="noStrike" cap="none" dirty="0">
              <a:solidFill>
                <a:schemeClr val="bg1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</p:txBody>
      </p:sp>
      <p:sp>
        <p:nvSpPr>
          <p:cNvPr id="41" name="Google Shape;8900;p67">
            <a:extLst>
              <a:ext uri="{FF2B5EF4-FFF2-40B4-BE49-F238E27FC236}">
                <a16:creationId xmlns:a16="http://schemas.microsoft.com/office/drawing/2014/main" id="{E3CE6FF1-9510-9ADB-658C-A390DF78B727}"/>
              </a:ext>
            </a:extLst>
          </p:cNvPr>
          <p:cNvSpPr/>
          <p:nvPr/>
        </p:nvSpPr>
        <p:spPr>
          <a:xfrm rot="18852462">
            <a:off x="4619866" y="1685969"/>
            <a:ext cx="1261234" cy="1521267"/>
          </a:xfrm>
          <a:custGeom>
            <a:avLst/>
            <a:gdLst/>
            <a:ahLst/>
            <a:cxnLst/>
            <a:rect l="l" t="t" r="r" b="b"/>
            <a:pathLst>
              <a:path w="105146" h="127873" extrusionOk="0">
                <a:moveTo>
                  <a:pt x="1" y="1"/>
                </a:moveTo>
                <a:lnTo>
                  <a:pt x="1" y="36857"/>
                </a:lnTo>
                <a:cubicBezTo>
                  <a:pt x="1988" y="36066"/>
                  <a:pt x="4101" y="35662"/>
                  <a:pt x="6229" y="35662"/>
                </a:cubicBezTo>
                <a:cubicBezTo>
                  <a:pt x="6796" y="35662"/>
                  <a:pt x="7364" y="35691"/>
                  <a:pt x="7930" y="35748"/>
                </a:cubicBezTo>
                <a:cubicBezTo>
                  <a:pt x="16277" y="36595"/>
                  <a:pt x="22877" y="43684"/>
                  <a:pt x="23121" y="52066"/>
                </a:cubicBezTo>
                <a:cubicBezTo>
                  <a:pt x="23396" y="61635"/>
                  <a:pt x="15722" y="69481"/>
                  <a:pt x="6219" y="69481"/>
                </a:cubicBezTo>
                <a:cubicBezTo>
                  <a:pt x="4091" y="69475"/>
                  <a:pt x="1980" y="69076"/>
                  <a:pt x="1" y="68289"/>
                </a:cubicBezTo>
                <a:lnTo>
                  <a:pt x="1" y="105145"/>
                </a:lnTo>
                <a:lnTo>
                  <a:pt x="36720" y="105145"/>
                </a:lnTo>
                <a:cubicBezTo>
                  <a:pt x="35719" y="107882"/>
                  <a:pt x="35343" y="110916"/>
                  <a:pt x="35975" y="114130"/>
                </a:cubicBezTo>
                <a:cubicBezTo>
                  <a:pt x="37513" y="121952"/>
                  <a:pt x="44459" y="127801"/>
                  <a:pt x="52424" y="127872"/>
                </a:cubicBezTo>
                <a:cubicBezTo>
                  <a:pt x="52472" y="127873"/>
                  <a:pt x="52519" y="127873"/>
                  <a:pt x="52567" y="127873"/>
                </a:cubicBezTo>
                <a:cubicBezTo>
                  <a:pt x="61909" y="127873"/>
                  <a:pt x="69481" y="120301"/>
                  <a:pt x="69481" y="110964"/>
                </a:cubicBezTo>
                <a:cubicBezTo>
                  <a:pt x="69475" y="108979"/>
                  <a:pt x="69118" y="107005"/>
                  <a:pt x="68426" y="105145"/>
                </a:cubicBezTo>
                <a:lnTo>
                  <a:pt x="105145" y="105145"/>
                </a:lnTo>
                <a:lnTo>
                  <a:pt x="105145" y="16354"/>
                </a:lnTo>
                <a:cubicBezTo>
                  <a:pt x="105140" y="7328"/>
                  <a:pt x="97818" y="1"/>
                  <a:pt x="88786" y="1"/>
                </a:cubicBezTo>
                <a:close/>
              </a:path>
            </a:pathLst>
          </a:custGeom>
          <a:solidFill>
            <a:srgbClr val="E0E0E0"/>
          </a:solidFill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Programa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Black-box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b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pt-BR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8901;p67">
            <a:extLst>
              <a:ext uri="{FF2B5EF4-FFF2-40B4-BE49-F238E27FC236}">
                <a16:creationId xmlns:a16="http://schemas.microsoft.com/office/drawing/2014/main" id="{EE28A8D9-CDF5-2901-9588-7153429A5242}"/>
              </a:ext>
            </a:extLst>
          </p:cNvPr>
          <p:cNvSpPr/>
          <p:nvPr/>
        </p:nvSpPr>
        <p:spPr>
          <a:xfrm rot="3310814">
            <a:off x="9044670" y="1741904"/>
            <a:ext cx="1534697" cy="1261161"/>
          </a:xfrm>
          <a:custGeom>
            <a:avLst/>
            <a:gdLst/>
            <a:ahLst/>
            <a:cxnLst/>
            <a:rect l="l" t="t" r="r" b="b"/>
            <a:pathLst>
              <a:path w="127944" h="105140" extrusionOk="0">
                <a:moveTo>
                  <a:pt x="22805" y="0"/>
                </a:moveTo>
                <a:lnTo>
                  <a:pt x="22805" y="36720"/>
                </a:lnTo>
                <a:cubicBezTo>
                  <a:pt x="20992" y="36051"/>
                  <a:pt x="19042" y="35663"/>
                  <a:pt x="16995" y="35663"/>
                </a:cubicBezTo>
                <a:cubicBezTo>
                  <a:pt x="15960" y="35663"/>
                  <a:pt x="14900" y="35762"/>
                  <a:pt x="13820" y="35975"/>
                </a:cubicBezTo>
                <a:cubicBezTo>
                  <a:pt x="5998" y="37513"/>
                  <a:pt x="150" y="44453"/>
                  <a:pt x="78" y="52424"/>
                </a:cubicBezTo>
                <a:cubicBezTo>
                  <a:pt x="1" y="61826"/>
                  <a:pt x="7602" y="69481"/>
                  <a:pt x="16986" y="69481"/>
                </a:cubicBezTo>
                <a:cubicBezTo>
                  <a:pt x="18971" y="69475"/>
                  <a:pt x="20945" y="69117"/>
                  <a:pt x="22805" y="68420"/>
                </a:cubicBezTo>
                <a:lnTo>
                  <a:pt x="22805" y="105139"/>
                </a:lnTo>
                <a:lnTo>
                  <a:pt x="108943" y="105139"/>
                </a:lnTo>
                <a:cubicBezTo>
                  <a:pt x="119436" y="105139"/>
                  <a:pt x="127944" y="96631"/>
                  <a:pt x="127944" y="86138"/>
                </a:cubicBezTo>
                <a:lnTo>
                  <a:pt x="127944" y="0"/>
                </a:lnTo>
                <a:lnTo>
                  <a:pt x="91087" y="0"/>
                </a:lnTo>
                <a:cubicBezTo>
                  <a:pt x="92088" y="2510"/>
                  <a:pt x="92470" y="5235"/>
                  <a:pt x="92196" y="7924"/>
                </a:cubicBezTo>
                <a:cubicBezTo>
                  <a:pt x="91343" y="16271"/>
                  <a:pt x="84260" y="22870"/>
                  <a:pt x="75878" y="23115"/>
                </a:cubicBezTo>
                <a:cubicBezTo>
                  <a:pt x="75708" y="23120"/>
                  <a:pt x="75539" y="23122"/>
                  <a:pt x="75370" y="23122"/>
                </a:cubicBezTo>
                <a:cubicBezTo>
                  <a:pt x="66033" y="23122"/>
                  <a:pt x="58469" y="15553"/>
                  <a:pt x="58469" y="6219"/>
                </a:cubicBezTo>
                <a:cubicBezTo>
                  <a:pt x="58469" y="4084"/>
                  <a:pt x="58869" y="1980"/>
                  <a:pt x="59662" y="0"/>
                </a:cubicBezTo>
                <a:close/>
              </a:path>
            </a:pathLst>
          </a:custGeom>
          <a:solidFill>
            <a:srgbClr val="E37E5F"/>
          </a:solidFill>
          <a:ln w="952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br>
              <a:rPr lang="pt-BR" sz="14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r>
              <a:rPr lang="pt-BR" sz="14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Quantidade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de Variáveis 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não fixa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35831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FE245-5DE6-FA51-576F-BFF1E9F20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&#10;&#10;O conteúdo gerado por IA pode estar incorreto.">
            <a:extLst>
              <a:ext uri="{FF2B5EF4-FFF2-40B4-BE49-F238E27FC236}">
                <a16:creationId xmlns:a16="http://schemas.microsoft.com/office/drawing/2014/main" id="{422BA0D3-A5FA-66B6-6BD0-D69F54817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D80FF80-B201-E7AE-CD52-5E943A519B27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10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9E11470-B1AC-4BB4-11CA-F0ABA79E186F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A304195-536B-B065-892B-7F8285D86943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38BB130-5A49-E0CE-956B-E91C96D1D539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7CC54D3-2D5B-B738-73C0-E3676167B814}"/>
              </a:ext>
            </a:extLst>
          </p:cNvPr>
          <p:cNvSpPr txBox="1"/>
          <p:nvPr/>
        </p:nvSpPr>
        <p:spPr>
          <a:xfrm>
            <a:off x="910363" y="886396"/>
            <a:ext cx="4194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DE OPTIMIZAÇÃO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0D659D8-BB21-9933-6382-33B28B231AB6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3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FAFF03A-DC1D-0270-2069-1BE7BB8CF60D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816B4B4-32FF-40F2-C0BE-20E793E059EA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39" name="Google Shape;8898;p67">
            <a:extLst>
              <a:ext uri="{FF2B5EF4-FFF2-40B4-BE49-F238E27FC236}">
                <a16:creationId xmlns:a16="http://schemas.microsoft.com/office/drawing/2014/main" id="{F038101B-1826-ACA8-299F-16F0FCFF2A6B}"/>
              </a:ext>
            </a:extLst>
          </p:cNvPr>
          <p:cNvSpPr/>
          <p:nvPr/>
        </p:nvSpPr>
        <p:spPr>
          <a:xfrm>
            <a:off x="618824" y="2546555"/>
            <a:ext cx="1534769" cy="1261221"/>
          </a:xfrm>
          <a:custGeom>
            <a:avLst/>
            <a:gdLst/>
            <a:ahLst/>
            <a:cxnLst/>
            <a:rect l="l" t="t" r="r" b="b"/>
            <a:pathLst>
              <a:path w="127950" h="105145" extrusionOk="0">
                <a:moveTo>
                  <a:pt x="18697" y="0"/>
                </a:moveTo>
                <a:cubicBezTo>
                  <a:pt x="8371" y="0"/>
                  <a:pt x="1" y="8371"/>
                  <a:pt x="1" y="18697"/>
                </a:cubicBezTo>
                <a:lnTo>
                  <a:pt x="1" y="105145"/>
                </a:lnTo>
                <a:lnTo>
                  <a:pt x="36857" y="105145"/>
                </a:lnTo>
                <a:cubicBezTo>
                  <a:pt x="35719" y="102283"/>
                  <a:pt x="35385" y="99165"/>
                  <a:pt x="35897" y="96130"/>
                </a:cubicBezTo>
                <a:cubicBezTo>
                  <a:pt x="37137" y="88648"/>
                  <a:pt x="43398" y="82793"/>
                  <a:pt x="50957" y="82096"/>
                </a:cubicBezTo>
                <a:cubicBezTo>
                  <a:pt x="51501" y="82045"/>
                  <a:pt x="52041" y="82020"/>
                  <a:pt x="52575" y="82020"/>
                </a:cubicBezTo>
                <a:cubicBezTo>
                  <a:pt x="61906" y="82020"/>
                  <a:pt x="69475" y="89593"/>
                  <a:pt x="69475" y="98926"/>
                </a:cubicBezTo>
                <a:cubicBezTo>
                  <a:pt x="69475" y="101055"/>
                  <a:pt x="69070" y="103165"/>
                  <a:pt x="68283" y="105145"/>
                </a:cubicBezTo>
                <a:lnTo>
                  <a:pt x="105145" y="105145"/>
                </a:lnTo>
                <a:lnTo>
                  <a:pt x="105145" y="68419"/>
                </a:lnTo>
                <a:cubicBezTo>
                  <a:pt x="106958" y="69088"/>
                  <a:pt x="108908" y="69476"/>
                  <a:pt x="110955" y="69476"/>
                </a:cubicBezTo>
                <a:cubicBezTo>
                  <a:pt x="111990" y="69476"/>
                  <a:pt x="113050" y="69377"/>
                  <a:pt x="114130" y="69164"/>
                </a:cubicBezTo>
                <a:cubicBezTo>
                  <a:pt x="121952" y="67632"/>
                  <a:pt x="127801" y="60687"/>
                  <a:pt x="127866" y="52715"/>
                </a:cubicBezTo>
                <a:cubicBezTo>
                  <a:pt x="127950" y="43313"/>
                  <a:pt x="120348" y="35664"/>
                  <a:pt x="110964" y="35664"/>
                </a:cubicBezTo>
                <a:cubicBezTo>
                  <a:pt x="108979" y="35670"/>
                  <a:pt x="107005" y="36028"/>
                  <a:pt x="105145" y="36720"/>
                </a:cubicBezTo>
                <a:lnTo>
                  <a:pt x="105145" y="0"/>
                </a:lnTo>
                <a:close/>
              </a:path>
            </a:pathLst>
          </a:custGeom>
          <a:solidFill>
            <a:srgbClr val="32474F"/>
          </a:solidFill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pt-BR" sz="1200" b="0" i="0" u="none" strike="noStrike" cap="none" dirty="0">
              <a:solidFill>
                <a:schemeClr val="bg2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2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Abordagem Multiobjetivo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8899;p67">
            <a:extLst>
              <a:ext uri="{FF2B5EF4-FFF2-40B4-BE49-F238E27FC236}">
                <a16:creationId xmlns:a16="http://schemas.microsoft.com/office/drawing/2014/main" id="{39FE1BA2-4AC3-9E46-69D8-C42149169633}"/>
              </a:ext>
            </a:extLst>
          </p:cNvPr>
          <p:cNvSpPr/>
          <p:nvPr/>
        </p:nvSpPr>
        <p:spPr>
          <a:xfrm>
            <a:off x="618151" y="3531002"/>
            <a:ext cx="1261095" cy="1533785"/>
          </a:xfrm>
          <a:custGeom>
            <a:avLst/>
            <a:gdLst/>
            <a:ahLst/>
            <a:cxnLst/>
            <a:rect l="l" t="t" r="r" b="b"/>
            <a:pathLst>
              <a:path w="105145" h="127868" extrusionOk="0">
                <a:moveTo>
                  <a:pt x="52573" y="1"/>
                </a:moveTo>
                <a:cubicBezTo>
                  <a:pt x="43236" y="1"/>
                  <a:pt x="35664" y="7567"/>
                  <a:pt x="35664" y="16910"/>
                </a:cubicBezTo>
                <a:cubicBezTo>
                  <a:pt x="35670" y="18895"/>
                  <a:pt x="36028" y="20862"/>
                  <a:pt x="36720" y="22722"/>
                </a:cubicBezTo>
                <a:lnTo>
                  <a:pt x="0" y="22722"/>
                </a:lnTo>
                <a:lnTo>
                  <a:pt x="0" y="110011"/>
                </a:lnTo>
                <a:cubicBezTo>
                  <a:pt x="0" y="119872"/>
                  <a:pt x="7995" y="127867"/>
                  <a:pt x="17862" y="127867"/>
                </a:cubicBezTo>
                <a:lnTo>
                  <a:pt x="105145" y="127867"/>
                </a:lnTo>
                <a:lnTo>
                  <a:pt x="105145" y="91010"/>
                </a:lnTo>
                <a:cubicBezTo>
                  <a:pt x="103158" y="91801"/>
                  <a:pt x="101044" y="92206"/>
                  <a:pt x="98916" y="92206"/>
                </a:cubicBezTo>
                <a:cubicBezTo>
                  <a:pt x="98350" y="92206"/>
                  <a:pt x="97782" y="92177"/>
                  <a:pt x="97215" y="92119"/>
                </a:cubicBezTo>
                <a:cubicBezTo>
                  <a:pt x="88869" y="91267"/>
                  <a:pt x="82269" y="84184"/>
                  <a:pt x="82024" y="75802"/>
                </a:cubicBezTo>
                <a:cubicBezTo>
                  <a:pt x="81744" y="66233"/>
                  <a:pt x="89417" y="58393"/>
                  <a:pt x="98920" y="58393"/>
                </a:cubicBezTo>
                <a:cubicBezTo>
                  <a:pt x="101055" y="58393"/>
                  <a:pt x="103159" y="58792"/>
                  <a:pt x="105139" y="59585"/>
                </a:cubicBezTo>
                <a:lnTo>
                  <a:pt x="105139" y="22728"/>
                </a:lnTo>
                <a:lnTo>
                  <a:pt x="68419" y="22728"/>
                </a:lnTo>
                <a:cubicBezTo>
                  <a:pt x="69427" y="19992"/>
                  <a:pt x="69796" y="16951"/>
                  <a:pt x="69164" y="13738"/>
                </a:cubicBezTo>
                <a:cubicBezTo>
                  <a:pt x="67632" y="5922"/>
                  <a:pt x="60686" y="73"/>
                  <a:pt x="52715" y="2"/>
                </a:cubicBezTo>
                <a:cubicBezTo>
                  <a:pt x="52668" y="1"/>
                  <a:pt x="52620" y="1"/>
                  <a:pt x="52573" y="1"/>
                </a:cubicBezTo>
                <a:close/>
              </a:path>
            </a:pathLst>
          </a:custGeom>
          <a:solidFill>
            <a:srgbClr val="5E6E8A"/>
          </a:solidFill>
          <a:ln w="9525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b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endParaRPr lang="pt-BR" sz="1200" b="0" i="0" u="none" strike="noStrike" cap="none" dirty="0">
              <a:solidFill>
                <a:schemeClr val="bg1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Minimizar e Maximizar </a:t>
            </a: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F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unções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8900;p67">
            <a:extLst>
              <a:ext uri="{FF2B5EF4-FFF2-40B4-BE49-F238E27FC236}">
                <a16:creationId xmlns:a16="http://schemas.microsoft.com/office/drawing/2014/main" id="{3F75455C-957E-76BF-58D8-93DCF37E3C8A}"/>
              </a:ext>
            </a:extLst>
          </p:cNvPr>
          <p:cNvSpPr/>
          <p:nvPr/>
        </p:nvSpPr>
        <p:spPr>
          <a:xfrm>
            <a:off x="1877950" y="2549615"/>
            <a:ext cx="1261234" cy="1521267"/>
          </a:xfrm>
          <a:custGeom>
            <a:avLst/>
            <a:gdLst/>
            <a:ahLst/>
            <a:cxnLst/>
            <a:rect l="l" t="t" r="r" b="b"/>
            <a:pathLst>
              <a:path w="105146" h="127873" extrusionOk="0">
                <a:moveTo>
                  <a:pt x="1" y="1"/>
                </a:moveTo>
                <a:lnTo>
                  <a:pt x="1" y="36857"/>
                </a:lnTo>
                <a:cubicBezTo>
                  <a:pt x="1988" y="36066"/>
                  <a:pt x="4101" y="35662"/>
                  <a:pt x="6229" y="35662"/>
                </a:cubicBezTo>
                <a:cubicBezTo>
                  <a:pt x="6796" y="35662"/>
                  <a:pt x="7364" y="35691"/>
                  <a:pt x="7930" y="35748"/>
                </a:cubicBezTo>
                <a:cubicBezTo>
                  <a:pt x="16277" y="36595"/>
                  <a:pt x="22877" y="43684"/>
                  <a:pt x="23121" y="52066"/>
                </a:cubicBezTo>
                <a:cubicBezTo>
                  <a:pt x="23396" y="61635"/>
                  <a:pt x="15722" y="69481"/>
                  <a:pt x="6219" y="69481"/>
                </a:cubicBezTo>
                <a:cubicBezTo>
                  <a:pt x="4091" y="69475"/>
                  <a:pt x="1980" y="69076"/>
                  <a:pt x="1" y="68289"/>
                </a:cubicBezTo>
                <a:lnTo>
                  <a:pt x="1" y="105145"/>
                </a:lnTo>
                <a:lnTo>
                  <a:pt x="36720" y="105145"/>
                </a:lnTo>
                <a:cubicBezTo>
                  <a:pt x="35719" y="107882"/>
                  <a:pt x="35343" y="110916"/>
                  <a:pt x="35975" y="114130"/>
                </a:cubicBezTo>
                <a:cubicBezTo>
                  <a:pt x="37513" y="121952"/>
                  <a:pt x="44459" y="127801"/>
                  <a:pt x="52424" y="127872"/>
                </a:cubicBezTo>
                <a:cubicBezTo>
                  <a:pt x="52472" y="127873"/>
                  <a:pt x="52519" y="127873"/>
                  <a:pt x="52567" y="127873"/>
                </a:cubicBezTo>
                <a:cubicBezTo>
                  <a:pt x="61909" y="127873"/>
                  <a:pt x="69481" y="120301"/>
                  <a:pt x="69481" y="110964"/>
                </a:cubicBezTo>
                <a:cubicBezTo>
                  <a:pt x="69475" y="108979"/>
                  <a:pt x="69118" y="107005"/>
                  <a:pt x="68426" y="105145"/>
                </a:cubicBezTo>
                <a:lnTo>
                  <a:pt x="105145" y="105145"/>
                </a:lnTo>
                <a:lnTo>
                  <a:pt x="105145" y="16354"/>
                </a:lnTo>
                <a:cubicBezTo>
                  <a:pt x="105140" y="7328"/>
                  <a:pt x="97818" y="1"/>
                  <a:pt x="88786" y="1"/>
                </a:cubicBezTo>
                <a:close/>
              </a:path>
            </a:pathLst>
          </a:custGeom>
          <a:solidFill>
            <a:srgbClr val="E0E0E0"/>
          </a:solidFill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Programa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Black-box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b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8901;p67">
            <a:extLst>
              <a:ext uri="{FF2B5EF4-FFF2-40B4-BE49-F238E27FC236}">
                <a16:creationId xmlns:a16="http://schemas.microsoft.com/office/drawing/2014/main" id="{9D486B1E-2118-A487-4610-EE1630545AC0}"/>
              </a:ext>
            </a:extLst>
          </p:cNvPr>
          <p:cNvSpPr/>
          <p:nvPr/>
        </p:nvSpPr>
        <p:spPr>
          <a:xfrm>
            <a:off x="1605488" y="3798756"/>
            <a:ext cx="1534697" cy="1261161"/>
          </a:xfrm>
          <a:custGeom>
            <a:avLst/>
            <a:gdLst/>
            <a:ahLst/>
            <a:cxnLst/>
            <a:rect l="l" t="t" r="r" b="b"/>
            <a:pathLst>
              <a:path w="127944" h="105140" extrusionOk="0">
                <a:moveTo>
                  <a:pt x="22805" y="0"/>
                </a:moveTo>
                <a:lnTo>
                  <a:pt x="22805" y="36720"/>
                </a:lnTo>
                <a:cubicBezTo>
                  <a:pt x="20992" y="36051"/>
                  <a:pt x="19042" y="35663"/>
                  <a:pt x="16995" y="35663"/>
                </a:cubicBezTo>
                <a:cubicBezTo>
                  <a:pt x="15960" y="35663"/>
                  <a:pt x="14900" y="35762"/>
                  <a:pt x="13820" y="35975"/>
                </a:cubicBezTo>
                <a:cubicBezTo>
                  <a:pt x="5998" y="37513"/>
                  <a:pt x="150" y="44453"/>
                  <a:pt x="78" y="52424"/>
                </a:cubicBezTo>
                <a:cubicBezTo>
                  <a:pt x="1" y="61826"/>
                  <a:pt x="7602" y="69481"/>
                  <a:pt x="16986" y="69481"/>
                </a:cubicBezTo>
                <a:cubicBezTo>
                  <a:pt x="18971" y="69475"/>
                  <a:pt x="20945" y="69117"/>
                  <a:pt x="22805" y="68420"/>
                </a:cubicBezTo>
                <a:lnTo>
                  <a:pt x="22805" y="105139"/>
                </a:lnTo>
                <a:lnTo>
                  <a:pt x="108943" y="105139"/>
                </a:lnTo>
                <a:cubicBezTo>
                  <a:pt x="119436" y="105139"/>
                  <a:pt x="127944" y="96631"/>
                  <a:pt x="127944" y="86138"/>
                </a:cubicBezTo>
                <a:lnTo>
                  <a:pt x="127944" y="0"/>
                </a:lnTo>
                <a:lnTo>
                  <a:pt x="91087" y="0"/>
                </a:lnTo>
                <a:cubicBezTo>
                  <a:pt x="92088" y="2510"/>
                  <a:pt x="92470" y="5235"/>
                  <a:pt x="92196" y="7924"/>
                </a:cubicBezTo>
                <a:cubicBezTo>
                  <a:pt x="91343" y="16271"/>
                  <a:pt x="84260" y="22870"/>
                  <a:pt x="75878" y="23115"/>
                </a:cubicBezTo>
                <a:cubicBezTo>
                  <a:pt x="75708" y="23120"/>
                  <a:pt x="75539" y="23122"/>
                  <a:pt x="75370" y="23122"/>
                </a:cubicBezTo>
                <a:cubicBezTo>
                  <a:pt x="66033" y="23122"/>
                  <a:pt x="58469" y="15553"/>
                  <a:pt x="58469" y="6219"/>
                </a:cubicBezTo>
                <a:cubicBezTo>
                  <a:pt x="58469" y="4084"/>
                  <a:pt x="58869" y="1980"/>
                  <a:pt x="59662" y="0"/>
                </a:cubicBezTo>
                <a:close/>
              </a:path>
            </a:pathLst>
          </a:custGeom>
          <a:solidFill>
            <a:srgbClr val="E37E5F"/>
          </a:solidFill>
          <a:ln w="952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pt-BR" sz="16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Quantidade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de Variáveis 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não fixa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479587E1-F395-329F-375E-468E7F8AFEAD}"/>
              </a:ext>
            </a:extLst>
          </p:cNvPr>
          <p:cNvSpPr/>
          <p:nvPr/>
        </p:nvSpPr>
        <p:spPr>
          <a:xfrm>
            <a:off x="1016604" y="3303089"/>
            <a:ext cx="1720689" cy="981594"/>
          </a:xfrm>
          <a:prstGeom prst="roundRect">
            <a:avLst/>
          </a:prstGeom>
          <a:solidFill>
            <a:srgbClr val="FFD96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Direct MultiSearch</a:t>
            </a:r>
            <a:b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</a:br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(DMS)</a:t>
            </a:r>
            <a:endParaRPr lang="en-US" sz="16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DEF9B39-2EC9-02C5-49D9-C088FCF3ED28}"/>
              </a:ext>
            </a:extLst>
          </p:cNvPr>
          <p:cNvSpPr txBox="1"/>
          <p:nvPr/>
        </p:nvSpPr>
        <p:spPr>
          <a:xfrm>
            <a:off x="3482113" y="1488084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Problemas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B7DC20D-810F-501D-BF15-21D4BE4940E4}"/>
              </a:ext>
            </a:extLst>
          </p:cNvPr>
          <p:cNvCxnSpPr>
            <a:cxnSpLocks/>
          </p:cNvCxnSpPr>
          <p:nvPr/>
        </p:nvCxnSpPr>
        <p:spPr>
          <a:xfrm flipV="1">
            <a:off x="3482112" y="1857416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55BA750A-8412-905C-14C7-79EF523D0541}"/>
              </a:ext>
            </a:extLst>
          </p:cNvPr>
          <p:cNvSpPr/>
          <p:nvPr/>
        </p:nvSpPr>
        <p:spPr>
          <a:xfrm>
            <a:off x="3810663" y="2009806"/>
            <a:ext cx="3708318" cy="605575"/>
          </a:xfrm>
          <a:prstGeom prst="roundRect">
            <a:avLst>
              <a:gd name="adj" fmla="val 9230"/>
            </a:avLst>
          </a:prstGeom>
          <a:solidFill>
            <a:srgbClr val="E0E0E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(I) Posição e Quantidade </a:t>
            </a:r>
          </a:p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de pares de patches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35818E10-D11E-F0AB-FE49-FEB0DD929E45}"/>
              </a:ext>
            </a:extLst>
          </p:cNvPr>
          <p:cNvSpPr/>
          <p:nvPr/>
        </p:nvSpPr>
        <p:spPr>
          <a:xfrm>
            <a:off x="7911964" y="2009806"/>
            <a:ext cx="3708318" cy="605575"/>
          </a:xfrm>
          <a:prstGeom prst="roundRect">
            <a:avLst>
              <a:gd name="adj" fmla="val 9230"/>
            </a:avLst>
          </a:prstGeom>
          <a:solidFill>
            <a:srgbClr val="EAA18A"/>
          </a:solidFill>
          <a:ln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(II) Componentes Elétricos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5BE544DC-717F-2FB9-9413-914176575CE6}"/>
              </a:ext>
            </a:extLst>
          </p:cNvPr>
          <p:cNvSpPr/>
          <p:nvPr/>
        </p:nvSpPr>
        <p:spPr>
          <a:xfrm>
            <a:off x="7150212" y="1111274"/>
            <a:ext cx="1130521" cy="1130521"/>
          </a:xfrm>
          <a:prstGeom prst="roundRect">
            <a:avLst>
              <a:gd name="adj" fmla="val 50000"/>
            </a:avLst>
          </a:prstGeom>
          <a:solidFill>
            <a:srgbClr val="FFD961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áfico 26" descr="Perguntas com preenchimento sólido">
            <a:extLst>
              <a:ext uri="{FF2B5EF4-FFF2-40B4-BE49-F238E27FC236}">
                <a16:creationId xmlns:a16="http://schemas.microsoft.com/office/drawing/2014/main" id="{2F5F402C-0D94-DA31-3BBA-BA773CE98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8272" y="12193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58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  <p:bldP spid="23" grpId="0" animBg="1"/>
      <p:bldP spid="25" grpId="0" animBg="1"/>
      <p:bldP spid="2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11C42-A477-D18D-D329-76F271C18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&#10;&#10;O conteúdo gerado por IA pode estar incorreto.">
            <a:extLst>
              <a:ext uri="{FF2B5EF4-FFF2-40B4-BE49-F238E27FC236}">
                <a16:creationId xmlns:a16="http://schemas.microsoft.com/office/drawing/2014/main" id="{B877D5B3-9679-5463-C76D-33AA00CA5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154EF81-E5FC-9DCA-CFA1-768EC2F3A93D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10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E7186CC-5425-F19D-B0B0-72FFE43CBEC1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D8EFD26-389A-C61C-EA67-C27B70020FB5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3BCA718-1283-C0DF-26E8-C95EDBF7F064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001D42B-DE18-A0C8-333A-F2E0494A4E97}"/>
              </a:ext>
            </a:extLst>
          </p:cNvPr>
          <p:cNvSpPr txBox="1"/>
          <p:nvPr/>
        </p:nvSpPr>
        <p:spPr>
          <a:xfrm>
            <a:off x="910363" y="886396"/>
            <a:ext cx="4194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DE OPTIMIZAÇÃO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DFA4136-85CB-3A4B-B9B2-AA03997074C5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3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25AA4FC-1042-94C3-B79A-D342F847B8BE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7A72DC9-5A94-98AC-41AD-32F90D2B313C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39" name="Google Shape;8898;p67">
            <a:extLst>
              <a:ext uri="{FF2B5EF4-FFF2-40B4-BE49-F238E27FC236}">
                <a16:creationId xmlns:a16="http://schemas.microsoft.com/office/drawing/2014/main" id="{03E9B6F3-5C8D-C43C-6E69-941C47B4C57A}"/>
              </a:ext>
            </a:extLst>
          </p:cNvPr>
          <p:cNvSpPr/>
          <p:nvPr/>
        </p:nvSpPr>
        <p:spPr>
          <a:xfrm>
            <a:off x="618824" y="2546555"/>
            <a:ext cx="1534769" cy="1261221"/>
          </a:xfrm>
          <a:custGeom>
            <a:avLst/>
            <a:gdLst/>
            <a:ahLst/>
            <a:cxnLst/>
            <a:rect l="l" t="t" r="r" b="b"/>
            <a:pathLst>
              <a:path w="127950" h="105145" extrusionOk="0">
                <a:moveTo>
                  <a:pt x="18697" y="0"/>
                </a:moveTo>
                <a:cubicBezTo>
                  <a:pt x="8371" y="0"/>
                  <a:pt x="1" y="8371"/>
                  <a:pt x="1" y="18697"/>
                </a:cubicBezTo>
                <a:lnTo>
                  <a:pt x="1" y="105145"/>
                </a:lnTo>
                <a:lnTo>
                  <a:pt x="36857" y="105145"/>
                </a:lnTo>
                <a:cubicBezTo>
                  <a:pt x="35719" y="102283"/>
                  <a:pt x="35385" y="99165"/>
                  <a:pt x="35897" y="96130"/>
                </a:cubicBezTo>
                <a:cubicBezTo>
                  <a:pt x="37137" y="88648"/>
                  <a:pt x="43398" y="82793"/>
                  <a:pt x="50957" y="82096"/>
                </a:cubicBezTo>
                <a:cubicBezTo>
                  <a:pt x="51501" y="82045"/>
                  <a:pt x="52041" y="82020"/>
                  <a:pt x="52575" y="82020"/>
                </a:cubicBezTo>
                <a:cubicBezTo>
                  <a:pt x="61906" y="82020"/>
                  <a:pt x="69475" y="89593"/>
                  <a:pt x="69475" y="98926"/>
                </a:cubicBezTo>
                <a:cubicBezTo>
                  <a:pt x="69475" y="101055"/>
                  <a:pt x="69070" y="103165"/>
                  <a:pt x="68283" y="105145"/>
                </a:cubicBezTo>
                <a:lnTo>
                  <a:pt x="105145" y="105145"/>
                </a:lnTo>
                <a:lnTo>
                  <a:pt x="105145" y="68419"/>
                </a:lnTo>
                <a:cubicBezTo>
                  <a:pt x="106958" y="69088"/>
                  <a:pt x="108908" y="69476"/>
                  <a:pt x="110955" y="69476"/>
                </a:cubicBezTo>
                <a:cubicBezTo>
                  <a:pt x="111990" y="69476"/>
                  <a:pt x="113050" y="69377"/>
                  <a:pt x="114130" y="69164"/>
                </a:cubicBezTo>
                <a:cubicBezTo>
                  <a:pt x="121952" y="67632"/>
                  <a:pt x="127801" y="60687"/>
                  <a:pt x="127866" y="52715"/>
                </a:cubicBezTo>
                <a:cubicBezTo>
                  <a:pt x="127950" y="43313"/>
                  <a:pt x="120348" y="35664"/>
                  <a:pt x="110964" y="35664"/>
                </a:cubicBezTo>
                <a:cubicBezTo>
                  <a:pt x="108979" y="35670"/>
                  <a:pt x="107005" y="36028"/>
                  <a:pt x="105145" y="36720"/>
                </a:cubicBezTo>
                <a:lnTo>
                  <a:pt x="105145" y="0"/>
                </a:lnTo>
                <a:close/>
              </a:path>
            </a:pathLst>
          </a:custGeom>
          <a:solidFill>
            <a:srgbClr val="32474F"/>
          </a:solidFill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pt-BR" sz="1200" b="0" i="0" u="none" strike="noStrike" cap="none" dirty="0">
              <a:solidFill>
                <a:schemeClr val="bg2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2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Abordagem Multiobjetivo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8899;p67">
            <a:extLst>
              <a:ext uri="{FF2B5EF4-FFF2-40B4-BE49-F238E27FC236}">
                <a16:creationId xmlns:a16="http://schemas.microsoft.com/office/drawing/2014/main" id="{858D6641-1068-6D36-C757-27039E1C351A}"/>
              </a:ext>
            </a:extLst>
          </p:cNvPr>
          <p:cNvSpPr/>
          <p:nvPr/>
        </p:nvSpPr>
        <p:spPr>
          <a:xfrm>
            <a:off x="618151" y="3531002"/>
            <a:ext cx="1261095" cy="1533785"/>
          </a:xfrm>
          <a:custGeom>
            <a:avLst/>
            <a:gdLst/>
            <a:ahLst/>
            <a:cxnLst/>
            <a:rect l="l" t="t" r="r" b="b"/>
            <a:pathLst>
              <a:path w="105145" h="127868" extrusionOk="0">
                <a:moveTo>
                  <a:pt x="52573" y="1"/>
                </a:moveTo>
                <a:cubicBezTo>
                  <a:pt x="43236" y="1"/>
                  <a:pt x="35664" y="7567"/>
                  <a:pt x="35664" y="16910"/>
                </a:cubicBezTo>
                <a:cubicBezTo>
                  <a:pt x="35670" y="18895"/>
                  <a:pt x="36028" y="20862"/>
                  <a:pt x="36720" y="22722"/>
                </a:cubicBezTo>
                <a:lnTo>
                  <a:pt x="0" y="22722"/>
                </a:lnTo>
                <a:lnTo>
                  <a:pt x="0" y="110011"/>
                </a:lnTo>
                <a:cubicBezTo>
                  <a:pt x="0" y="119872"/>
                  <a:pt x="7995" y="127867"/>
                  <a:pt x="17862" y="127867"/>
                </a:cubicBezTo>
                <a:lnTo>
                  <a:pt x="105145" y="127867"/>
                </a:lnTo>
                <a:lnTo>
                  <a:pt x="105145" y="91010"/>
                </a:lnTo>
                <a:cubicBezTo>
                  <a:pt x="103158" y="91801"/>
                  <a:pt x="101044" y="92206"/>
                  <a:pt x="98916" y="92206"/>
                </a:cubicBezTo>
                <a:cubicBezTo>
                  <a:pt x="98350" y="92206"/>
                  <a:pt x="97782" y="92177"/>
                  <a:pt x="97215" y="92119"/>
                </a:cubicBezTo>
                <a:cubicBezTo>
                  <a:pt x="88869" y="91267"/>
                  <a:pt x="82269" y="84184"/>
                  <a:pt x="82024" y="75802"/>
                </a:cubicBezTo>
                <a:cubicBezTo>
                  <a:pt x="81744" y="66233"/>
                  <a:pt x="89417" y="58393"/>
                  <a:pt x="98920" y="58393"/>
                </a:cubicBezTo>
                <a:cubicBezTo>
                  <a:pt x="101055" y="58393"/>
                  <a:pt x="103159" y="58792"/>
                  <a:pt x="105139" y="59585"/>
                </a:cubicBezTo>
                <a:lnTo>
                  <a:pt x="105139" y="22728"/>
                </a:lnTo>
                <a:lnTo>
                  <a:pt x="68419" y="22728"/>
                </a:lnTo>
                <a:cubicBezTo>
                  <a:pt x="69427" y="19992"/>
                  <a:pt x="69796" y="16951"/>
                  <a:pt x="69164" y="13738"/>
                </a:cubicBezTo>
                <a:cubicBezTo>
                  <a:pt x="67632" y="5922"/>
                  <a:pt x="60686" y="73"/>
                  <a:pt x="52715" y="2"/>
                </a:cubicBezTo>
                <a:cubicBezTo>
                  <a:pt x="52668" y="1"/>
                  <a:pt x="52620" y="1"/>
                  <a:pt x="52573" y="1"/>
                </a:cubicBezTo>
                <a:close/>
              </a:path>
            </a:pathLst>
          </a:custGeom>
          <a:solidFill>
            <a:srgbClr val="5E6E8A"/>
          </a:solidFill>
          <a:ln w="9525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b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endParaRPr lang="pt-BR" sz="1200" b="0" i="0" u="none" strike="noStrike" cap="none" dirty="0">
              <a:solidFill>
                <a:schemeClr val="bg1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Minimizar e Maximizar </a:t>
            </a: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F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unções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8900;p67">
            <a:extLst>
              <a:ext uri="{FF2B5EF4-FFF2-40B4-BE49-F238E27FC236}">
                <a16:creationId xmlns:a16="http://schemas.microsoft.com/office/drawing/2014/main" id="{2E4AD936-D886-929A-5317-3B441C9D8A53}"/>
              </a:ext>
            </a:extLst>
          </p:cNvPr>
          <p:cNvSpPr/>
          <p:nvPr/>
        </p:nvSpPr>
        <p:spPr>
          <a:xfrm>
            <a:off x="1877950" y="2549615"/>
            <a:ext cx="1261234" cy="1521267"/>
          </a:xfrm>
          <a:custGeom>
            <a:avLst/>
            <a:gdLst/>
            <a:ahLst/>
            <a:cxnLst/>
            <a:rect l="l" t="t" r="r" b="b"/>
            <a:pathLst>
              <a:path w="105146" h="127873" extrusionOk="0">
                <a:moveTo>
                  <a:pt x="1" y="1"/>
                </a:moveTo>
                <a:lnTo>
                  <a:pt x="1" y="36857"/>
                </a:lnTo>
                <a:cubicBezTo>
                  <a:pt x="1988" y="36066"/>
                  <a:pt x="4101" y="35662"/>
                  <a:pt x="6229" y="35662"/>
                </a:cubicBezTo>
                <a:cubicBezTo>
                  <a:pt x="6796" y="35662"/>
                  <a:pt x="7364" y="35691"/>
                  <a:pt x="7930" y="35748"/>
                </a:cubicBezTo>
                <a:cubicBezTo>
                  <a:pt x="16277" y="36595"/>
                  <a:pt x="22877" y="43684"/>
                  <a:pt x="23121" y="52066"/>
                </a:cubicBezTo>
                <a:cubicBezTo>
                  <a:pt x="23396" y="61635"/>
                  <a:pt x="15722" y="69481"/>
                  <a:pt x="6219" y="69481"/>
                </a:cubicBezTo>
                <a:cubicBezTo>
                  <a:pt x="4091" y="69475"/>
                  <a:pt x="1980" y="69076"/>
                  <a:pt x="1" y="68289"/>
                </a:cubicBezTo>
                <a:lnTo>
                  <a:pt x="1" y="105145"/>
                </a:lnTo>
                <a:lnTo>
                  <a:pt x="36720" y="105145"/>
                </a:lnTo>
                <a:cubicBezTo>
                  <a:pt x="35719" y="107882"/>
                  <a:pt x="35343" y="110916"/>
                  <a:pt x="35975" y="114130"/>
                </a:cubicBezTo>
                <a:cubicBezTo>
                  <a:pt x="37513" y="121952"/>
                  <a:pt x="44459" y="127801"/>
                  <a:pt x="52424" y="127872"/>
                </a:cubicBezTo>
                <a:cubicBezTo>
                  <a:pt x="52472" y="127873"/>
                  <a:pt x="52519" y="127873"/>
                  <a:pt x="52567" y="127873"/>
                </a:cubicBezTo>
                <a:cubicBezTo>
                  <a:pt x="61909" y="127873"/>
                  <a:pt x="69481" y="120301"/>
                  <a:pt x="69481" y="110964"/>
                </a:cubicBezTo>
                <a:cubicBezTo>
                  <a:pt x="69475" y="108979"/>
                  <a:pt x="69118" y="107005"/>
                  <a:pt x="68426" y="105145"/>
                </a:cubicBezTo>
                <a:lnTo>
                  <a:pt x="105145" y="105145"/>
                </a:lnTo>
                <a:lnTo>
                  <a:pt x="105145" y="16354"/>
                </a:lnTo>
                <a:cubicBezTo>
                  <a:pt x="105140" y="7328"/>
                  <a:pt x="97818" y="1"/>
                  <a:pt x="88786" y="1"/>
                </a:cubicBezTo>
                <a:close/>
              </a:path>
            </a:pathLst>
          </a:custGeom>
          <a:solidFill>
            <a:srgbClr val="E0E0E0"/>
          </a:solidFill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Programa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Black-box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b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8901;p67">
            <a:extLst>
              <a:ext uri="{FF2B5EF4-FFF2-40B4-BE49-F238E27FC236}">
                <a16:creationId xmlns:a16="http://schemas.microsoft.com/office/drawing/2014/main" id="{AF163BF8-BEEF-2134-C4FE-504A1A731E03}"/>
              </a:ext>
            </a:extLst>
          </p:cNvPr>
          <p:cNvSpPr/>
          <p:nvPr/>
        </p:nvSpPr>
        <p:spPr>
          <a:xfrm>
            <a:off x="1605488" y="3798756"/>
            <a:ext cx="1534697" cy="1261161"/>
          </a:xfrm>
          <a:custGeom>
            <a:avLst/>
            <a:gdLst/>
            <a:ahLst/>
            <a:cxnLst/>
            <a:rect l="l" t="t" r="r" b="b"/>
            <a:pathLst>
              <a:path w="127944" h="105140" extrusionOk="0">
                <a:moveTo>
                  <a:pt x="22805" y="0"/>
                </a:moveTo>
                <a:lnTo>
                  <a:pt x="22805" y="36720"/>
                </a:lnTo>
                <a:cubicBezTo>
                  <a:pt x="20992" y="36051"/>
                  <a:pt x="19042" y="35663"/>
                  <a:pt x="16995" y="35663"/>
                </a:cubicBezTo>
                <a:cubicBezTo>
                  <a:pt x="15960" y="35663"/>
                  <a:pt x="14900" y="35762"/>
                  <a:pt x="13820" y="35975"/>
                </a:cubicBezTo>
                <a:cubicBezTo>
                  <a:pt x="5998" y="37513"/>
                  <a:pt x="150" y="44453"/>
                  <a:pt x="78" y="52424"/>
                </a:cubicBezTo>
                <a:cubicBezTo>
                  <a:pt x="1" y="61826"/>
                  <a:pt x="7602" y="69481"/>
                  <a:pt x="16986" y="69481"/>
                </a:cubicBezTo>
                <a:cubicBezTo>
                  <a:pt x="18971" y="69475"/>
                  <a:pt x="20945" y="69117"/>
                  <a:pt x="22805" y="68420"/>
                </a:cubicBezTo>
                <a:lnTo>
                  <a:pt x="22805" y="105139"/>
                </a:lnTo>
                <a:lnTo>
                  <a:pt x="108943" y="105139"/>
                </a:lnTo>
                <a:cubicBezTo>
                  <a:pt x="119436" y="105139"/>
                  <a:pt x="127944" y="96631"/>
                  <a:pt x="127944" y="86138"/>
                </a:cubicBezTo>
                <a:lnTo>
                  <a:pt x="127944" y="0"/>
                </a:lnTo>
                <a:lnTo>
                  <a:pt x="91087" y="0"/>
                </a:lnTo>
                <a:cubicBezTo>
                  <a:pt x="92088" y="2510"/>
                  <a:pt x="92470" y="5235"/>
                  <a:pt x="92196" y="7924"/>
                </a:cubicBezTo>
                <a:cubicBezTo>
                  <a:pt x="91343" y="16271"/>
                  <a:pt x="84260" y="22870"/>
                  <a:pt x="75878" y="23115"/>
                </a:cubicBezTo>
                <a:cubicBezTo>
                  <a:pt x="75708" y="23120"/>
                  <a:pt x="75539" y="23122"/>
                  <a:pt x="75370" y="23122"/>
                </a:cubicBezTo>
                <a:cubicBezTo>
                  <a:pt x="66033" y="23122"/>
                  <a:pt x="58469" y="15553"/>
                  <a:pt x="58469" y="6219"/>
                </a:cubicBezTo>
                <a:cubicBezTo>
                  <a:pt x="58469" y="4084"/>
                  <a:pt x="58869" y="1980"/>
                  <a:pt x="59662" y="0"/>
                </a:cubicBezTo>
                <a:close/>
              </a:path>
            </a:pathLst>
          </a:custGeom>
          <a:solidFill>
            <a:srgbClr val="E37E5F"/>
          </a:solidFill>
          <a:ln w="952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pt-BR" sz="16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Quantidade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de Variáveis 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não fixa</a:t>
            </a:r>
            <a:endParaRPr lang="pt-BR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DF7D4D0-E3B8-E45A-0256-1B3C82420D25}"/>
              </a:ext>
            </a:extLst>
          </p:cNvPr>
          <p:cNvSpPr/>
          <p:nvPr/>
        </p:nvSpPr>
        <p:spPr>
          <a:xfrm>
            <a:off x="1016604" y="3303089"/>
            <a:ext cx="1720689" cy="981594"/>
          </a:xfrm>
          <a:prstGeom prst="roundRect">
            <a:avLst/>
          </a:prstGeom>
          <a:solidFill>
            <a:srgbClr val="FFD96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Direct MultiSearch</a:t>
            </a:r>
            <a:b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</a:br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(DMS)</a:t>
            </a:r>
            <a:endParaRPr lang="en-US" sz="16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D46A1C6-541F-574F-1229-0DE719CE3C13}"/>
              </a:ext>
            </a:extLst>
          </p:cNvPr>
          <p:cNvSpPr txBox="1"/>
          <p:nvPr/>
        </p:nvSpPr>
        <p:spPr>
          <a:xfrm>
            <a:off x="3482113" y="1488084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Problemas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38D84117-130C-C6DA-165E-87FA24875114}"/>
              </a:ext>
            </a:extLst>
          </p:cNvPr>
          <p:cNvCxnSpPr>
            <a:cxnSpLocks/>
          </p:cNvCxnSpPr>
          <p:nvPr/>
        </p:nvCxnSpPr>
        <p:spPr>
          <a:xfrm flipV="1">
            <a:off x="3482112" y="1857416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DB36389-BA57-81F1-618A-4639C431CAAB}"/>
              </a:ext>
            </a:extLst>
          </p:cNvPr>
          <p:cNvSpPr/>
          <p:nvPr/>
        </p:nvSpPr>
        <p:spPr>
          <a:xfrm>
            <a:off x="3810663" y="2009806"/>
            <a:ext cx="3708318" cy="605575"/>
          </a:xfrm>
          <a:prstGeom prst="roundRect">
            <a:avLst>
              <a:gd name="adj" fmla="val 9230"/>
            </a:avLst>
          </a:prstGeom>
          <a:solidFill>
            <a:srgbClr val="E0E0E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(I) Posição e Quantidade </a:t>
            </a:r>
          </a:p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de pares de patches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01BB45A3-54B2-F2BD-0DFC-A0E0173C34A4}"/>
              </a:ext>
            </a:extLst>
          </p:cNvPr>
          <p:cNvSpPr/>
          <p:nvPr/>
        </p:nvSpPr>
        <p:spPr>
          <a:xfrm>
            <a:off x="7911964" y="2009806"/>
            <a:ext cx="3708318" cy="605575"/>
          </a:xfrm>
          <a:prstGeom prst="roundRect">
            <a:avLst>
              <a:gd name="adj" fmla="val 9230"/>
            </a:avLst>
          </a:prstGeom>
          <a:solidFill>
            <a:srgbClr val="EAA18A"/>
          </a:solidFill>
          <a:ln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(II) Componentes Elétricos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F11A412-5AD4-31B4-9577-E1E4DF68A109}"/>
              </a:ext>
            </a:extLst>
          </p:cNvPr>
          <p:cNvSpPr/>
          <p:nvPr/>
        </p:nvSpPr>
        <p:spPr>
          <a:xfrm>
            <a:off x="4152782" y="1111274"/>
            <a:ext cx="7125381" cy="2959608"/>
          </a:xfrm>
          <a:prstGeom prst="roundRect">
            <a:avLst>
              <a:gd name="adj" fmla="val 13472"/>
            </a:avLst>
          </a:prstGeom>
          <a:solidFill>
            <a:srgbClr val="FFD961"/>
          </a:solidFill>
          <a:ln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áfico 8" descr="Perguntas com preenchimento sólido">
            <a:extLst>
              <a:ext uri="{FF2B5EF4-FFF2-40B4-BE49-F238E27FC236}">
                <a16:creationId xmlns:a16="http://schemas.microsoft.com/office/drawing/2014/main" id="{E0D4A717-4571-4680-2C3F-618E0E8C6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6327" y="1190417"/>
            <a:ext cx="626112" cy="626112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591E540-2F13-62D1-B292-B09F232E41E8}"/>
              </a:ext>
            </a:extLst>
          </p:cNvPr>
          <p:cNvSpPr txBox="1"/>
          <p:nvPr/>
        </p:nvSpPr>
        <p:spPr>
          <a:xfrm>
            <a:off x="5058053" y="1149530"/>
            <a:ext cx="41940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POR QUÊ DIVIDIR O PROBLEMA?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01281EF-D5EB-B574-A9B8-E7CFC6B39663}"/>
              </a:ext>
            </a:extLst>
          </p:cNvPr>
          <p:cNvGrpSpPr/>
          <p:nvPr/>
        </p:nvGrpSpPr>
        <p:grpSpPr>
          <a:xfrm>
            <a:off x="4376460" y="2375082"/>
            <a:ext cx="1796701" cy="1206255"/>
            <a:chOff x="4376460" y="2375082"/>
            <a:chExt cx="1796701" cy="1206255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C96445EF-EFFD-2C81-1FED-3779993DFBF3}"/>
                </a:ext>
              </a:extLst>
            </p:cNvPr>
            <p:cNvSpPr txBox="1"/>
            <p:nvPr/>
          </p:nvSpPr>
          <p:spPr>
            <a:xfrm>
              <a:off x="4779754" y="2425300"/>
              <a:ext cx="139340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 dirty="0">
                  <a:solidFill>
                    <a:srgbClr val="32474F"/>
                  </a:solidFill>
                  <a:latin typeface="Montserrat Black" pitchFamily="2" charset="0"/>
                </a:rPr>
                <a:t>Posição e Quantidade</a:t>
              </a:r>
              <a:endParaRPr lang="en-US" sz="1400" dirty="0">
                <a:solidFill>
                  <a:srgbClr val="32474F"/>
                </a:solidFill>
                <a:latin typeface="Montserrat Light" pitchFamily="2" charset="0"/>
              </a:endParaRPr>
            </a:p>
          </p:txBody>
        </p:sp>
        <p:pic>
          <p:nvPicPr>
            <p:cNvPr id="16" name="Gráfico 15" descr="Piscina retangular estrutura de tópicos">
              <a:extLst>
                <a:ext uri="{FF2B5EF4-FFF2-40B4-BE49-F238E27FC236}">
                  <a16:creationId xmlns:a16="http://schemas.microsoft.com/office/drawing/2014/main" id="{616FD8DB-F5B5-B4A6-BB74-2B3325718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76460" y="2375082"/>
              <a:ext cx="562100" cy="562100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DDD4126F-B736-9CD4-0FD8-2B59D570B9D8}"/>
                </a:ext>
              </a:extLst>
            </p:cNvPr>
            <p:cNvSpPr txBox="1"/>
            <p:nvPr/>
          </p:nvSpPr>
          <p:spPr>
            <a:xfrm>
              <a:off x="4779754" y="3107466"/>
              <a:ext cx="139340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 dirty="0">
                  <a:solidFill>
                    <a:srgbClr val="32474F"/>
                  </a:solidFill>
                  <a:latin typeface="Montserrat Black" pitchFamily="2" charset="0"/>
                </a:rPr>
                <a:t>Componentes elétricos</a:t>
              </a:r>
              <a:endParaRPr lang="en-US" sz="1400" dirty="0">
                <a:solidFill>
                  <a:srgbClr val="32474F"/>
                </a:solidFill>
                <a:latin typeface="Montserrat Light" pitchFamily="2" charset="0"/>
              </a:endParaRPr>
            </a:p>
          </p:txBody>
        </p:sp>
        <p:pic>
          <p:nvPicPr>
            <p:cNvPr id="34" name="Gráfico 33" descr="Raio com preenchimento sólido">
              <a:extLst>
                <a:ext uri="{FF2B5EF4-FFF2-40B4-BE49-F238E27FC236}">
                  <a16:creationId xmlns:a16="http://schemas.microsoft.com/office/drawing/2014/main" id="{28F54923-EDB9-B61A-FAEF-4A7AFA313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14471" y="3095259"/>
              <a:ext cx="486078" cy="486078"/>
            </a:xfrm>
            <a:prstGeom prst="rect">
              <a:avLst/>
            </a:prstGeom>
          </p:spPr>
        </p:pic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95426C4C-1B6F-1AE2-9513-CD85A83BCA9F}"/>
              </a:ext>
            </a:extLst>
          </p:cNvPr>
          <p:cNvGrpSpPr/>
          <p:nvPr/>
        </p:nvGrpSpPr>
        <p:grpSpPr>
          <a:xfrm>
            <a:off x="6275708" y="1724332"/>
            <a:ext cx="4295053" cy="2009468"/>
            <a:chOff x="6275708" y="1724332"/>
            <a:chExt cx="4295053" cy="2009468"/>
          </a:xfrm>
        </p:grpSpPr>
        <p:sp>
          <p:nvSpPr>
            <p:cNvPr id="17" name="Seta: para a Direita 16">
              <a:extLst>
                <a:ext uri="{FF2B5EF4-FFF2-40B4-BE49-F238E27FC236}">
                  <a16:creationId xmlns:a16="http://schemas.microsoft.com/office/drawing/2014/main" id="{D5C9468F-DEE7-8A76-1246-B9A694AB222A}"/>
                </a:ext>
              </a:extLst>
            </p:cNvPr>
            <p:cNvSpPr/>
            <p:nvPr/>
          </p:nvSpPr>
          <p:spPr>
            <a:xfrm>
              <a:off x="6275708" y="2540464"/>
              <a:ext cx="568465" cy="231336"/>
            </a:xfrm>
            <a:prstGeom prst="rightArrow">
              <a:avLst>
                <a:gd name="adj1" fmla="val 46706"/>
                <a:gd name="adj2" fmla="val 102744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4267EB54-171D-BA1B-F473-B0E16864448F}"/>
                </a:ext>
              </a:extLst>
            </p:cNvPr>
            <p:cNvGrpSpPr/>
            <p:nvPr/>
          </p:nvGrpSpPr>
          <p:grpSpPr>
            <a:xfrm>
              <a:off x="7211759" y="1724332"/>
              <a:ext cx="3359002" cy="2009468"/>
              <a:chOff x="7211759" y="1724332"/>
              <a:chExt cx="3359002" cy="2009468"/>
            </a:xfrm>
          </p:grpSpPr>
          <p:sp>
            <p:nvSpPr>
              <p:cNvPr id="44" name="Retângulo: Cantos Superiores Arredondados 43">
                <a:extLst>
                  <a:ext uri="{FF2B5EF4-FFF2-40B4-BE49-F238E27FC236}">
                    <a16:creationId xmlns:a16="http://schemas.microsoft.com/office/drawing/2014/main" id="{84E48DC4-3DD9-1B89-EABE-2B043EA89AA0}"/>
                  </a:ext>
                </a:extLst>
              </p:cNvPr>
              <p:cNvSpPr/>
              <p:nvPr/>
            </p:nvSpPr>
            <p:spPr>
              <a:xfrm>
                <a:off x="7211759" y="1724332"/>
                <a:ext cx="3359002" cy="2009468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4331958A-D519-3C7A-AD8E-CF8C453BC563}"/>
                  </a:ext>
                </a:extLst>
              </p:cNvPr>
              <p:cNvSpPr txBox="1"/>
              <p:nvPr/>
            </p:nvSpPr>
            <p:spPr>
              <a:xfrm>
                <a:off x="7221932" y="1852255"/>
                <a:ext cx="1710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000" dirty="0">
                    <a:solidFill>
                      <a:srgbClr val="32474F"/>
                    </a:solidFill>
                    <a:latin typeface="Montserrat Black" pitchFamily="2" charset="0"/>
                  </a:rPr>
                  <a:t>Tamanho do domínio das variáveis</a:t>
                </a:r>
                <a:endParaRPr lang="en-US" sz="1050" dirty="0">
                  <a:solidFill>
                    <a:srgbClr val="32474F"/>
                  </a:solidFill>
                  <a:latin typeface="Montserrat Light" pitchFamily="2" charset="0"/>
                </a:endParaRPr>
              </a:p>
            </p:txBody>
          </p:sp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D027C97E-7370-BA0C-54FB-73D0549340A2}"/>
                  </a:ext>
                </a:extLst>
              </p:cNvPr>
              <p:cNvSpPr txBox="1"/>
              <p:nvPr/>
            </p:nvSpPr>
            <p:spPr>
              <a:xfrm>
                <a:off x="8850587" y="1852255"/>
                <a:ext cx="1710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000" dirty="0">
                    <a:solidFill>
                      <a:srgbClr val="32474F"/>
                    </a:solidFill>
                    <a:latin typeface="Montserrat Black" pitchFamily="2" charset="0"/>
                  </a:rPr>
                  <a:t>Tempo de processamento</a:t>
                </a:r>
                <a:endParaRPr lang="en-US" sz="1050" dirty="0">
                  <a:solidFill>
                    <a:srgbClr val="32474F"/>
                  </a:solidFill>
                  <a:latin typeface="Montserrat Light" pitchFamily="2" charset="0"/>
                </a:endParaRPr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0FA73E76-2AC4-7598-D180-7A33278BA225}"/>
                  </a:ext>
                </a:extLst>
              </p:cNvPr>
              <p:cNvCxnSpPr/>
              <p:nvPr/>
            </p:nvCxnSpPr>
            <p:spPr>
              <a:xfrm>
                <a:off x="7211759" y="2308860"/>
                <a:ext cx="33590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to 47">
                <a:extLst>
                  <a:ext uri="{FF2B5EF4-FFF2-40B4-BE49-F238E27FC236}">
                    <a16:creationId xmlns:a16="http://schemas.microsoft.com/office/drawing/2014/main" id="{75ADCB52-B245-A618-0EF1-BCAEB15C8761}"/>
                  </a:ext>
                </a:extLst>
              </p:cNvPr>
              <p:cNvCxnSpPr>
                <a:cxnSpLocks/>
                <a:stCxn id="44" idx="3"/>
                <a:endCxn id="44" idx="1"/>
              </p:cNvCxnSpPr>
              <p:nvPr/>
            </p:nvCxnSpPr>
            <p:spPr>
              <a:xfrm>
                <a:off x="8891260" y="1724332"/>
                <a:ext cx="0" cy="20094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Seta: para a Direita 34">
              <a:extLst>
                <a:ext uri="{FF2B5EF4-FFF2-40B4-BE49-F238E27FC236}">
                  <a16:creationId xmlns:a16="http://schemas.microsoft.com/office/drawing/2014/main" id="{29165ED5-C5E2-280A-45F5-37B52D1CAB99}"/>
                </a:ext>
              </a:extLst>
            </p:cNvPr>
            <p:cNvSpPr/>
            <p:nvPr/>
          </p:nvSpPr>
          <p:spPr>
            <a:xfrm>
              <a:off x="6281497" y="3222630"/>
              <a:ext cx="568465" cy="231336"/>
            </a:xfrm>
            <a:prstGeom prst="rightArrow">
              <a:avLst>
                <a:gd name="adj1" fmla="val 46706"/>
                <a:gd name="adj2" fmla="val 102744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36DD5145-1525-1B2A-6476-C5AAC0FBC8BB}"/>
              </a:ext>
            </a:extLst>
          </p:cNvPr>
          <p:cNvGrpSpPr/>
          <p:nvPr/>
        </p:nvGrpSpPr>
        <p:grpSpPr>
          <a:xfrm>
            <a:off x="7843767" y="2414079"/>
            <a:ext cx="466331" cy="1166273"/>
            <a:chOff x="7843767" y="2414079"/>
            <a:chExt cx="466331" cy="1166273"/>
          </a:xfrm>
        </p:grpSpPr>
        <p:sp>
          <p:nvSpPr>
            <p:cNvPr id="27" name="Seta: para Baixo 26">
              <a:extLst>
                <a:ext uri="{FF2B5EF4-FFF2-40B4-BE49-F238E27FC236}">
                  <a16:creationId xmlns:a16="http://schemas.microsoft.com/office/drawing/2014/main" id="{AE9C4E42-A5E7-2174-8424-62C24F506A4A}"/>
                </a:ext>
              </a:extLst>
            </p:cNvPr>
            <p:cNvSpPr/>
            <p:nvPr/>
          </p:nvSpPr>
          <p:spPr>
            <a:xfrm rot="10800000">
              <a:off x="7843767" y="2414079"/>
              <a:ext cx="466331" cy="484107"/>
            </a:xfrm>
            <a:prstGeom prst="downArrow">
              <a:avLst/>
            </a:prstGeom>
            <a:solidFill>
              <a:srgbClr val="A725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36" name="Seta: para Baixo 35">
              <a:extLst>
                <a:ext uri="{FF2B5EF4-FFF2-40B4-BE49-F238E27FC236}">
                  <a16:creationId xmlns:a16="http://schemas.microsoft.com/office/drawing/2014/main" id="{1C0480E9-8FBF-C751-BC57-440DEE6B78C3}"/>
                </a:ext>
              </a:extLst>
            </p:cNvPr>
            <p:cNvSpPr/>
            <p:nvPr/>
          </p:nvSpPr>
          <p:spPr>
            <a:xfrm>
              <a:off x="7843767" y="3096245"/>
              <a:ext cx="466331" cy="484107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F5F8204B-31F5-C5D8-0B57-A813B549BB4A}"/>
              </a:ext>
            </a:extLst>
          </p:cNvPr>
          <p:cNvGrpSpPr/>
          <p:nvPr/>
        </p:nvGrpSpPr>
        <p:grpSpPr>
          <a:xfrm>
            <a:off x="8858654" y="2414079"/>
            <a:ext cx="1369659" cy="1166273"/>
            <a:chOff x="8858654" y="2414079"/>
            <a:chExt cx="1369659" cy="1166273"/>
          </a:xfrm>
        </p:grpSpPr>
        <p:sp>
          <p:nvSpPr>
            <p:cNvPr id="37" name="Seta: para Baixo 36">
              <a:extLst>
                <a:ext uri="{FF2B5EF4-FFF2-40B4-BE49-F238E27FC236}">
                  <a16:creationId xmlns:a16="http://schemas.microsoft.com/office/drawing/2014/main" id="{715962C7-E845-B49A-F8AD-682148201AB0}"/>
                </a:ext>
              </a:extLst>
            </p:cNvPr>
            <p:cNvSpPr/>
            <p:nvPr/>
          </p:nvSpPr>
          <p:spPr>
            <a:xfrm>
              <a:off x="9761982" y="2414079"/>
              <a:ext cx="466331" cy="484107"/>
            </a:xfrm>
            <a:prstGeom prst="down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38" name="Seta: para Baixo 37">
              <a:extLst>
                <a:ext uri="{FF2B5EF4-FFF2-40B4-BE49-F238E27FC236}">
                  <a16:creationId xmlns:a16="http://schemas.microsoft.com/office/drawing/2014/main" id="{88712E1D-98EB-A43D-D668-1BDDBAFC7A76}"/>
                </a:ext>
              </a:extLst>
            </p:cNvPr>
            <p:cNvSpPr/>
            <p:nvPr/>
          </p:nvSpPr>
          <p:spPr>
            <a:xfrm rot="10800000">
              <a:off x="9761982" y="3096245"/>
              <a:ext cx="466331" cy="484107"/>
            </a:xfrm>
            <a:prstGeom prst="downArrow">
              <a:avLst/>
            </a:prstGeom>
            <a:solidFill>
              <a:srgbClr val="A725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 Light" pitchFamily="2" charset="0"/>
              </a:endParaRP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B5F1C006-46D1-B5F4-3F77-4CCF58EE39E6}"/>
                </a:ext>
              </a:extLst>
            </p:cNvPr>
            <p:cNvSpPr txBox="1"/>
            <p:nvPr/>
          </p:nvSpPr>
          <p:spPr>
            <a:xfrm>
              <a:off x="8858654" y="2459833"/>
              <a:ext cx="10556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04F15"/>
                  </a:solidFill>
                  <a:latin typeface="Montserrat Black" pitchFamily="2" charset="0"/>
                </a:rPr>
                <a:t>Análise Modal</a:t>
              </a:r>
              <a:endParaRPr lang="en-US" sz="1050" dirty="0">
                <a:solidFill>
                  <a:srgbClr val="C04F15"/>
                </a:solidFill>
                <a:latin typeface="Montserrat Light" pitchFamily="2" charset="0"/>
              </a:endParaRP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B6E53C52-6E2A-76CB-6D86-4814828F7FA1}"/>
                </a:ext>
              </a:extLst>
            </p:cNvPr>
            <p:cNvSpPr txBox="1"/>
            <p:nvPr/>
          </p:nvSpPr>
          <p:spPr>
            <a:xfrm>
              <a:off x="8858654" y="3144951"/>
              <a:ext cx="10556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dirty="0">
                  <a:solidFill>
                    <a:srgbClr val="C04F15"/>
                  </a:solidFill>
                  <a:latin typeface="Montserrat Black" pitchFamily="2" charset="0"/>
                </a:rPr>
                <a:t>Análise Harmônica</a:t>
              </a:r>
              <a:endParaRPr lang="en-US" sz="1050" dirty="0">
                <a:solidFill>
                  <a:srgbClr val="C04F15"/>
                </a:solidFill>
                <a:latin typeface="Montserrat Light" pitchFamily="2" charset="0"/>
              </a:endParaRPr>
            </a:p>
          </p:txBody>
        </p: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016F45B-ABFE-EBCB-2E25-1C54ED2AF5D7}"/>
              </a:ext>
            </a:extLst>
          </p:cNvPr>
          <p:cNvGrpSpPr/>
          <p:nvPr/>
        </p:nvGrpSpPr>
        <p:grpSpPr>
          <a:xfrm>
            <a:off x="7391400" y="2459833"/>
            <a:ext cx="3765985" cy="1534923"/>
            <a:chOff x="7391400" y="2459833"/>
            <a:chExt cx="3765985" cy="1534923"/>
          </a:xfrm>
        </p:grpSpPr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BA6FA4AA-6AB0-D25F-F809-855DE00162F7}"/>
                </a:ext>
              </a:extLst>
            </p:cNvPr>
            <p:cNvCxnSpPr>
              <a:cxnSpLocks/>
            </p:cNvCxnSpPr>
            <p:nvPr/>
          </p:nvCxnSpPr>
          <p:spPr>
            <a:xfrm>
              <a:off x="7391400" y="2459833"/>
              <a:ext cx="3244072" cy="1173071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Gráfico 62" descr="Contorno de rosto triste com preenchimento sólido">
              <a:extLst>
                <a:ext uri="{FF2B5EF4-FFF2-40B4-BE49-F238E27FC236}">
                  <a16:creationId xmlns:a16="http://schemas.microsoft.com/office/drawing/2014/main" id="{60A437FE-3DE0-8BE3-6D22-77B71463D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635472" y="3472843"/>
              <a:ext cx="521913" cy="521913"/>
            </a:xfrm>
            <a:prstGeom prst="rect">
              <a:avLst/>
            </a:prstGeom>
          </p:spPr>
        </p:pic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EA4BA778-FC3F-7D0C-20E7-9DA7EF546E00}"/>
              </a:ext>
            </a:extLst>
          </p:cNvPr>
          <p:cNvGrpSpPr/>
          <p:nvPr/>
        </p:nvGrpSpPr>
        <p:grpSpPr>
          <a:xfrm>
            <a:off x="7372473" y="2418742"/>
            <a:ext cx="3835507" cy="488367"/>
            <a:chOff x="7391400" y="2418742"/>
            <a:chExt cx="3835507" cy="488367"/>
          </a:xfrm>
        </p:grpSpPr>
        <p:cxnSp>
          <p:nvCxnSpPr>
            <p:cNvPr id="66" name="Conector de Seta Reta 65">
              <a:extLst>
                <a:ext uri="{FF2B5EF4-FFF2-40B4-BE49-F238E27FC236}">
                  <a16:creationId xmlns:a16="http://schemas.microsoft.com/office/drawing/2014/main" id="{4CED20CA-FFB6-407E-51B6-465833417C6B}"/>
                </a:ext>
              </a:extLst>
            </p:cNvPr>
            <p:cNvCxnSpPr>
              <a:cxnSpLocks/>
            </p:cNvCxnSpPr>
            <p:nvPr/>
          </p:nvCxnSpPr>
          <p:spPr>
            <a:xfrm>
              <a:off x="7391400" y="2647667"/>
              <a:ext cx="3344132" cy="30516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Gráfico 69" descr="Contorno de rosto sorridente com preenchimento sólido">
              <a:extLst>
                <a:ext uri="{FF2B5EF4-FFF2-40B4-BE49-F238E27FC236}">
                  <a16:creationId xmlns:a16="http://schemas.microsoft.com/office/drawing/2014/main" id="{F703AA3F-F57F-FF18-73DA-18BDF4B8D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738540" y="2418742"/>
              <a:ext cx="488367" cy="488367"/>
            </a:xfrm>
            <a:prstGeom prst="rect">
              <a:avLst/>
            </a:prstGeom>
          </p:spPr>
        </p:pic>
      </p:grpSp>
      <p:grpSp>
        <p:nvGrpSpPr>
          <p:cNvPr id="73" name="Agrupar 72">
            <a:extLst>
              <a:ext uri="{FF2B5EF4-FFF2-40B4-BE49-F238E27FC236}">
                <a16:creationId xmlns:a16="http://schemas.microsoft.com/office/drawing/2014/main" id="{A20E5C24-C8E1-2180-A6C4-B463D9190423}"/>
              </a:ext>
            </a:extLst>
          </p:cNvPr>
          <p:cNvGrpSpPr/>
          <p:nvPr/>
        </p:nvGrpSpPr>
        <p:grpSpPr>
          <a:xfrm>
            <a:off x="7372473" y="3099596"/>
            <a:ext cx="3835507" cy="488367"/>
            <a:chOff x="7399265" y="3099596"/>
            <a:chExt cx="3835507" cy="488367"/>
          </a:xfrm>
        </p:grpSpPr>
        <p:cxnSp>
          <p:nvCxnSpPr>
            <p:cNvPr id="71" name="Conector de Seta Reta 70">
              <a:extLst>
                <a:ext uri="{FF2B5EF4-FFF2-40B4-BE49-F238E27FC236}">
                  <a16:creationId xmlns:a16="http://schemas.microsoft.com/office/drawing/2014/main" id="{20C6837D-70B6-78F2-DAD1-59C281841724}"/>
                </a:ext>
              </a:extLst>
            </p:cNvPr>
            <p:cNvCxnSpPr>
              <a:cxnSpLocks/>
            </p:cNvCxnSpPr>
            <p:nvPr/>
          </p:nvCxnSpPr>
          <p:spPr>
            <a:xfrm>
              <a:off x="7399265" y="3328521"/>
              <a:ext cx="3344132" cy="30516"/>
            </a:xfrm>
            <a:prstGeom prst="straightConnector1">
              <a:avLst/>
            </a:prstGeom>
            <a:ln w="38100">
              <a:solidFill>
                <a:schemeClr val="accent6">
                  <a:lumMod val="50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Gráfico 71" descr="Contorno de rosto sorridente com preenchimento sólido">
              <a:extLst>
                <a:ext uri="{FF2B5EF4-FFF2-40B4-BE49-F238E27FC236}">
                  <a16:creationId xmlns:a16="http://schemas.microsoft.com/office/drawing/2014/main" id="{EB433C8C-4971-DEAA-7FD1-4C61D9433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746405" y="3099596"/>
              <a:ext cx="488367" cy="488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121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53D19-B2BB-850A-6736-D0CC8994B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&#10;&#10;O conteúdo gerado por IA pode estar incorreto.">
            <a:extLst>
              <a:ext uri="{FF2B5EF4-FFF2-40B4-BE49-F238E27FC236}">
                <a16:creationId xmlns:a16="http://schemas.microsoft.com/office/drawing/2014/main" id="{FCDF2191-D4FF-37B0-B2D4-0E4D7929B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A252678-3312-3CA1-DF5B-59CA00C19684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10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6E63F3-656D-5D44-B15F-1F9D8F61D91A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06A0A31-ADCD-6B83-A998-D333A3319700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3460311-4A93-854B-C4D5-6901D860EF07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374D5C2-0F12-D5FE-63A9-5510D3FD660C}"/>
              </a:ext>
            </a:extLst>
          </p:cNvPr>
          <p:cNvSpPr txBox="1"/>
          <p:nvPr/>
        </p:nvSpPr>
        <p:spPr>
          <a:xfrm>
            <a:off x="910363" y="886396"/>
            <a:ext cx="4194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DE OPTIMIZAÇÃO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985B8A7-C716-544B-53FE-E7F0938E5687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3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FB14AB3-1ABE-FBCE-2FCE-E4D8B1B6192F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4CDFE67-ADC2-DAF5-5A38-6A134D218F69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ED3228A-2E48-B70E-B5F2-666F69907904}"/>
              </a:ext>
            </a:extLst>
          </p:cNvPr>
          <p:cNvSpPr txBox="1"/>
          <p:nvPr/>
        </p:nvSpPr>
        <p:spPr>
          <a:xfrm>
            <a:off x="3482113" y="1488084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Problemas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B7359E63-2BB0-EF0D-22DC-D53ADF564682}"/>
              </a:ext>
            </a:extLst>
          </p:cNvPr>
          <p:cNvCxnSpPr>
            <a:cxnSpLocks/>
          </p:cNvCxnSpPr>
          <p:nvPr/>
        </p:nvCxnSpPr>
        <p:spPr>
          <a:xfrm flipV="1">
            <a:off x="3482112" y="1857416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0A11D090-1F66-372E-5937-D36A96EAEC80}"/>
              </a:ext>
            </a:extLst>
          </p:cNvPr>
          <p:cNvSpPr/>
          <p:nvPr/>
        </p:nvSpPr>
        <p:spPr>
          <a:xfrm>
            <a:off x="7911964" y="2009806"/>
            <a:ext cx="3708318" cy="605575"/>
          </a:xfrm>
          <a:prstGeom prst="roundRect">
            <a:avLst>
              <a:gd name="adj" fmla="val 9230"/>
            </a:avLst>
          </a:prstGeom>
          <a:solidFill>
            <a:srgbClr val="EAA18A"/>
          </a:solidFill>
          <a:ln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(II) Componentes Elétricos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0E74CAE-70F1-EAE4-DF3A-62222FB0C450}"/>
              </a:ext>
            </a:extLst>
          </p:cNvPr>
          <p:cNvSpPr/>
          <p:nvPr/>
        </p:nvSpPr>
        <p:spPr>
          <a:xfrm>
            <a:off x="3598638" y="2704673"/>
            <a:ext cx="8364761" cy="3641817"/>
          </a:xfrm>
          <a:prstGeom prst="roundRect">
            <a:avLst>
              <a:gd name="adj" fmla="val 4916"/>
            </a:avLst>
          </a:prstGeom>
          <a:solidFill>
            <a:srgbClr val="E0E0E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(I) Posição e Quantidade </a:t>
            </a:r>
          </a:p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de pares de patches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49889F1E-C9FC-E989-75A7-8D194411D29C}"/>
              </a:ext>
            </a:extLst>
          </p:cNvPr>
          <p:cNvGrpSpPr/>
          <p:nvPr/>
        </p:nvGrpSpPr>
        <p:grpSpPr>
          <a:xfrm>
            <a:off x="3773228" y="4279221"/>
            <a:ext cx="2155623" cy="369756"/>
            <a:chOff x="3773228" y="4244946"/>
            <a:chExt cx="2155623" cy="369756"/>
          </a:xfrm>
        </p:grpSpPr>
        <p:sp>
          <p:nvSpPr>
            <p:cNvPr id="10" name="Retângulo: Único Canto Arredondado 9">
              <a:extLst>
                <a:ext uri="{FF2B5EF4-FFF2-40B4-BE49-F238E27FC236}">
                  <a16:creationId xmlns:a16="http://schemas.microsoft.com/office/drawing/2014/main" id="{C09C1934-8B4E-4420-8AA7-CAFA6D3E23E1}"/>
                </a:ext>
              </a:extLst>
            </p:cNvPr>
            <p:cNvSpPr/>
            <p:nvPr/>
          </p:nvSpPr>
          <p:spPr>
            <a:xfrm>
              <a:off x="3773228" y="4244946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B3C77FA2-4E3E-7533-99F4-E89DDB22A037}"/>
                </a:ext>
              </a:extLst>
            </p:cNvPr>
            <p:cNvSpPr txBox="1"/>
            <p:nvPr/>
          </p:nvSpPr>
          <p:spPr>
            <a:xfrm>
              <a:off x="4076968" y="4291325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FF0000"/>
                  </a:solidFill>
                  <a:latin typeface="Montserrat Black" pitchFamily="2" charset="0"/>
                </a:rPr>
                <a:t>DESAFIOS</a:t>
              </a:r>
              <a:endParaRPr lang="en-US" sz="14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  <p:pic>
          <p:nvPicPr>
            <p:cNvPr id="15" name="Gráfico 14" descr="Manual com preenchimento sólido">
              <a:extLst>
                <a:ext uri="{FF2B5EF4-FFF2-40B4-BE49-F238E27FC236}">
                  <a16:creationId xmlns:a16="http://schemas.microsoft.com/office/drawing/2014/main" id="{1B156536-D7B7-9F63-B807-B0CB868DE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2542" y="4252225"/>
              <a:ext cx="355198" cy="355198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73B1C33F-9EAE-8C7A-0DF2-413BDAE2D834}"/>
              </a:ext>
            </a:extLst>
          </p:cNvPr>
          <p:cNvGrpSpPr/>
          <p:nvPr/>
        </p:nvGrpSpPr>
        <p:grpSpPr>
          <a:xfrm>
            <a:off x="3773228" y="3802703"/>
            <a:ext cx="2155623" cy="369756"/>
            <a:chOff x="3773228" y="3779815"/>
            <a:chExt cx="2155623" cy="369756"/>
          </a:xfrm>
        </p:grpSpPr>
        <p:sp>
          <p:nvSpPr>
            <p:cNvPr id="23" name="Retângulo: Único Canto Arredondado 22">
              <a:extLst>
                <a:ext uri="{FF2B5EF4-FFF2-40B4-BE49-F238E27FC236}">
                  <a16:creationId xmlns:a16="http://schemas.microsoft.com/office/drawing/2014/main" id="{EFF281FD-E8FA-B403-5292-F092A9396C2B}"/>
                </a:ext>
              </a:extLst>
            </p:cNvPr>
            <p:cNvSpPr/>
            <p:nvPr/>
          </p:nvSpPr>
          <p:spPr>
            <a:xfrm>
              <a:off x="3773228" y="377981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DC98A8FB-816A-D7E5-A0A6-61BF5220FF30}"/>
                </a:ext>
              </a:extLst>
            </p:cNvPr>
            <p:cNvSpPr txBox="1"/>
            <p:nvPr/>
          </p:nvSpPr>
          <p:spPr>
            <a:xfrm>
              <a:off x="4076968" y="3826194"/>
              <a:ext cx="185188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75000"/>
                    </a:schemeClr>
                  </a:solidFill>
                  <a:latin typeface="Montserrat Black" pitchFamily="2" charset="0"/>
                </a:rPr>
                <a:t>FUNÇÃO OBJETIVO</a:t>
              </a:r>
              <a:endParaRPr lang="en-US" sz="1400" dirty="0">
                <a:solidFill>
                  <a:schemeClr val="accent3">
                    <a:lumMod val="75000"/>
                  </a:schemeClr>
                </a:solidFill>
                <a:latin typeface="Montserrat Light" pitchFamily="2" charset="0"/>
              </a:endParaRPr>
            </a:p>
          </p:txBody>
        </p:sp>
        <p:pic>
          <p:nvPicPr>
            <p:cNvPr id="28" name="Gráfico 27" descr="Na mosca estrutura de tópicos">
              <a:extLst>
                <a:ext uri="{FF2B5EF4-FFF2-40B4-BE49-F238E27FC236}">
                  <a16:creationId xmlns:a16="http://schemas.microsoft.com/office/drawing/2014/main" id="{49BDD961-CCED-0CBB-359C-654182481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18069" y="3787094"/>
              <a:ext cx="355198" cy="355198"/>
            </a:xfrm>
            <a:prstGeom prst="rect">
              <a:avLst/>
            </a:prstGeom>
          </p:spPr>
        </p:pic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1CFBFA56-DEA1-7689-20C4-7EA589374D76}"/>
              </a:ext>
            </a:extLst>
          </p:cNvPr>
          <p:cNvGrpSpPr/>
          <p:nvPr/>
        </p:nvGrpSpPr>
        <p:grpSpPr>
          <a:xfrm>
            <a:off x="3623245" y="3291121"/>
            <a:ext cx="2305606" cy="404820"/>
            <a:chOff x="3623245" y="3291121"/>
            <a:chExt cx="2305606" cy="404820"/>
          </a:xfrm>
        </p:grpSpPr>
        <p:sp>
          <p:nvSpPr>
            <p:cNvPr id="29" name="Retângulo: Único Canto Arredondado 28">
              <a:extLst>
                <a:ext uri="{FF2B5EF4-FFF2-40B4-BE49-F238E27FC236}">
                  <a16:creationId xmlns:a16="http://schemas.microsoft.com/office/drawing/2014/main" id="{CF6A2FC5-A7FA-6BF0-F7FD-38CDEC8AF8E6}"/>
                </a:ext>
              </a:extLst>
            </p:cNvPr>
            <p:cNvSpPr/>
            <p:nvPr/>
          </p:nvSpPr>
          <p:spPr>
            <a:xfrm>
              <a:off x="3773228" y="332618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B88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757A3366-B67D-3488-E197-2B74B5772E21}"/>
                </a:ext>
              </a:extLst>
            </p:cNvPr>
            <p:cNvSpPr txBox="1"/>
            <p:nvPr/>
          </p:nvSpPr>
          <p:spPr>
            <a:xfrm>
              <a:off x="4076968" y="3372564"/>
              <a:ext cx="14009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B88C00"/>
                  </a:solidFill>
                  <a:latin typeface="Montserrat Black" pitchFamily="2" charset="0"/>
                </a:rPr>
                <a:t>VARIÁVEIS</a:t>
              </a:r>
              <a:endParaRPr lang="en-US" sz="1400" dirty="0">
                <a:solidFill>
                  <a:srgbClr val="B88C00"/>
                </a:solidFill>
                <a:latin typeface="Montserrat Light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72233B76-19AD-4587-7D9D-3A5D25119DC0}"/>
                    </a:ext>
                  </a:extLst>
                </p:cNvPr>
                <p:cNvSpPr txBox="1"/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1400" b="1" dirty="0">
                    <a:solidFill>
                      <a:srgbClr val="B88C00"/>
                    </a:solidFill>
                    <a:latin typeface="Montserrat Light" pitchFamily="2" charset="0"/>
                  </a:endParaRPr>
                </a:p>
              </p:txBody>
            </p:sp>
          </mc:Choice>
          <mc:Fallback xmlns="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72233B76-19AD-4587-7D9D-3A5D25119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F2B27439-D2F0-4D17-2D20-77EF976F479E}"/>
              </a:ext>
            </a:extLst>
          </p:cNvPr>
          <p:cNvGrpSpPr/>
          <p:nvPr/>
        </p:nvGrpSpPr>
        <p:grpSpPr>
          <a:xfrm>
            <a:off x="3773228" y="4755740"/>
            <a:ext cx="2155623" cy="369756"/>
            <a:chOff x="3773228" y="4755740"/>
            <a:chExt cx="2155623" cy="369756"/>
          </a:xfrm>
        </p:grpSpPr>
        <p:sp>
          <p:nvSpPr>
            <p:cNvPr id="33" name="Retângulo: Único Canto Arredondado 32">
              <a:extLst>
                <a:ext uri="{FF2B5EF4-FFF2-40B4-BE49-F238E27FC236}">
                  <a16:creationId xmlns:a16="http://schemas.microsoft.com/office/drawing/2014/main" id="{842B7123-F0AE-20BA-695C-7EAC852841AC}"/>
                </a:ext>
              </a:extLst>
            </p:cNvPr>
            <p:cNvSpPr/>
            <p:nvPr/>
          </p:nvSpPr>
          <p:spPr>
            <a:xfrm>
              <a:off x="3773228" y="4755740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C43489E7-BD40-2F91-5BD1-CE17FA937DD0}"/>
                </a:ext>
              </a:extLst>
            </p:cNvPr>
            <p:cNvSpPr txBox="1"/>
            <p:nvPr/>
          </p:nvSpPr>
          <p:spPr>
            <a:xfrm>
              <a:off x="4076968" y="4802119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0070C0"/>
                  </a:solidFill>
                  <a:latin typeface="Montserrat Black" pitchFamily="2" charset="0"/>
                </a:rPr>
                <a:t>SOLUÇÃO</a:t>
              </a:r>
              <a:endParaRPr lang="en-US" sz="1400" dirty="0">
                <a:solidFill>
                  <a:srgbClr val="0070C0"/>
                </a:solidFill>
                <a:latin typeface="Montserrat Light" pitchFamily="2" charset="0"/>
              </a:endParaRPr>
            </a:p>
          </p:txBody>
        </p:sp>
        <p:pic>
          <p:nvPicPr>
            <p:cNvPr id="37" name="Gráfico 36" descr="Marca de seleção com preenchimento sólido">
              <a:extLst>
                <a:ext uri="{FF2B5EF4-FFF2-40B4-BE49-F238E27FC236}">
                  <a16:creationId xmlns:a16="http://schemas.microsoft.com/office/drawing/2014/main" id="{598E6EF1-1010-CE62-EBEE-4D56B8A12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8367" y="4771772"/>
              <a:ext cx="319373" cy="337692"/>
            </a:xfrm>
            <a:prstGeom prst="rect">
              <a:avLst/>
            </a:prstGeom>
          </p:spPr>
        </p:pic>
      </p:grpSp>
      <p:sp>
        <p:nvSpPr>
          <p:cNvPr id="3" name="Google Shape;8898;p67">
            <a:extLst>
              <a:ext uri="{FF2B5EF4-FFF2-40B4-BE49-F238E27FC236}">
                <a16:creationId xmlns:a16="http://schemas.microsoft.com/office/drawing/2014/main" id="{AE7C0E59-787C-473E-00D7-EA18E122EE2C}"/>
              </a:ext>
            </a:extLst>
          </p:cNvPr>
          <p:cNvSpPr/>
          <p:nvPr/>
        </p:nvSpPr>
        <p:spPr>
          <a:xfrm>
            <a:off x="618824" y="2546555"/>
            <a:ext cx="1534769" cy="1261221"/>
          </a:xfrm>
          <a:custGeom>
            <a:avLst/>
            <a:gdLst/>
            <a:ahLst/>
            <a:cxnLst/>
            <a:rect l="l" t="t" r="r" b="b"/>
            <a:pathLst>
              <a:path w="127950" h="105145" extrusionOk="0">
                <a:moveTo>
                  <a:pt x="18697" y="0"/>
                </a:moveTo>
                <a:cubicBezTo>
                  <a:pt x="8371" y="0"/>
                  <a:pt x="1" y="8371"/>
                  <a:pt x="1" y="18697"/>
                </a:cubicBezTo>
                <a:lnTo>
                  <a:pt x="1" y="105145"/>
                </a:lnTo>
                <a:lnTo>
                  <a:pt x="36857" y="105145"/>
                </a:lnTo>
                <a:cubicBezTo>
                  <a:pt x="35719" y="102283"/>
                  <a:pt x="35385" y="99165"/>
                  <a:pt x="35897" y="96130"/>
                </a:cubicBezTo>
                <a:cubicBezTo>
                  <a:pt x="37137" y="88648"/>
                  <a:pt x="43398" y="82793"/>
                  <a:pt x="50957" y="82096"/>
                </a:cubicBezTo>
                <a:cubicBezTo>
                  <a:pt x="51501" y="82045"/>
                  <a:pt x="52041" y="82020"/>
                  <a:pt x="52575" y="82020"/>
                </a:cubicBezTo>
                <a:cubicBezTo>
                  <a:pt x="61906" y="82020"/>
                  <a:pt x="69475" y="89593"/>
                  <a:pt x="69475" y="98926"/>
                </a:cubicBezTo>
                <a:cubicBezTo>
                  <a:pt x="69475" y="101055"/>
                  <a:pt x="69070" y="103165"/>
                  <a:pt x="68283" y="105145"/>
                </a:cubicBezTo>
                <a:lnTo>
                  <a:pt x="105145" y="105145"/>
                </a:lnTo>
                <a:lnTo>
                  <a:pt x="105145" y="68419"/>
                </a:lnTo>
                <a:cubicBezTo>
                  <a:pt x="106958" y="69088"/>
                  <a:pt x="108908" y="69476"/>
                  <a:pt x="110955" y="69476"/>
                </a:cubicBezTo>
                <a:cubicBezTo>
                  <a:pt x="111990" y="69476"/>
                  <a:pt x="113050" y="69377"/>
                  <a:pt x="114130" y="69164"/>
                </a:cubicBezTo>
                <a:cubicBezTo>
                  <a:pt x="121952" y="67632"/>
                  <a:pt x="127801" y="60687"/>
                  <a:pt x="127866" y="52715"/>
                </a:cubicBezTo>
                <a:cubicBezTo>
                  <a:pt x="127950" y="43313"/>
                  <a:pt x="120348" y="35664"/>
                  <a:pt x="110964" y="35664"/>
                </a:cubicBezTo>
                <a:cubicBezTo>
                  <a:pt x="108979" y="35670"/>
                  <a:pt x="107005" y="36028"/>
                  <a:pt x="105145" y="36720"/>
                </a:cubicBezTo>
                <a:lnTo>
                  <a:pt x="105145" y="0"/>
                </a:lnTo>
                <a:close/>
              </a:path>
            </a:pathLst>
          </a:custGeom>
          <a:solidFill>
            <a:srgbClr val="32474F"/>
          </a:solidFill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pt-BR" sz="1200" b="0" i="0" u="none" strike="noStrike" cap="none" dirty="0">
              <a:solidFill>
                <a:schemeClr val="bg2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2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Abordagem Multiobjetivo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8899;p67">
            <a:extLst>
              <a:ext uri="{FF2B5EF4-FFF2-40B4-BE49-F238E27FC236}">
                <a16:creationId xmlns:a16="http://schemas.microsoft.com/office/drawing/2014/main" id="{774ABE70-3FFA-2020-CACB-1B77656DB3FE}"/>
              </a:ext>
            </a:extLst>
          </p:cNvPr>
          <p:cNvSpPr/>
          <p:nvPr/>
        </p:nvSpPr>
        <p:spPr>
          <a:xfrm>
            <a:off x="618151" y="3531002"/>
            <a:ext cx="1261095" cy="1533785"/>
          </a:xfrm>
          <a:custGeom>
            <a:avLst/>
            <a:gdLst/>
            <a:ahLst/>
            <a:cxnLst/>
            <a:rect l="l" t="t" r="r" b="b"/>
            <a:pathLst>
              <a:path w="105145" h="127868" extrusionOk="0">
                <a:moveTo>
                  <a:pt x="52573" y="1"/>
                </a:moveTo>
                <a:cubicBezTo>
                  <a:pt x="43236" y="1"/>
                  <a:pt x="35664" y="7567"/>
                  <a:pt x="35664" y="16910"/>
                </a:cubicBezTo>
                <a:cubicBezTo>
                  <a:pt x="35670" y="18895"/>
                  <a:pt x="36028" y="20862"/>
                  <a:pt x="36720" y="22722"/>
                </a:cubicBezTo>
                <a:lnTo>
                  <a:pt x="0" y="22722"/>
                </a:lnTo>
                <a:lnTo>
                  <a:pt x="0" y="110011"/>
                </a:lnTo>
                <a:cubicBezTo>
                  <a:pt x="0" y="119872"/>
                  <a:pt x="7995" y="127867"/>
                  <a:pt x="17862" y="127867"/>
                </a:cubicBezTo>
                <a:lnTo>
                  <a:pt x="105145" y="127867"/>
                </a:lnTo>
                <a:lnTo>
                  <a:pt x="105145" y="91010"/>
                </a:lnTo>
                <a:cubicBezTo>
                  <a:pt x="103158" y="91801"/>
                  <a:pt x="101044" y="92206"/>
                  <a:pt x="98916" y="92206"/>
                </a:cubicBezTo>
                <a:cubicBezTo>
                  <a:pt x="98350" y="92206"/>
                  <a:pt x="97782" y="92177"/>
                  <a:pt x="97215" y="92119"/>
                </a:cubicBezTo>
                <a:cubicBezTo>
                  <a:pt x="88869" y="91267"/>
                  <a:pt x="82269" y="84184"/>
                  <a:pt x="82024" y="75802"/>
                </a:cubicBezTo>
                <a:cubicBezTo>
                  <a:pt x="81744" y="66233"/>
                  <a:pt x="89417" y="58393"/>
                  <a:pt x="98920" y="58393"/>
                </a:cubicBezTo>
                <a:cubicBezTo>
                  <a:pt x="101055" y="58393"/>
                  <a:pt x="103159" y="58792"/>
                  <a:pt x="105139" y="59585"/>
                </a:cubicBezTo>
                <a:lnTo>
                  <a:pt x="105139" y="22728"/>
                </a:lnTo>
                <a:lnTo>
                  <a:pt x="68419" y="22728"/>
                </a:lnTo>
                <a:cubicBezTo>
                  <a:pt x="69427" y="19992"/>
                  <a:pt x="69796" y="16951"/>
                  <a:pt x="69164" y="13738"/>
                </a:cubicBezTo>
                <a:cubicBezTo>
                  <a:pt x="67632" y="5922"/>
                  <a:pt x="60686" y="73"/>
                  <a:pt x="52715" y="2"/>
                </a:cubicBezTo>
                <a:cubicBezTo>
                  <a:pt x="52668" y="1"/>
                  <a:pt x="52620" y="1"/>
                  <a:pt x="52573" y="1"/>
                </a:cubicBezTo>
                <a:close/>
              </a:path>
            </a:pathLst>
          </a:custGeom>
          <a:solidFill>
            <a:srgbClr val="5E6E8A"/>
          </a:solidFill>
          <a:ln w="9525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b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endParaRPr lang="pt-BR" sz="1200" b="0" i="0" u="none" strike="noStrike" cap="none" dirty="0">
              <a:solidFill>
                <a:schemeClr val="bg1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Minimizar e Maximizar </a:t>
            </a: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F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unções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8900;p67">
            <a:extLst>
              <a:ext uri="{FF2B5EF4-FFF2-40B4-BE49-F238E27FC236}">
                <a16:creationId xmlns:a16="http://schemas.microsoft.com/office/drawing/2014/main" id="{2112798D-6675-C61F-0AF2-3E27051D8FEF}"/>
              </a:ext>
            </a:extLst>
          </p:cNvPr>
          <p:cNvSpPr/>
          <p:nvPr/>
        </p:nvSpPr>
        <p:spPr>
          <a:xfrm>
            <a:off x="1877950" y="2549615"/>
            <a:ext cx="1261234" cy="1521267"/>
          </a:xfrm>
          <a:custGeom>
            <a:avLst/>
            <a:gdLst/>
            <a:ahLst/>
            <a:cxnLst/>
            <a:rect l="l" t="t" r="r" b="b"/>
            <a:pathLst>
              <a:path w="105146" h="127873" extrusionOk="0">
                <a:moveTo>
                  <a:pt x="1" y="1"/>
                </a:moveTo>
                <a:lnTo>
                  <a:pt x="1" y="36857"/>
                </a:lnTo>
                <a:cubicBezTo>
                  <a:pt x="1988" y="36066"/>
                  <a:pt x="4101" y="35662"/>
                  <a:pt x="6229" y="35662"/>
                </a:cubicBezTo>
                <a:cubicBezTo>
                  <a:pt x="6796" y="35662"/>
                  <a:pt x="7364" y="35691"/>
                  <a:pt x="7930" y="35748"/>
                </a:cubicBezTo>
                <a:cubicBezTo>
                  <a:pt x="16277" y="36595"/>
                  <a:pt x="22877" y="43684"/>
                  <a:pt x="23121" y="52066"/>
                </a:cubicBezTo>
                <a:cubicBezTo>
                  <a:pt x="23396" y="61635"/>
                  <a:pt x="15722" y="69481"/>
                  <a:pt x="6219" y="69481"/>
                </a:cubicBezTo>
                <a:cubicBezTo>
                  <a:pt x="4091" y="69475"/>
                  <a:pt x="1980" y="69076"/>
                  <a:pt x="1" y="68289"/>
                </a:cubicBezTo>
                <a:lnTo>
                  <a:pt x="1" y="105145"/>
                </a:lnTo>
                <a:lnTo>
                  <a:pt x="36720" y="105145"/>
                </a:lnTo>
                <a:cubicBezTo>
                  <a:pt x="35719" y="107882"/>
                  <a:pt x="35343" y="110916"/>
                  <a:pt x="35975" y="114130"/>
                </a:cubicBezTo>
                <a:cubicBezTo>
                  <a:pt x="37513" y="121952"/>
                  <a:pt x="44459" y="127801"/>
                  <a:pt x="52424" y="127872"/>
                </a:cubicBezTo>
                <a:cubicBezTo>
                  <a:pt x="52472" y="127873"/>
                  <a:pt x="52519" y="127873"/>
                  <a:pt x="52567" y="127873"/>
                </a:cubicBezTo>
                <a:cubicBezTo>
                  <a:pt x="61909" y="127873"/>
                  <a:pt x="69481" y="120301"/>
                  <a:pt x="69481" y="110964"/>
                </a:cubicBezTo>
                <a:cubicBezTo>
                  <a:pt x="69475" y="108979"/>
                  <a:pt x="69118" y="107005"/>
                  <a:pt x="68426" y="105145"/>
                </a:cubicBezTo>
                <a:lnTo>
                  <a:pt x="105145" y="105145"/>
                </a:lnTo>
                <a:lnTo>
                  <a:pt x="105145" y="16354"/>
                </a:lnTo>
                <a:cubicBezTo>
                  <a:pt x="105140" y="7328"/>
                  <a:pt x="97818" y="1"/>
                  <a:pt x="88786" y="1"/>
                </a:cubicBezTo>
                <a:close/>
              </a:path>
            </a:pathLst>
          </a:custGeom>
          <a:solidFill>
            <a:srgbClr val="E0E0E0"/>
          </a:solidFill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Programa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Black-box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b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8901;p67">
            <a:extLst>
              <a:ext uri="{FF2B5EF4-FFF2-40B4-BE49-F238E27FC236}">
                <a16:creationId xmlns:a16="http://schemas.microsoft.com/office/drawing/2014/main" id="{C21D1684-2C62-ACEE-0B79-05F294DE7950}"/>
              </a:ext>
            </a:extLst>
          </p:cNvPr>
          <p:cNvSpPr/>
          <p:nvPr/>
        </p:nvSpPr>
        <p:spPr>
          <a:xfrm>
            <a:off x="1605488" y="3798756"/>
            <a:ext cx="1534697" cy="1261161"/>
          </a:xfrm>
          <a:custGeom>
            <a:avLst/>
            <a:gdLst/>
            <a:ahLst/>
            <a:cxnLst/>
            <a:rect l="l" t="t" r="r" b="b"/>
            <a:pathLst>
              <a:path w="127944" h="105140" extrusionOk="0">
                <a:moveTo>
                  <a:pt x="22805" y="0"/>
                </a:moveTo>
                <a:lnTo>
                  <a:pt x="22805" y="36720"/>
                </a:lnTo>
                <a:cubicBezTo>
                  <a:pt x="20992" y="36051"/>
                  <a:pt x="19042" y="35663"/>
                  <a:pt x="16995" y="35663"/>
                </a:cubicBezTo>
                <a:cubicBezTo>
                  <a:pt x="15960" y="35663"/>
                  <a:pt x="14900" y="35762"/>
                  <a:pt x="13820" y="35975"/>
                </a:cubicBezTo>
                <a:cubicBezTo>
                  <a:pt x="5998" y="37513"/>
                  <a:pt x="150" y="44453"/>
                  <a:pt x="78" y="52424"/>
                </a:cubicBezTo>
                <a:cubicBezTo>
                  <a:pt x="1" y="61826"/>
                  <a:pt x="7602" y="69481"/>
                  <a:pt x="16986" y="69481"/>
                </a:cubicBezTo>
                <a:cubicBezTo>
                  <a:pt x="18971" y="69475"/>
                  <a:pt x="20945" y="69117"/>
                  <a:pt x="22805" y="68420"/>
                </a:cubicBezTo>
                <a:lnTo>
                  <a:pt x="22805" y="105139"/>
                </a:lnTo>
                <a:lnTo>
                  <a:pt x="108943" y="105139"/>
                </a:lnTo>
                <a:cubicBezTo>
                  <a:pt x="119436" y="105139"/>
                  <a:pt x="127944" y="96631"/>
                  <a:pt x="127944" y="86138"/>
                </a:cubicBezTo>
                <a:lnTo>
                  <a:pt x="127944" y="0"/>
                </a:lnTo>
                <a:lnTo>
                  <a:pt x="91087" y="0"/>
                </a:lnTo>
                <a:cubicBezTo>
                  <a:pt x="92088" y="2510"/>
                  <a:pt x="92470" y="5235"/>
                  <a:pt x="92196" y="7924"/>
                </a:cubicBezTo>
                <a:cubicBezTo>
                  <a:pt x="91343" y="16271"/>
                  <a:pt x="84260" y="22870"/>
                  <a:pt x="75878" y="23115"/>
                </a:cubicBezTo>
                <a:cubicBezTo>
                  <a:pt x="75708" y="23120"/>
                  <a:pt x="75539" y="23122"/>
                  <a:pt x="75370" y="23122"/>
                </a:cubicBezTo>
                <a:cubicBezTo>
                  <a:pt x="66033" y="23122"/>
                  <a:pt x="58469" y="15553"/>
                  <a:pt x="58469" y="6219"/>
                </a:cubicBezTo>
                <a:cubicBezTo>
                  <a:pt x="58469" y="4084"/>
                  <a:pt x="58869" y="1980"/>
                  <a:pt x="59662" y="0"/>
                </a:cubicBezTo>
                <a:close/>
              </a:path>
            </a:pathLst>
          </a:custGeom>
          <a:solidFill>
            <a:srgbClr val="E37E5F"/>
          </a:solidFill>
          <a:ln w="952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pt-BR" sz="16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Quantidade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de Variáveis 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não fixa</a:t>
            </a:r>
            <a:endParaRPr lang="pt-BR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B24AF6CD-03B3-CD74-9E2A-42927138EAEF}"/>
              </a:ext>
            </a:extLst>
          </p:cNvPr>
          <p:cNvSpPr/>
          <p:nvPr/>
        </p:nvSpPr>
        <p:spPr>
          <a:xfrm>
            <a:off x="1016604" y="3303089"/>
            <a:ext cx="1720689" cy="981594"/>
          </a:xfrm>
          <a:prstGeom prst="roundRect">
            <a:avLst/>
          </a:prstGeom>
          <a:solidFill>
            <a:srgbClr val="FFD96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Direct MultiSearch</a:t>
            </a:r>
            <a:b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</a:br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(DMS)</a:t>
            </a:r>
            <a:endParaRPr lang="en-US" sz="16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100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DBB6D-AA5F-9EC3-A650-EEEF8ECF5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&#10;&#10;O conteúdo gerado por IA pode estar incorreto.">
            <a:extLst>
              <a:ext uri="{FF2B5EF4-FFF2-40B4-BE49-F238E27FC236}">
                <a16:creationId xmlns:a16="http://schemas.microsoft.com/office/drawing/2014/main" id="{A350C0A3-2CED-64F5-6565-0AEF1DB2C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1DA3ADE-D8D9-C846-0C49-C04A8771E34B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10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7911E0B-19A8-7287-217B-C9CBA0B8C355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5A41A78-5140-200D-9B9C-D5FDA775AE23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8F6F070-CF03-C4F2-17E6-90293DE5B585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C33D4E2-AC6A-6981-F2A4-2D9D00637AFC}"/>
              </a:ext>
            </a:extLst>
          </p:cNvPr>
          <p:cNvSpPr txBox="1"/>
          <p:nvPr/>
        </p:nvSpPr>
        <p:spPr>
          <a:xfrm>
            <a:off x="910363" y="886396"/>
            <a:ext cx="4194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DE OPTIMIZAÇÃO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A7D6D5C-D020-93B0-4F46-0F68F663B9E2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3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92B3831-B94A-B098-69F3-5FC6C1D420A6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D348996-3FDB-947F-A4F9-6F57012C3641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D9DC367-09D2-F419-CED0-8C6791B19CBB}"/>
              </a:ext>
            </a:extLst>
          </p:cNvPr>
          <p:cNvSpPr txBox="1"/>
          <p:nvPr/>
        </p:nvSpPr>
        <p:spPr>
          <a:xfrm>
            <a:off x="3482113" y="1488084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Problemas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548AE3D-EAAD-968B-8A11-BDD410C44C75}"/>
              </a:ext>
            </a:extLst>
          </p:cNvPr>
          <p:cNvCxnSpPr>
            <a:cxnSpLocks/>
          </p:cNvCxnSpPr>
          <p:nvPr/>
        </p:nvCxnSpPr>
        <p:spPr>
          <a:xfrm flipV="1">
            <a:off x="3482112" y="1857416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C006222F-99AD-0DC6-F38A-F26F1CFE931F}"/>
              </a:ext>
            </a:extLst>
          </p:cNvPr>
          <p:cNvSpPr/>
          <p:nvPr/>
        </p:nvSpPr>
        <p:spPr>
          <a:xfrm>
            <a:off x="7911964" y="2009806"/>
            <a:ext cx="3708318" cy="605575"/>
          </a:xfrm>
          <a:prstGeom prst="roundRect">
            <a:avLst>
              <a:gd name="adj" fmla="val 9230"/>
            </a:avLst>
          </a:prstGeom>
          <a:solidFill>
            <a:srgbClr val="EAA18A"/>
          </a:solidFill>
          <a:ln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(II) Componentes Elétricos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18F8BE1-C84B-FCE1-AEBC-FD32A3134007}"/>
              </a:ext>
            </a:extLst>
          </p:cNvPr>
          <p:cNvSpPr/>
          <p:nvPr/>
        </p:nvSpPr>
        <p:spPr>
          <a:xfrm>
            <a:off x="3598638" y="2704673"/>
            <a:ext cx="8364761" cy="3641817"/>
          </a:xfrm>
          <a:prstGeom prst="roundRect">
            <a:avLst>
              <a:gd name="adj" fmla="val 4916"/>
            </a:avLst>
          </a:prstGeom>
          <a:solidFill>
            <a:srgbClr val="E0E0E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(I) Posição e Quantidade </a:t>
            </a:r>
          </a:p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de pares de patches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6FD013C3-6B3E-18C8-DFCF-F70F88628B11}"/>
              </a:ext>
            </a:extLst>
          </p:cNvPr>
          <p:cNvGrpSpPr/>
          <p:nvPr/>
        </p:nvGrpSpPr>
        <p:grpSpPr>
          <a:xfrm>
            <a:off x="3773228" y="4279221"/>
            <a:ext cx="2155623" cy="369756"/>
            <a:chOff x="3773228" y="4244946"/>
            <a:chExt cx="2155623" cy="369756"/>
          </a:xfrm>
        </p:grpSpPr>
        <p:sp>
          <p:nvSpPr>
            <p:cNvPr id="10" name="Retângulo: Único Canto Arredondado 9">
              <a:extLst>
                <a:ext uri="{FF2B5EF4-FFF2-40B4-BE49-F238E27FC236}">
                  <a16:creationId xmlns:a16="http://schemas.microsoft.com/office/drawing/2014/main" id="{8AD2BC03-65EC-FCE8-1884-0AA80F8D482D}"/>
                </a:ext>
              </a:extLst>
            </p:cNvPr>
            <p:cNvSpPr/>
            <p:nvPr/>
          </p:nvSpPr>
          <p:spPr>
            <a:xfrm>
              <a:off x="3773228" y="4244946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9481D21D-D721-CE3A-13AB-A71BC0D67641}"/>
                </a:ext>
              </a:extLst>
            </p:cNvPr>
            <p:cNvSpPr txBox="1"/>
            <p:nvPr/>
          </p:nvSpPr>
          <p:spPr>
            <a:xfrm>
              <a:off x="4076968" y="4291325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FF0000"/>
                  </a:solidFill>
                  <a:latin typeface="Montserrat Black" pitchFamily="2" charset="0"/>
                </a:rPr>
                <a:t>DESAFIOS</a:t>
              </a:r>
              <a:endParaRPr lang="en-US" sz="14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  <p:pic>
          <p:nvPicPr>
            <p:cNvPr id="15" name="Gráfico 14" descr="Manual com preenchimento sólido">
              <a:extLst>
                <a:ext uri="{FF2B5EF4-FFF2-40B4-BE49-F238E27FC236}">
                  <a16:creationId xmlns:a16="http://schemas.microsoft.com/office/drawing/2014/main" id="{C9F1C775-E527-7140-F204-11BC8B5F5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2542" y="4252225"/>
              <a:ext cx="355198" cy="355198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F4673158-B519-06B0-B4B2-04B89F25778C}"/>
              </a:ext>
            </a:extLst>
          </p:cNvPr>
          <p:cNvGrpSpPr/>
          <p:nvPr/>
        </p:nvGrpSpPr>
        <p:grpSpPr>
          <a:xfrm>
            <a:off x="3773228" y="3802703"/>
            <a:ext cx="2155623" cy="369756"/>
            <a:chOff x="3773228" y="3779815"/>
            <a:chExt cx="2155623" cy="369756"/>
          </a:xfrm>
        </p:grpSpPr>
        <p:sp>
          <p:nvSpPr>
            <p:cNvPr id="23" name="Retângulo: Único Canto Arredondado 22">
              <a:extLst>
                <a:ext uri="{FF2B5EF4-FFF2-40B4-BE49-F238E27FC236}">
                  <a16:creationId xmlns:a16="http://schemas.microsoft.com/office/drawing/2014/main" id="{63797FDB-CAC4-0052-02C8-1DA09A6FE59B}"/>
                </a:ext>
              </a:extLst>
            </p:cNvPr>
            <p:cNvSpPr/>
            <p:nvPr/>
          </p:nvSpPr>
          <p:spPr>
            <a:xfrm>
              <a:off x="3773228" y="377981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F68A42D2-AAE4-A9CF-84DB-EB41AD376EE0}"/>
                </a:ext>
              </a:extLst>
            </p:cNvPr>
            <p:cNvSpPr txBox="1"/>
            <p:nvPr/>
          </p:nvSpPr>
          <p:spPr>
            <a:xfrm>
              <a:off x="4076968" y="3826194"/>
              <a:ext cx="185188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75000"/>
                    </a:schemeClr>
                  </a:solidFill>
                  <a:latin typeface="Montserrat Black" pitchFamily="2" charset="0"/>
                </a:rPr>
                <a:t>FUNÇÃO OBJETIVO</a:t>
              </a:r>
              <a:endParaRPr lang="en-US" sz="1400" dirty="0">
                <a:solidFill>
                  <a:schemeClr val="accent3">
                    <a:lumMod val="75000"/>
                  </a:schemeClr>
                </a:solidFill>
                <a:latin typeface="Montserrat Light" pitchFamily="2" charset="0"/>
              </a:endParaRPr>
            </a:p>
          </p:txBody>
        </p:sp>
        <p:pic>
          <p:nvPicPr>
            <p:cNvPr id="28" name="Gráfico 27" descr="Na mosca estrutura de tópicos">
              <a:extLst>
                <a:ext uri="{FF2B5EF4-FFF2-40B4-BE49-F238E27FC236}">
                  <a16:creationId xmlns:a16="http://schemas.microsoft.com/office/drawing/2014/main" id="{773E938B-5EDB-10CD-850E-61536EC63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18069" y="3787094"/>
              <a:ext cx="355198" cy="355198"/>
            </a:xfrm>
            <a:prstGeom prst="rect">
              <a:avLst/>
            </a:prstGeom>
          </p:spPr>
        </p:pic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36EB1B35-B5F9-842D-02AE-DCF307E88212}"/>
              </a:ext>
            </a:extLst>
          </p:cNvPr>
          <p:cNvGrpSpPr/>
          <p:nvPr/>
        </p:nvGrpSpPr>
        <p:grpSpPr>
          <a:xfrm>
            <a:off x="3623245" y="3291121"/>
            <a:ext cx="2305606" cy="404820"/>
            <a:chOff x="3623245" y="3291121"/>
            <a:chExt cx="2305606" cy="404820"/>
          </a:xfrm>
        </p:grpSpPr>
        <p:sp>
          <p:nvSpPr>
            <p:cNvPr id="29" name="Retângulo: Único Canto Arredondado 28">
              <a:extLst>
                <a:ext uri="{FF2B5EF4-FFF2-40B4-BE49-F238E27FC236}">
                  <a16:creationId xmlns:a16="http://schemas.microsoft.com/office/drawing/2014/main" id="{7BE9BAED-FAC8-52C9-9448-9B3D58060482}"/>
                </a:ext>
              </a:extLst>
            </p:cNvPr>
            <p:cNvSpPr/>
            <p:nvPr/>
          </p:nvSpPr>
          <p:spPr>
            <a:xfrm>
              <a:off x="3773228" y="332618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B88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440BF195-5389-B423-24FA-9AA455735849}"/>
                </a:ext>
              </a:extLst>
            </p:cNvPr>
            <p:cNvSpPr txBox="1"/>
            <p:nvPr/>
          </p:nvSpPr>
          <p:spPr>
            <a:xfrm>
              <a:off x="4076968" y="3372564"/>
              <a:ext cx="14009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B88C00"/>
                  </a:solidFill>
                  <a:latin typeface="Montserrat Black" pitchFamily="2" charset="0"/>
                </a:rPr>
                <a:t>VARIÁVEIS</a:t>
              </a:r>
              <a:endParaRPr lang="en-US" sz="1400" dirty="0">
                <a:solidFill>
                  <a:srgbClr val="B88C00"/>
                </a:solidFill>
                <a:latin typeface="Montserrat Light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38EB01E1-FA57-BDAC-4A28-BB1E1E8521F1}"/>
                    </a:ext>
                  </a:extLst>
                </p:cNvPr>
                <p:cNvSpPr txBox="1"/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1400" b="1" dirty="0">
                    <a:solidFill>
                      <a:srgbClr val="B88C00"/>
                    </a:solidFill>
                    <a:latin typeface="Montserrat Light" pitchFamily="2" charset="0"/>
                  </a:endParaRPr>
                </a:p>
              </p:txBody>
            </p:sp>
          </mc:Choice>
          <mc:Fallback xmlns="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38EB01E1-FA57-BDAC-4A28-BB1E1E8521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B09872B-4E6F-A741-AF7C-EBE19B5D7BFE}"/>
              </a:ext>
            </a:extLst>
          </p:cNvPr>
          <p:cNvGrpSpPr/>
          <p:nvPr/>
        </p:nvGrpSpPr>
        <p:grpSpPr>
          <a:xfrm>
            <a:off x="3773228" y="4755740"/>
            <a:ext cx="2155623" cy="369756"/>
            <a:chOff x="3773228" y="4755740"/>
            <a:chExt cx="2155623" cy="369756"/>
          </a:xfrm>
        </p:grpSpPr>
        <p:sp>
          <p:nvSpPr>
            <p:cNvPr id="33" name="Retângulo: Único Canto Arredondado 32">
              <a:extLst>
                <a:ext uri="{FF2B5EF4-FFF2-40B4-BE49-F238E27FC236}">
                  <a16:creationId xmlns:a16="http://schemas.microsoft.com/office/drawing/2014/main" id="{4C99AA22-3F96-C05D-6A58-AF4CB15C9E1A}"/>
                </a:ext>
              </a:extLst>
            </p:cNvPr>
            <p:cNvSpPr/>
            <p:nvPr/>
          </p:nvSpPr>
          <p:spPr>
            <a:xfrm>
              <a:off x="3773228" y="4755740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B7C17002-D6E7-11B7-D7BC-3B74301AFE49}"/>
                </a:ext>
              </a:extLst>
            </p:cNvPr>
            <p:cNvSpPr txBox="1"/>
            <p:nvPr/>
          </p:nvSpPr>
          <p:spPr>
            <a:xfrm>
              <a:off x="4076968" y="4802119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0070C0"/>
                  </a:solidFill>
                  <a:latin typeface="Montserrat Black" pitchFamily="2" charset="0"/>
                </a:rPr>
                <a:t>SOLUÇÃO</a:t>
              </a:r>
              <a:endParaRPr lang="en-US" sz="1400" dirty="0">
                <a:solidFill>
                  <a:srgbClr val="0070C0"/>
                </a:solidFill>
                <a:latin typeface="Montserrat Light" pitchFamily="2" charset="0"/>
              </a:endParaRPr>
            </a:p>
          </p:txBody>
        </p:sp>
        <p:pic>
          <p:nvPicPr>
            <p:cNvPr id="37" name="Gráfico 36" descr="Marca de seleção com preenchimento sólido">
              <a:extLst>
                <a:ext uri="{FF2B5EF4-FFF2-40B4-BE49-F238E27FC236}">
                  <a16:creationId xmlns:a16="http://schemas.microsoft.com/office/drawing/2014/main" id="{D12D2CDB-D48F-7000-F76E-4E6FCB5C8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8367" y="4771772"/>
              <a:ext cx="319373" cy="337692"/>
            </a:xfrm>
            <a:prstGeom prst="rect">
              <a:avLst/>
            </a:prstGeom>
          </p:spPr>
        </p:pic>
      </p:grpSp>
      <p:sp>
        <p:nvSpPr>
          <p:cNvPr id="27" name="Retângulo 26">
            <a:extLst>
              <a:ext uri="{FF2B5EF4-FFF2-40B4-BE49-F238E27FC236}">
                <a16:creationId xmlns:a16="http://schemas.microsoft.com/office/drawing/2014/main" id="{1C16894D-DFD2-5FAD-C317-29270C2BBA61}"/>
              </a:ext>
            </a:extLst>
          </p:cNvPr>
          <p:cNvSpPr/>
          <p:nvPr/>
        </p:nvSpPr>
        <p:spPr>
          <a:xfrm>
            <a:off x="6737822" y="3305308"/>
            <a:ext cx="4955943" cy="2719571"/>
          </a:xfrm>
          <a:prstGeom prst="rect">
            <a:avLst/>
          </a:prstGeom>
          <a:solidFill>
            <a:schemeClr val="bg1"/>
          </a:solidFill>
          <a:ln w="38100">
            <a:solidFill>
              <a:srgbClr val="B88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5B38141A-96FF-6A9D-3C09-BF6963DF0F39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928851" y="3511063"/>
            <a:ext cx="808971" cy="0"/>
          </a:xfrm>
          <a:prstGeom prst="line">
            <a:avLst/>
          </a:prstGeom>
          <a:ln w="38100">
            <a:solidFill>
              <a:srgbClr val="B88C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1A13941D-1F01-FD3D-DCED-19D86E1E17B3}"/>
                  </a:ext>
                </a:extLst>
              </p:cNvPr>
              <p:cNvSpPr txBox="1"/>
              <p:nvPr/>
            </p:nvSpPr>
            <p:spPr>
              <a:xfrm>
                <a:off x="7661297" y="3457964"/>
                <a:ext cx="31089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pt-BR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𝐯𝐚𝐫𝐢</m:t>
                          </m:r>
                          <m:r>
                            <a:rPr lang="pt-BR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pt-BR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𝐯𝐞𝐢𝐬</m:t>
                          </m:r>
                        </m:sub>
                      </m:sSub>
                      <m:r>
                        <a:rPr lang="pt-BR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pt-BR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pt-BR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pt-BR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𝐏𝐚𝐫𝐞𝐬</m:t>
                          </m:r>
                          <m:r>
                            <a:rPr lang="pt-BR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𝐝𝐞</m:t>
                          </m:r>
                          <m:r>
                            <a:rPr lang="pt-BR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𝐏𝐚𝐭𝐜𝐡𝐞𝐬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1A13941D-1F01-FD3D-DCED-19D86E1E1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297" y="3457964"/>
                <a:ext cx="3108993" cy="276999"/>
              </a:xfrm>
              <a:prstGeom prst="rect">
                <a:avLst/>
              </a:prstGeom>
              <a:blipFill>
                <a:blip r:embed="rId11"/>
                <a:stretch>
                  <a:fillRect l="-1176" r="-392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Imagem 50" descr="Gráfico, Gráfico de caixa estreita&#10;&#10;O conteúdo gerado por IA pode estar incorreto.">
            <a:extLst>
              <a:ext uri="{FF2B5EF4-FFF2-40B4-BE49-F238E27FC236}">
                <a16:creationId xmlns:a16="http://schemas.microsoft.com/office/drawing/2014/main" id="{D9ABCA68-5B18-4732-ADBC-087188B732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" t="1774" r="4624" b="2729"/>
          <a:stretch/>
        </p:blipFill>
        <p:spPr>
          <a:xfrm>
            <a:off x="7883128" y="3770292"/>
            <a:ext cx="2665986" cy="2199594"/>
          </a:xfrm>
          <a:prstGeom prst="rect">
            <a:avLst/>
          </a:prstGeom>
        </p:spPr>
      </p:pic>
      <p:sp>
        <p:nvSpPr>
          <p:cNvPr id="3" name="Google Shape;8898;p67">
            <a:extLst>
              <a:ext uri="{FF2B5EF4-FFF2-40B4-BE49-F238E27FC236}">
                <a16:creationId xmlns:a16="http://schemas.microsoft.com/office/drawing/2014/main" id="{B15894DB-095C-1B45-0240-6B97092C745A}"/>
              </a:ext>
            </a:extLst>
          </p:cNvPr>
          <p:cNvSpPr/>
          <p:nvPr/>
        </p:nvSpPr>
        <p:spPr>
          <a:xfrm>
            <a:off x="618824" y="2546555"/>
            <a:ext cx="1534769" cy="1261221"/>
          </a:xfrm>
          <a:custGeom>
            <a:avLst/>
            <a:gdLst/>
            <a:ahLst/>
            <a:cxnLst/>
            <a:rect l="l" t="t" r="r" b="b"/>
            <a:pathLst>
              <a:path w="127950" h="105145" extrusionOk="0">
                <a:moveTo>
                  <a:pt x="18697" y="0"/>
                </a:moveTo>
                <a:cubicBezTo>
                  <a:pt x="8371" y="0"/>
                  <a:pt x="1" y="8371"/>
                  <a:pt x="1" y="18697"/>
                </a:cubicBezTo>
                <a:lnTo>
                  <a:pt x="1" y="105145"/>
                </a:lnTo>
                <a:lnTo>
                  <a:pt x="36857" y="105145"/>
                </a:lnTo>
                <a:cubicBezTo>
                  <a:pt x="35719" y="102283"/>
                  <a:pt x="35385" y="99165"/>
                  <a:pt x="35897" y="96130"/>
                </a:cubicBezTo>
                <a:cubicBezTo>
                  <a:pt x="37137" y="88648"/>
                  <a:pt x="43398" y="82793"/>
                  <a:pt x="50957" y="82096"/>
                </a:cubicBezTo>
                <a:cubicBezTo>
                  <a:pt x="51501" y="82045"/>
                  <a:pt x="52041" y="82020"/>
                  <a:pt x="52575" y="82020"/>
                </a:cubicBezTo>
                <a:cubicBezTo>
                  <a:pt x="61906" y="82020"/>
                  <a:pt x="69475" y="89593"/>
                  <a:pt x="69475" y="98926"/>
                </a:cubicBezTo>
                <a:cubicBezTo>
                  <a:pt x="69475" y="101055"/>
                  <a:pt x="69070" y="103165"/>
                  <a:pt x="68283" y="105145"/>
                </a:cubicBezTo>
                <a:lnTo>
                  <a:pt x="105145" y="105145"/>
                </a:lnTo>
                <a:lnTo>
                  <a:pt x="105145" y="68419"/>
                </a:lnTo>
                <a:cubicBezTo>
                  <a:pt x="106958" y="69088"/>
                  <a:pt x="108908" y="69476"/>
                  <a:pt x="110955" y="69476"/>
                </a:cubicBezTo>
                <a:cubicBezTo>
                  <a:pt x="111990" y="69476"/>
                  <a:pt x="113050" y="69377"/>
                  <a:pt x="114130" y="69164"/>
                </a:cubicBezTo>
                <a:cubicBezTo>
                  <a:pt x="121952" y="67632"/>
                  <a:pt x="127801" y="60687"/>
                  <a:pt x="127866" y="52715"/>
                </a:cubicBezTo>
                <a:cubicBezTo>
                  <a:pt x="127950" y="43313"/>
                  <a:pt x="120348" y="35664"/>
                  <a:pt x="110964" y="35664"/>
                </a:cubicBezTo>
                <a:cubicBezTo>
                  <a:pt x="108979" y="35670"/>
                  <a:pt x="107005" y="36028"/>
                  <a:pt x="105145" y="36720"/>
                </a:cubicBezTo>
                <a:lnTo>
                  <a:pt x="105145" y="0"/>
                </a:lnTo>
                <a:close/>
              </a:path>
            </a:pathLst>
          </a:custGeom>
          <a:solidFill>
            <a:srgbClr val="32474F"/>
          </a:solidFill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pt-BR" sz="1200" b="0" i="0" u="none" strike="noStrike" cap="none" dirty="0">
              <a:solidFill>
                <a:schemeClr val="bg2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2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Abordagem Multiobjetivo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8899;p67">
            <a:extLst>
              <a:ext uri="{FF2B5EF4-FFF2-40B4-BE49-F238E27FC236}">
                <a16:creationId xmlns:a16="http://schemas.microsoft.com/office/drawing/2014/main" id="{E1880850-8FB8-0564-04FC-AFEA6C3A96F4}"/>
              </a:ext>
            </a:extLst>
          </p:cNvPr>
          <p:cNvSpPr/>
          <p:nvPr/>
        </p:nvSpPr>
        <p:spPr>
          <a:xfrm>
            <a:off x="618151" y="3531002"/>
            <a:ext cx="1261095" cy="1533785"/>
          </a:xfrm>
          <a:custGeom>
            <a:avLst/>
            <a:gdLst/>
            <a:ahLst/>
            <a:cxnLst/>
            <a:rect l="l" t="t" r="r" b="b"/>
            <a:pathLst>
              <a:path w="105145" h="127868" extrusionOk="0">
                <a:moveTo>
                  <a:pt x="52573" y="1"/>
                </a:moveTo>
                <a:cubicBezTo>
                  <a:pt x="43236" y="1"/>
                  <a:pt x="35664" y="7567"/>
                  <a:pt x="35664" y="16910"/>
                </a:cubicBezTo>
                <a:cubicBezTo>
                  <a:pt x="35670" y="18895"/>
                  <a:pt x="36028" y="20862"/>
                  <a:pt x="36720" y="22722"/>
                </a:cubicBezTo>
                <a:lnTo>
                  <a:pt x="0" y="22722"/>
                </a:lnTo>
                <a:lnTo>
                  <a:pt x="0" y="110011"/>
                </a:lnTo>
                <a:cubicBezTo>
                  <a:pt x="0" y="119872"/>
                  <a:pt x="7995" y="127867"/>
                  <a:pt x="17862" y="127867"/>
                </a:cubicBezTo>
                <a:lnTo>
                  <a:pt x="105145" y="127867"/>
                </a:lnTo>
                <a:lnTo>
                  <a:pt x="105145" y="91010"/>
                </a:lnTo>
                <a:cubicBezTo>
                  <a:pt x="103158" y="91801"/>
                  <a:pt x="101044" y="92206"/>
                  <a:pt x="98916" y="92206"/>
                </a:cubicBezTo>
                <a:cubicBezTo>
                  <a:pt x="98350" y="92206"/>
                  <a:pt x="97782" y="92177"/>
                  <a:pt x="97215" y="92119"/>
                </a:cubicBezTo>
                <a:cubicBezTo>
                  <a:pt x="88869" y="91267"/>
                  <a:pt x="82269" y="84184"/>
                  <a:pt x="82024" y="75802"/>
                </a:cubicBezTo>
                <a:cubicBezTo>
                  <a:pt x="81744" y="66233"/>
                  <a:pt x="89417" y="58393"/>
                  <a:pt x="98920" y="58393"/>
                </a:cubicBezTo>
                <a:cubicBezTo>
                  <a:pt x="101055" y="58393"/>
                  <a:pt x="103159" y="58792"/>
                  <a:pt x="105139" y="59585"/>
                </a:cubicBezTo>
                <a:lnTo>
                  <a:pt x="105139" y="22728"/>
                </a:lnTo>
                <a:lnTo>
                  <a:pt x="68419" y="22728"/>
                </a:lnTo>
                <a:cubicBezTo>
                  <a:pt x="69427" y="19992"/>
                  <a:pt x="69796" y="16951"/>
                  <a:pt x="69164" y="13738"/>
                </a:cubicBezTo>
                <a:cubicBezTo>
                  <a:pt x="67632" y="5922"/>
                  <a:pt x="60686" y="73"/>
                  <a:pt x="52715" y="2"/>
                </a:cubicBezTo>
                <a:cubicBezTo>
                  <a:pt x="52668" y="1"/>
                  <a:pt x="52620" y="1"/>
                  <a:pt x="52573" y="1"/>
                </a:cubicBezTo>
                <a:close/>
              </a:path>
            </a:pathLst>
          </a:custGeom>
          <a:solidFill>
            <a:srgbClr val="5E6E8A"/>
          </a:solidFill>
          <a:ln w="9525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b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endParaRPr lang="pt-BR" sz="1200" b="0" i="0" u="none" strike="noStrike" cap="none" dirty="0">
              <a:solidFill>
                <a:schemeClr val="bg1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Minimizar e Maximizar </a:t>
            </a: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F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unções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8900;p67">
            <a:extLst>
              <a:ext uri="{FF2B5EF4-FFF2-40B4-BE49-F238E27FC236}">
                <a16:creationId xmlns:a16="http://schemas.microsoft.com/office/drawing/2014/main" id="{0AE779AA-62FB-655D-DB13-EBA52FD416B5}"/>
              </a:ext>
            </a:extLst>
          </p:cNvPr>
          <p:cNvSpPr/>
          <p:nvPr/>
        </p:nvSpPr>
        <p:spPr>
          <a:xfrm>
            <a:off x="1877950" y="2549615"/>
            <a:ext cx="1261234" cy="1521267"/>
          </a:xfrm>
          <a:custGeom>
            <a:avLst/>
            <a:gdLst/>
            <a:ahLst/>
            <a:cxnLst/>
            <a:rect l="l" t="t" r="r" b="b"/>
            <a:pathLst>
              <a:path w="105146" h="127873" extrusionOk="0">
                <a:moveTo>
                  <a:pt x="1" y="1"/>
                </a:moveTo>
                <a:lnTo>
                  <a:pt x="1" y="36857"/>
                </a:lnTo>
                <a:cubicBezTo>
                  <a:pt x="1988" y="36066"/>
                  <a:pt x="4101" y="35662"/>
                  <a:pt x="6229" y="35662"/>
                </a:cubicBezTo>
                <a:cubicBezTo>
                  <a:pt x="6796" y="35662"/>
                  <a:pt x="7364" y="35691"/>
                  <a:pt x="7930" y="35748"/>
                </a:cubicBezTo>
                <a:cubicBezTo>
                  <a:pt x="16277" y="36595"/>
                  <a:pt x="22877" y="43684"/>
                  <a:pt x="23121" y="52066"/>
                </a:cubicBezTo>
                <a:cubicBezTo>
                  <a:pt x="23396" y="61635"/>
                  <a:pt x="15722" y="69481"/>
                  <a:pt x="6219" y="69481"/>
                </a:cubicBezTo>
                <a:cubicBezTo>
                  <a:pt x="4091" y="69475"/>
                  <a:pt x="1980" y="69076"/>
                  <a:pt x="1" y="68289"/>
                </a:cubicBezTo>
                <a:lnTo>
                  <a:pt x="1" y="105145"/>
                </a:lnTo>
                <a:lnTo>
                  <a:pt x="36720" y="105145"/>
                </a:lnTo>
                <a:cubicBezTo>
                  <a:pt x="35719" y="107882"/>
                  <a:pt x="35343" y="110916"/>
                  <a:pt x="35975" y="114130"/>
                </a:cubicBezTo>
                <a:cubicBezTo>
                  <a:pt x="37513" y="121952"/>
                  <a:pt x="44459" y="127801"/>
                  <a:pt x="52424" y="127872"/>
                </a:cubicBezTo>
                <a:cubicBezTo>
                  <a:pt x="52472" y="127873"/>
                  <a:pt x="52519" y="127873"/>
                  <a:pt x="52567" y="127873"/>
                </a:cubicBezTo>
                <a:cubicBezTo>
                  <a:pt x="61909" y="127873"/>
                  <a:pt x="69481" y="120301"/>
                  <a:pt x="69481" y="110964"/>
                </a:cubicBezTo>
                <a:cubicBezTo>
                  <a:pt x="69475" y="108979"/>
                  <a:pt x="69118" y="107005"/>
                  <a:pt x="68426" y="105145"/>
                </a:cubicBezTo>
                <a:lnTo>
                  <a:pt x="105145" y="105145"/>
                </a:lnTo>
                <a:lnTo>
                  <a:pt x="105145" y="16354"/>
                </a:lnTo>
                <a:cubicBezTo>
                  <a:pt x="105140" y="7328"/>
                  <a:pt x="97818" y="1"/>
                  <a:pt x="88786" y="1"/>
                </a:cubicBezTo>
                <a:close/>
              </a:path>
            </a:pathLst>
          </a:custGeom>
          <a:solidFill>
            <a:srgbClr val="E0E0E0"/>
          </a:solidFill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Programa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Black-box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b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8901;p67">
            <a:extLst>
              <a:ext uri="{FF2B5EF4-FFF2-40B4-BE49-F238E27FC236}">
                <a16:creationId xmlns:a16="http://schemas.microsoft.com/office/drawing/2014/main" id="{ECCE7B72-72D6-5C0E-3543-E7A1EC8970DD}"/>
              </a:ext>
            </a:extLst>
          </p:cNvPr>
          <p:cNvSpPr/>
          <p:nvPr/>
        </p:nvSpPr>
        <p:spPr>
          <a:xfrm>
            <a:off x="1605488" y="3798756"/>
            <a:ext cx="1534697" cy="1261161"/>
          </a:xfrm>
          <a:custGeom>
            <a:avLst/>
            <a:gdLst/>
            <a:ahLst/>
            <a:cxnLst/>
            <a:rect l="l" t="t" r="r" b="b"/>
            <a:pathLst>
              <a:path w="127944" h="105140" extrusionOk="0">
                <a:moveTo>
                  <a:pt x="22805" y="0"/>
                </a:moveTo>
                <a:lnTo>
                  <a:pt x="22805" y="36720"/>
                </a:lnTo>
                <a:cubicBezTo>
                  <a:pt x="20992" y="36051"/>
                  <a:pt x="19042" y="35663"/>
                  <a:pt x="16995" y="35663"/>
                </a:cubicBezTo>
                <a:cubicBezTo>
                  <a:pt x="15960" y="35663"/>
                  <a:pt x="14900" y="35762"/>
                  <a:pt x="13820" y="35975"/>
                </a:cubicBezTo>
                <a:cubicBezTo>
                  <a:pt x="5998" y="37513"/>
                  <a:pt x="150" y="44453"/>
                  <a:pt x="78" y="52424"/>
                </a:cubicBezTo>
                <a:cubicBezTo>
                  <a:pt x="1" y="61826"/>
                  <a:pt x="7602" y="69481"/>
                  <a:pt x="16986" y="69481"/>
                </a:cubicBezTo>
                <a:cubicBezTo>
                  <a:pt x="18971" y="69475"/>
                  <a:pt x="20945" y="69117"/>
                  <a:pt x="22805" y="68420"/>
                </a:cubicBezTo>
                <a:lnTo>
                  <a:pt x="22805" y="105139"/>
                </a:lnTo>
                <a:lnTo>
                  <a:pt x="108943" y="105139"/>
                </a:lnTo>
                <a:cubicBezTo>
                  <a:pt x="119436" y="105139"/>
                  <a:pt x="127944" y="96631"/>
                  <a:pt x="127944" y="86138"/>
                </a:cubicBezTo>
                <a:lnTo>
                  <a:pt x="127944" y="0"/>
                </a:lnTo>
                <a:lnTo>
                  <a:pt x="91087" y="0"/>
                </a:lnTo>
                <a:cubicBezTo>
                  <a:pt x="92088" y="2510"/>
                  <a:pt x="92470" y="5235"/>
                  <a:pt x="92196" y="7924"/>
                </a:cubicBezTo>
                <a:cubicBezTo>
                  <a:pt x="91343" y="16271"/>
                  <a:pt x="84260" y="22870"/>
                  <a:pt x="75878" y="23115"/>
                </a:cubicBezTo>
                <a:cubicBezTo>
                  <a:pt x="75708" y="23120"/>
                  <a:pt x="75539" y="23122"/>
                  <a:pt x="75370" y="23122"/>
                </a:cubicBezTo>
                <a:cubicBezTo>
                  <a:pt x="66033" y="23122"/>
                  <a:pt x="58469" y="15553"/>
                  <a:pt x="58469" y="6219"/>
                </a:cubicBezTo>
                <a:cubicBezTo>
                  <a:pt x="58469" y="4084"/>
                  <a:pt x="58869" y="1980"/>
                  <a:pt x="59662" y="0"/>
                </a:cubicBezTo>
                <a:close/>
              </a:path>
            </a:pathLst>
          </a:custGeom>
          <a:solidFill>
            <a:srgbClr val="E37E5F"/>
          </a:solidFill>
          <a:ln w="952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pt-BR" sz="16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Quantidade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de Variáveis 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não fixa</a:t>
            </a:r>
            <a:endParaRPr lang="pt-BR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523C55A6-AE3D-C548-A7F3-DBC71309DDA2}"/>
              </a:ext>
            </a:extLst>
          </p:cNvPr>
          <p:cNvSpPr/>
          <p:nvPr/>
        </p:nvSpPr>
        <p:spPr>
          <a:xfrm>
            <a:off x="1016604" y="3303089"/>
            <a:ext cx="1720689" cy="981594"/>
          </a:xfrm>
          <a:prstGeom prst="roundRect">
            <a:avLst/>
          </a:prstGeom>
          <a:solidFill>
            <a:srgbClr val="FFD96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Direct MultiSearch</a:t>
            </a:r>
            <a:b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</a:br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(DMS)</a:t>
            </a:r>
            <a:endParaRPr lang="en-US" sz="16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39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63910-2B33-7F9A-8CFC-E1A094E4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&#10;&#10;O conteúdo gerado por IA pode estar incorreto.">
            <a:extLst>
              <a:ext uri="{FF2B5EF4-FFF2-40B4-BE49-F238E27FC236}">
                <a16:creationId xmlns:a16="http://schemas.microsoft.com/office/drawing/2014/main" id="{52432BA8-5CC2-E29A-C160-5F92C8201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3218C40-8CF8-480E-DE7C-476DA1EB7767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10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39AE194-DD22-0C20-9587-3F44EBA33042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911ECA3-003A-2C7F-08A8-8A5D64404AE7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A40A31D-9BF3-C72B-C928-54E31EB732ED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03BC2ED-0513-4C51-7C69-8DAFD2BD4F7B}"/>
              </a:ext>
            </a:extLst>
          </p:cNvPr>
          <p:cNvSpPr txBox="1"/>
          <p:nvPr/>
        </p:nvSpPr>
        <p:spPr>
          <a:xfrm>
            <a:off x="910363" y="886396"/>
            <a:ext cx="4194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DE OPTIMIZAÇÃO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79A4E3F-FBBB-07B0-EB20-5A582543B41C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3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B827271-EFB1-DF3A-59F1-592083BDED2E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A7B148D-0C00-64EA-B8A2-78B9C553C157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98DDB40-59CD-7AC1-2A43-546D0D45C2FA}"/>
              </a:ext>
            </a:extLst>
          </p:cNvPr>
          <p:cNvSpPr txBox="1"/>
          <p:nvPr/>
        </p:nvSpPr>
        <p:spPr>
          <a:xfrm>
            <a:off x="3482113" y="1488084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Problemas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4951C6B-7C80-65ED-23E7-1F1A16515EFC}"/>
              </a:ext>
            </a:extLst>
          </p:cNvPr>
          <p:cNvCxnSpPr>
            <a:cxnSpLocks/>
          </p:cNvCxnSpPr>
          <p:nvPr/>
        </p:nvCxnSpPr>
        <p:spPr>
          <a:xfrm flipV="1">
            <a:off x="3482112" y="1857416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9C999A31-394B-526C-5CB5-C7492D0DF9F6}"/>
              </a:ext>
            </a:extLst>
          </p:cNvPr>
          <p:cNvSpPr/>
          <p:nvPr/>
        </p:nvSpPr>
        <p:spPr>
          <a:xfrm>
            <a:off x="7911964" y="2009806"/>
            <a:ext cx="3708318" cy="605575"/>
          </a:xfrm>
          <a:prstGeom prst="roundRect">
            <a:avLst>
              <a:gd name="adj" fmla="val 9230"/>
            </a:avLst>
          </a:prstGeom>
          <a:solidFill>
            <a:srgbClr val="EAA18A"/>
          </a:solidFill>
          <a:ln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(II) Componentes Elétricos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C89B11C-8572-DE7C-14E0-57F707F3743A}"/>
              </a:ext>
            </a:extLst>
          </p:cNvPr>
          <p:cNvSpPr/>
          <p:nvPr/>
        </p:nvSpPr>
        <p:spPr>
          <a:xfrm>
            <a:off x="3598638" y="2704673"/>
            <a:ext cx="8364761" cy="3641817"/>
          </a:xfrm>
          <a:prstGeom prst="roundRect">
            <a:avLst>
              <a:gd name="adj" fmla="val 4916"/>
            </a:avLst>
          </a:prstGeom>
          <a:solidFill>
            <a:srgbClr val="E0E0E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(I) Posição e Quantidade </a:t>
            </a:r>
          </a:p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de pares de patches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7793058B-7B29-4C69-E36C-6A33839CB306}"/>
              </a:ext>
            </a:extLst>
          </p:cNvPr>
          <p:cNvGrpSpPr/>
          <p:nvPr/>
        </p:nvGrpSpPr>
        <p:grpSpPr>
          <a:xfrm>
            <a:off x="3773228" y="4279221"/>
            <a:ext cx="2155623" cy="369756"/>
            <a:chOff x="3773228" y="4244946"/>
            <a:chExt cx="2155623" cy="369756"/>
          </a:xfrm>
        </p:grpSpPr>
        <p:sp>
          <p:nvSpPr>
            <p:cNvPr id="10" name="Retângulo: Único Canto Arredondado 9">
              <a:extLst>
                <a:ext uri="{FF2B5EF4-FFF2-40B4-BE49-F238E27FC236}">
                  <a16:creationId xmlns:a16="http://schemas.microsoft.com/office/drawing/2014/main" id="{7799678B-F066-3A52-3D50-A0BCA17C3EE3}"/>
                </a:ext>
              </a:extLst>
            </p:cNvPr>
            <p:cNvSpPr/>
            <p:nvPr/>
          </p:nvSpPr>
          <p:spPr>
            <a:xfrm>
              <a:off x="3773228" y="4244946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19EDAE0-FDBC-92B4-414C-8715DFB47C16}"/>
                </a:ext>
              </a:extLst>
            </p:cNvPr>
            <p:cNvSpPr txBox="1"/>
            <p:nvPr/>
          </p:nvSpPr>
          <p:spPr>
            <a:xfrm>
              <a:off x="4076968" y="4291325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FF0000"/>
                  </a:solidFill>
                  <a:latin typeface="Montserrat Black" pitchFamily="2" charset="0"/>
                </a:rPr>
                <a:t>DESAFIOS</a:t>
              </a:r>
              <a:endParaRPr lang="en-US" sz="14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  <p:pic>
          <p:nvPicPr>
            <p:cNvPr id="15" name="Gráfico 14" descr="Manual com preenchimento sólido">
              <a:extLst>
                <a:ext uri="{FF2B5EF4-FFF2-40B4-BE49-F238E27FC236}">
                  <a16:creationId xmlns:a16="http://schemas.microsoft.com/office/drawing/2014/main" id="{3EC6D7D8-AC10-8DE3-FAA6-EA966F004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2542" y="4252225"/>
              <a:ext cx="355198" cy="355198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345CA49-CF30-218F-1FDA-A7981CACD75B}"/>
              </a:ext>
            </a:extLst>
          </p:cNvPr>
          <p:cNvGrpSpPr/>
          <p:nvPr/>
        </p:nvGrpSpPr>
        <p:grpSpPr>
          <a:xfrm>
            <a:off x="3773228" y="3802703"/>
            <a:ext cx="2155623" cy="369756"/>
            <a:chOff x="3773228" y="3779815"/>
            <a:chExt cx="2155623" cy="369756"/>
          </a:xfrm>
        </p:grpSpPr>
        <p:sp>
          <p:nvSpPr>
            <p:cNvPr id="23" name="Retângulo: Único Canto Arredondado 22">
              <a:extLst>
                <a:ext uri="{FF2B5EF4-FFF2-40B4-BE49-F238E27FC236}">
                  <a16:creationId xmlns:a16="http://schemas.microsoft.com/office/drawing/2014/main" id="{94847C7B-8413-F9BE-63D4-6F643B1ABA5E}"/>
                </a:ext>
              </a:extLst>
            </p:cNvPr>
            <p:cNvSpPr/>
            <p:nvPr/>
          </p:nvSpPr>
          <p:spPr>
            <a:xfrm>
              <a:off x="3773228" y="377981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9739694C-43CD-533B-E7B4-52545A78909E}"/>
                </a:ext>
              </a:extLst>
            </p:cNvPr>
            <p:cNvSpPr txBox="1"/>
            <p:nvPr/>
          </p:nvSpPr>
          <p:spPr>
            <a:xfrm>
              <a:off x="4076968" y="3826194"/>
              <a:ext cx="185188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75000"/>
                    </a:schemeClr>
                  </a:solidFill>
                  <a:latin typeface="Montserrat Black" pitchFamily="2" charset="0"/>
                </a:rPr>
                <a:t>FUNÇÃO OBJETIVO</a:t>
              </a:r>
              <a:endParaRPr lang="en-US" sz="1400" dirty="0">
                <a:solidFill>
                  <a:schemeClr val="accent3">
                    <a:lumMod val="75000"/>
                  </a:schemeClr>
                </a:solidFill>
                <a:latin typeface="Montserrat Light" pitchFamily="2" charset="0"/>
              </a:endParaRPr>
            </a:p>
          </p:txBody>
        </p:sp>
        <p:pic>
          <p:nvPicPr>
            <p:cNvPr id="28" name="Gráfico 27" descr="Na mosca estrutura de tópicos">
              <a:extLst>
                <a:ext uri="{FF2B5EF4-FFF2-40B4-BE49-F238E27FC236}">
                  <a16:creationId xmlns:a16="http://schemas.microsoft.com/office/drawing/2014/main" id="{7FB0AF09-46EF-D457-A947-B8342EC6B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18069" y="3787094"/>
              <a:ext cx="355198" cy="355198"/>
            </a:xfrm>
            <a:prstGeom prst="rect">
              <a:avLst/>
            </a:prstGeom>
          </p:spPr>
        </p:pic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10791E67-B2EE-19DC-DC66-AA5A7DB3E540}"/>
              </a:ext>
            </a:extLst>
          </p:cNvPr>
          <p:cNvGrpSpPr/>
          <p:nvPr/>
        </p:nvGrpSpPr>
        <p:grpSpPr>
          <a:xfrm>
            <a:off x="3623245" y="3291121"/>
            <a:ext cx="2305606" cy="404820"/>
            <a:chOff x="3623245" y="3291121"/>
            <a:chExt cx="2305606" cy="404820"/>
          </a:xfrm>
        </p:grpSpPr>
        <p:sp>
          <p:nvSpPr>
            <p:cNvPr id="29" name="Retângulo: Único Canto Arredondado 28">
              <a:extLst>
                <a:ext uri="{FF2B5EF4-FFF2-40B4-BE49-F238E27FC236}">
                  <a16:creationId xmlns:a16="http://schemas.microsoft.com/office/drawing/2014/main" id="{226BEE40-3812-CAD0-D71F-659A7B350A06}"/>
                </a:ext>
              </a:extLst>
            </p:cNvPr>
            <p:cNvSpPr/>
            <p:nvPr/>
          </p:nvSpPr>
          <p:spPr>
            <a:xfrm>
              <a:off x="3773228" y="332618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B88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F2746C6-F951-23F9-D030-1728B80ACDF9}"/>
                </a:ext>
              </a:extLst>
            </p:cNvPr>
            <p:cNvSpPr txBox="1"/>
            <p:nvPr/>
          </p:nvSpPr>
          <p:spPr>
            <a:xfrm>
              <a:off x="4076968" y="3372564"/>
              <a:ext cx="14009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B88C00"/>
                  </a:solidFill>
                  <a:latin typeface="Montserrat Black" pitchFamily="2" charset="0"/>
                </a:rPr>
                <a:t>VARIÁVEIS</a:t>
              </a:r>
              <a:endParaRPr lang="en-US" sz="1400" dirty="0">
                <a:solidFill>
                  <a:srgbClr val="B88C00"/>
                </a:solidFill>
                <a:latin typeface="Montserrat Light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41105E0D-9EE6-9E1E-BF87-2F087F0C24F1}"/>
                    </a:ext>
                  </a:extLst>
                </p:cNvPr>
                <p:cNvSpPr txBox="1"/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1400" b="1" dirty="0">
                    <a:solidFill>
                      <a:srgbClr val="B88C00"/>
                    </a:solidFill>
                    <a:latin typeface="Montserrat Light" pitchFamily="2" charset="0"/>
                  </a:endParaRPr>
                </a:p>
              </p:txBody>
            </p:sp>
          </mc:Choice>
          <mc:Fallback xmlns="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41105E0D-9EE6-9E1E-BF87-2F087F0C24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F33F782-B278-D822-57BA-7AE7CA9B10EB}"/>
              </a:ext>
            </a:extLst>
          </p:cNvPr>
          <p:cNvGrpSpPr/>
          <p:nvPr/>
        </p:nvGrpSpPr>
        <p:grpSpPr>
          <a:xfrm>
            <a:off x="3773228" y="4755740"/>
            <a:ext cx="2155623" cy="369756"/>
            <a:chOff x="3773228" y="4755740"/>
            <a:chExt cx="2155623" cy="369756"/>
          </a:xfrm>
        </p:grpSpPr>
        <p:sp>
          <p:nvSpPr>
            <p:cNvPr id="33" name="Retângulo: Único Canto Arredondado 32">
              <a:extLst>
                <a:ext uri="{FF2B5EF4-FFF2-40B4-BE49-F238E27FC236}">
                  <a16:creationId xmlns:a16="http://schemas.microsoft.com/office/drawing/2014/main" id="{B462DA96-21FC-F5F9-B196-CEB9F1CE815A}"/>
                </a:ext>
              </a:extLst>
            </p:cNvPr>
            <p:cNvSpPr/>
            <p:nvPr/>
          </p:nvSpPr>
          <p:spPr>
            <a:xfrm>
              <a:off x="3773228" y="4755740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E385C7A1-CE13-259C-7CF9-8B2A7E1E7AD4}"/>
                </a:ext>
              </a:extLst>
            </p:cNvPr>
            <p:cNvSpPr txBox="1"/>
            <p:nvPr/>
          </p:nvSpPr>
          <p:spPr>
            <a:xfrm>
              <a:off x="4076968" y="4802119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0070C0"/>
                  </a:solidFill>
                  <a:latin typeface="Montserrat Black" pitchFamily="2" charset="0"/>
                </a:rPr>
                <a:t>SOLUÇÃO</a:t>
              </a:r>
              <a:endParaRPr lang="en-US" sz="1400" dirty="0">
                <a:solidFill>
                  <a:srgbClr val="0070C0"/>
                </a:solidFill>
                <a:latin typeface="Montserrat Light" pitchFamily="2" charset="0"/>
              </a:endParaRPr>
            </a:p>
          </p:txBody>
        </p:sp>
        <p:pic>
          <p:nvPicPr>
            <p:cNvPr id="37" name="Gráfico 36" descr="Marca de seleção com preenchimento sólido">
              <a:extLst>
                <a:ext uri="{FF2B5EF4-FFF2-40B4-BE49-F238E27FC236}">
                  <a16:creationId xmlns:a16="http://schemas.microsoft.com/office/drawing/2014/main" id="{311430D8-9D4F-0BEE-8A0F-F0E260ABA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8367" y="4771772"/>
              <a:ext cx="319373" cy="337692"/>
            </a:xfrm>
            <a:prstGeom prst="rect">
              <a:avLst/>
            </a:prstGeom>
          </p:spPr>
        </p:pic>
      </p:grpSp>
      <p:sp>
        <p:nvSpPr>
          <p:cNvPr id="27" name="Retângulo 26">
            <a:extLst>
              <a:ext uri="{FF2B5EF4-FFF2-40B4-BE49-F238E27FC236}">
                <a16:creationId xmlns:a16="http://schemas.microsoft.com/office/drawing/2014/main" id="{AA1EDC45-71DF-E6F9-5D44-62EBA6AC4420}"/>
              </a:ext>
            </a:extLst>
          </p:cNvPr>
          <p:cNvSpPr/>
          <p:nvPr/>
        </p:nvSpPr>
        <p:spPr>
          <a:xfrm>
            <a:off x="6737822" y="3305308"/>
            <a:ext cx="4955943" cy="271957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8B8B3EE3-7513-19F0-206C-8BFC028F6579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928851" y="3987582"/>
            <a:ext cx="808971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7E901711-8557-4B7F-AFB0-91FBDFC84A4D}"/>
                  </a:ext>
                </a:extLst>
              </p:cNvPr>
              <p:cNvSpPr txBox="1"/>
              <p:nvPr/>
            </p:nvSpPr>
            <p:spPr>
              <a:xfrm>
                <a:off x="7587206" y="3511063"/>
                <a:ext cx="3257174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𝐌𝐚𝐱𝐢𝐦𝐢𝐳𝐚𝐫</m:t>
                      </m:r>
                      <m:r>
                        <a:rPr lang="pt-BR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pt-BR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  <m:sup>
                          <m:r>
                            <a:rPr lang="pt-BR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pt-BR" b="1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1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𝐞</m:t>
                      </m:r>
                      <m:r>
                        <a:rPr lang="pt-BR" b="1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BR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pt-BR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𝐏𝐚𝐫𝐞𝐬</m:t>
                          </m:r>
                          <m:r>
                            <a:rPr lang="pt-BR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𝐝𝐞</m:t>
                          </m:r>
                          <m:r>
                            <a:rPr lang="pt-BR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𝐏𝐚𝐭𝐜𝐡𝐞𝐬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7E901711-8557-4B7F-AFB0-91FBDFC84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206" y="3511063"/>
                <a:ext cx="3257174" cy="283219"/>
              </a:xfrm>
              <a:prstGeom prst="rect">
                <a:avLst/>
              </a:prstGeom>
              <a:blipFill>
                <a:blip r:embed="rId11"/>
                <a:stretch>
                  <a:fillRect l="-1498" t="-4348" r="-749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Agrupar 46">
            <a:extLst>
              <a:ext uri="{FF2B5EF4-FFF2-40B4-BE49-F238E27FC236}">
                <a16:creationId xmlns:a16="http://schemas.microsoft.com/office/drawing/2014/main" id="{A96E3FA0-03A7-AE68-FC6A-695630C9D79C}"/>
              </a:ext>
            </a:extLst>
          </p:cNvPr>
          <p:cNvGrpSpPr/>
          <p:nvPr/>
        </p:nvGrpSpPr>
        <p:grpSpPr>
          <a:xfrm>
            <a:off x="7011082" y="3952634"/>
            <a:ext cx="4976102" cy="439650"/>
            <a:chOff x="7011082" y="3952634"/>
            <a:chExt cx="4976102" cy="439650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A89AD7E7-4C26-9E50-E96D-2526E6B4138D}"/>
                </a:ext>
              </a:extLst>
            </p:cNvPr>
            <p:cNvSpPr/>
            <p:nvPr/>
          </p:nvSpPr>
          <p:spPr>
            <a:xfrm>
              <a:off x="7011082" y="3952634"/>
              <a:ext cx="439650" cy="439650"/>
            </a:xfrm>
            <a:prstGeom prst="ellipse">
              <a:avLst/>
            </a:prstGeom>
            <a:solidFill>
              <a:srgbClr val="FFBDBD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200" b="1" dirty="0">
                  <a:solidFill>
                    <a:srgbClr val="FF0000"/>
                  </a:solidFill>
                  <a:latin typeface="Montserrat Black" pitchFamily="2" charset="0"/>
                </a:rPr>
                <a:t>!</a:t>
              </a:r>
              <a:endParaRPr lang="en-US" sz="3200" b="1" dirty="0">
                <a:solidFill>
                  <a:srgbClr val="FF0000"/>
                </a:solidFill>
                <a:latin typeface="Montserrat Black" pitchFamily="2" charset="0"/>
              </a:endParaRP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089875BB-DAC6-7B15-4DFF-B44A8E5FFEF8}"/>
                </a:ext>
              </a:extLst>
            </p:cNvPr>
            <p:cNvSpPr txBox="1"/>
            <p:nvPr/>
          </p:nvSpPr>
          <p:spPr>
            <a:xfrm>
              <a:off x="7450732" y="4018571"/>
              <a:ext cx="21652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FF0000"/>
                  </a:solidFill>
                  <a:latin typeface="Montserrat Black" pitchFamily="2" charset="0"/>
                </a:rPr>
                <a:t>Direct MultiSearch</a:t>
              </a:r>
              <a:endParaRPr lang="en-US" sz="16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  <p:sp>
          <p:nvSpPr>
            <p:cNvPr id="42" name="Seta: para a Direita 41">
              <a:extLst>
                <a:ext uri="{FF2B5EF4-FFF2-40B4-BE49-F238E27FC236}">
                  <a16:creationId xmlns:a16="http://schemas.microsoft.com/office/drawing/2014/main" id="{00C1512A-CDBA-40CA-79AD-834751CAC945}"/>
                </a:ext>
              </a:extLst>
            </p:cNvPr>
            <p:cNvSpPr/>
            <p:nvPr/>
          </p:nvSpPr>
          <p:spPr>
            <a:xfrm>
              <a:off x="9494204" y="4099406"/>
              <a:ext cx="294968" cy="146106"/>
            </a:xfrm>
            <a:prstGeom prst="right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E6492898-446E-D043-0FD7-C2AE9DA441F0}"/>
                </a:ext>
              </a:extLst>
            </p:cNvPr>
            <p:cNvSpPr txBox="1"/>
            <p:nvPr/>
          </p:nvSpPr>
          <p:spPr>
            <a:xfrm>
              <a:off x="9821968" y="4018571"/>
              <a:ext cx="21652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FF0000"/>
                  </a:solidFill>
                  <a:latin typeface="Montserrat Black" pitchFamily="2" charset="0"/>
                </a:rPr>
                <a:t>Minimiza</a:t>
              </a:r>
              <a:endParaRPr lang="en-US" sz="16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C66A0AE6-004A-E4ED-3E65-39541C3EC838}"/>
              </a:ext>
            </a:extLst>
          </p:cNvPr>
          <p:cNvGrpSpPr/>
          <p:nvPr/>
        </p:nvGrpSpPr>
        <p:grpSpPr>
          <a:xfrm>
            <a:off x="7316216" y="4415640"/>
            <a:ext cx="3799155" cy="914400"/>
            <a:chOff x="7518981" y="4415640"/>
            <a:chExt cx="3799155" cy="914400"/>
          </a:xfrm>
        </p:grpSpPr>
        <p:pic>
          <p:nvPicPr>
            <p:cNvPr id="49" name="Gráfico 48" descr="Pessoa com ideia estrutura de tópicos">
              <a:extLst>
                <a:ext uri="{FF2B5EF4-FFF2-40B4-BE49-F238E27FC236}">
                  <a16:creationId xmlns:a16="http://schemas.microsoft.com/office/drawing/2014/main" id="{201FE153-A9E8-5A81-4851-AE60931CE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18981" y="4415640"/>
              <a:ext cx="914400" cy="914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8E553F0-FD3C-A556-95E4-484BB7DF2141}"/>
                    </a:ext>
                  </a:extLst>
                </p:cNvPr>
                <p:cNvSpPr txBox="1"/>
                <p:nvPr/>
              </p:nvSpPr>
              <p:spPr>
                <a:xfrm>
                  <a:off x="8463572" y="4734341"/>
                  <a:ext cx="2854564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pt-BR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E8E553F0-FD3C-A556-95E4-484BB7DF21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3572" y="4734341"/>
                  <a:ext cx="2854564" cy="312650"/>
                </a:xfrm>
                <a:prstGeom prst="rect">
                  <a:avLst/>
                </a:prstGeom>
                <a:blipFill>
                  <a:blip r:embed="rId14"/>
                  <a:stretch>
                    <a:fillRect l="-855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" name="Google Shape;8898;p67">
            <a:extLst>
              <a:ext uri="{FF2B5EF4-FFF2-40B4-BE49-F238E27FC236}">
                <a16:creationId xmlns:a16="http://schemas.microsoft.com/office/drawing/2014/main" id="{1B990B7D-61E2-B205-E6E7-63A1A83C7131}"/>
              </a:ext>
            </a:extLst>
          </p:cNvPr>
          <p:cNvSpPr/>
          <p:nvPr/>
        </p:nvSpPr>
        <p:spPr>
          <a:xfrm>
            <a:off x="618824" y="2546555"/>
            <a:ext cx="1534769" cy="1261221"/>
          </a:xfrm>
          <a:custGeom>
            <a:avLst/>
            <a:gdLst/>
            <a:ahLst/>
            <a:cxnLst/>
            <a:rect l="l" t="t" r="r" b="b"/>
            <a:pathLst>
              <a:path w="127950" h="105145" extrusionOk="0">
                <a:moveTo>
                  <a:pt x="18697" y="0"/>
                </a:moveTo>
                <a:cubicBezTo>
                  <a:pt x="8371" y="0"/>
                  <a:pt x="1" y="8371"/>
                  <a:pt x="1" y="18697"/>
                </a:cubicBezTo>
                <a:lnTo>
                  <a:pt x="1" y="105145"/>
                </a:lnTo>
                <a:lnTo>
                  <a:pt x="36857" y="105145"/>
                </a:lnTo>
                <a:cubicBezTo>
                  <a:pt x="35719" y="102283"/>
                  <a:pt x="35385" y="99165"/>
                  <a:pt x="35897" y="96130"/>
                </a:cubicBezTo>
                <a:cubicBezTo>
                  <a:pt x="37137" y="88648"/>
                  <a:pt x="43398" y="82793"/>
                  <a:pt x="50957" y="82096"/>
                </a:cubicBezTo>
                <a:cubicBezTo>
                  <a:pt x="51501" y="82045"/>
                  <a:pt x="52041" y="82020"/>
                  <a:pt x="52575" y="82020"/>
                </a:cubicBezTo>
                <a:cubicBezTo>
                  <a:pt x="61906" y="82020"/>
                  <a:pt x="69475" y="89593"/>
                  <a:pt x="69475" y="98926"/>
                </a:cubicBezTo>
                <a:cubicBezTo>
                  <a:pt x="69475" y="101055"/>
                  <a:pt x="69070" y="103165"/>
                  <a:pt x="68283" y="105145"/>
                </a:cubicBezTo>
                <a:lnTo>
                  <a:pt x="105145" y="105145"/>
                </a:lnTo>
                <a:lnTo>
                  <a:pt x="105145" y="68419"/>
                </a:lnTo>
                <a:cubicBezTo>
                  <a:pt x="106958" y="69088"/>
                  <a:pt x="108908" y="69476"/>
                  <a:pt x="110955" y="69476"/>
                </a:cubicBezTo>
                <a:cubicBezTo>
                  <a:pt x="111990" y="69476"/>
                  <a:pt x="113050" y="69377"/>
                  <a:pt x="114130" y="69164"/>
                </a:cubicBezTo>
                <a:cubicBezTo>
                  <a:pt x="121952" y="67632"/>
                  <a:pt x="127801" y="60687"/>
                  <a:pt x="127866" y="52715"/>
                </a:cubicBezTo>
                <a:cubicBezTo>
                  <a:pt x="127950" y="43313"/>
                  <a:pt x="120348" y="35664"/>
                  <a:pt x="110964" y="35664"/>
                </a:cubicBezTo>
                <a:cubicBezTo>
                  <a:pt x="108979" y="35670"/>
                  <a:pt x="107005" y="36028"/>
                  <a:pt x="105145" y="36720"/>
                </a:cubicBezTo>
                <a:lnTo>
                  <a:pt x="105145" y="0"/>
                </a:lnTo>
                <a:close/>
              </a:path>
            </a:pathLst>
          </a:custGeom>
          <a:solidFill>
            <a:srgbClr val="32474F"/>
          </a:solidFill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pt-BR" sz="1200" b="0" i="0" u="none" strike="noStrike" cap="none" dirty="0">
              <a:solidFill>
                <a:schemeClr val="bg2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2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Abordagem Multiobjetivo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8899;p67">
            <a:extLst>
              <a:ext uri="{FF2B5EF4-FFF2-40B4-BE49-F238E27FC236}">
                <a16:creationId xmlns:a16="http://schemas.microsoft.com/office/drawing/2014/main" id="{D17BD80F-BDC5-1B17-B39F-0AA79048D00F}"/>
              </a:ext>
            </a:extLst>
          </p:cNvPr>
          <p:cNvSpPr/>
          <p:nvPr/>
        </p:nvSpPr>
        <p:spPr>
          <a:xfrm>
            <a:off x="618151" y="3531002"/>
            <a:ext cx="1261095" cy="1533785"/>
          </a:xfrm>
          <a:custGeom>
            <a:avLst/>
            <a:gdLst/>
            <a:ahLst/>
            <a:cxnLst/>
            <a:rect l="l" t="t" r="r" b="b"/>
            <a:pathLst>
              <a:path w="105145" h="127868" extrusionOk="0">
                <a:moveTo>
                  <a:pt x="52573" y="1"/>
                </a:moveTo>
                <a:cubicBezTo>
                  <a:pt x="43236" y="1"/>
                  <a:pt x="35664" y="7567"/>
                  <a:pt x="35664" y="16910"/>
                </a:cubicBezTo>
                <a:cubicBezTo>
                  <a:pt x="35670" y="18895"/>
                  <a:pt x="36028" y="20862"/>
                  <a:pt x="36720" y="22722"/>
                </a:cubicBezTo>
                <a:lnTo>
                  <a:pt x="0" y="22722"/>
                </a:lnTo>
                <a:lnTo>
                  <a:pt x="0" y="110011"/>
                </a:lnTo>
                <a:cubicBezTo>
                  <a:pt x="0" y="119872"/>
                  <a:pt x="7995" y="127867"/>
                  <a:pt x="17862" y="127867"/>
                </a:cubicBezTo>
                <a:lnTo>
                  <a:pt x="105145" y="127867"/>
                </a:lnTo>
                <a:lnTo>
                  <a:pt x="105145" y="91010"/>
                </a:lnTo>
                <a:cubicBezTo>
                  <a:pt x="103158" y="91801"/>
                  <a:pt x="101044" y="92206"/>
                  <a:pt x="98916" y="92206"/>
                </a:cubicBezTo>
                <a:cubicBezTo>
                  <a:pt x="98350" y="92206"/>
                  <a:pt x="97782" y="92177"/>
                  <a:pt x="97215" y="92119"/>
                </a:cubicBezTo>
                <a:cubicBezTo>
                  <a:pt x="88869" y="91267"/>
                  <a:pt x="82269" y="84184"/>
                  <a:pt x="82024" y="75802"/>
                </a:cubicBezTo>
                <a:cubicBezTo>
                  <a:pt x="81744" y="66233"/>
                  <a:pt x="89417" y="58393"/>
                  <a:pt x="98920" y="58393"/>
                </a:cubicBezTo>
                <a:cubicBezTo>
                  <a:pt x="101055" y="58393"/>
                  <a:pt x="103159" y="58792"/>
                  <a:pt x="105139" y="59585"/>
                </a:cubicBezTo>
                <a:lnTo>
                  <a:pt x="105139" y="22728"/>
                </a:lnTo>
                <a:lnTo>
                  <a:pt x="68419" y="22728"/>
                </a:lnTo>
                <a:cubicBezTo>
                  <a:pt x="69427" y="19992"/>
                  <a:pt x="69796" y="16951"/>
                  <a:pt x="69164" y="13738"/>
                </a:cubicBezTo>
                <a:cubicBezTo>
                  <a:pt x="67632" y="5922"/>
                  <a:pt x="60686" y="73"/>
                  <a:pt x="52715" y="2"/>
                </a:cubicBezTo>
                <a:cubicBezTo>
                  <a:pt x="52668" y="1"/>
                  <a:pt x="52620" y="1"/>
                  <a:pt x="52573" y="1"/>
                </a:cubicBezTo>
                <a:close/>
              </a:path>
            </a:pathLst>
          </a:custGeom>
          <a:solidFill>
            <a:srgbClr val="5E6E8A"/>
          </a:solidFill>
          <a:ln w="9525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b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endParaRPr lang="pt-BR" sz="1200" b="0" i="0" u="none" strike="noStrike" cap="none" dirty="0">
              <a:solidFill>
                <a:schemeClr val="bg1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Minimizar e Maximizar </a:t>
            </a: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F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unções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8900;p67">
            <a:extLst>
              <a:ext uri="{FF2B5EF4-FFF2-40B4-BE49-F238E27FC236}">
                <a16:creationId xmlns:a16="http://schemas.microsoft.com/office/drawing/2014/main" id="{ADC40C79-F398-52A0-516F-42240CF54C03}"/>
              </a:ext>
            </a:extLst>
          </p:cNvPr>
          <p:cNvSpPr/>
          <p:nvPr/>
        </p:nvSpPr>
        <p:spPr>
          <a:xfrm>
            <a:off x="1877950" y="2549615"/>
            <a:ext cx="1261234" cy="1521267"/>
          </a:xfrm>
          <a:custGeom>
            <a:avLst/>
            <a:gdLst/>
            <a:ahLst/>
            <a:cxnLst/>
            <a:rect l="l" t="t" r="r" b="b"/>
            <a:pathLst>
              <a:path w="105146" h="127873" extrusionOk="0">
                <a:moveTo>
                  <a:pt x="1" y="1"/>
                </a:moveTo>
                <a:lnTo>
                  <a:pt x="1" y="36857"/>
                </a:lnTo>
                <a:cubicBezTo>
                  <a:pt x="1988" y="36066"/>
                  <a:pt x="4101" y="35662"/>
                  <a:pt x="6229" y="35662"/>
                </a:cubicBezTo>
                <a:cubicBezTo>
                  <a:pt x="6796" y="35662"/>
                  <a:pt x="7364" y="35691"/>
                  <a:pt x="7930" y="35748"/>
                </a:cubicBezTo>
                <a:cubicBezTo>
                  <a:pt x="16277" y="36595"/>
                  <a:pt x="22877" y="43684"/>
                  <a:pt x="23121" y="52066"/>
                </a:cubicBezTo>
                <a:cubicBezTo>
                  <a:pt x="23396" y="61635"/>
                  <a:pt x="15722" y="69481"/>
                  <a:pt x="6219" y="69481"/>
                </a:cubicBezTo>
                <a:cubicBezTo>
                  <a:pt x="4091" y="69475"/>
                  <a:pt x="1980" y="69076"/>
                  <a:pt x="1" y="68289"/>
                </a:cubicBezTo>
                <a:lnTo>
                  <a:pt x="1" y="105145"/>
                </a:lnTo>
                <a:lnTo>
                  <a:pt x="36720" y="105145"/>
                </a:lnTo>
                <a:cubicBezTo>
                  <a:pt x="35719" y="107882"/>
                  <a:pt x="35343" y="110916"/>
                  <a:pt x="35975" y="114130"/>
                </a:cubicBezTo>
                <a:cubicBezTo>
                  <a:pt x="37513" y="121952"/>
                  <a:pt x="44459" y="127801"/>
                  <a:pt x="52424" y="127872"/>
                </a:cubicBezTo>
                <a:cubicBezTo>
                  <a:pt x="52472" y="127873"/>
                  <a:pt x="52519" y="127873"/>
                  <a:pt x="52567" y="127873"/>
                </a:cubicBezTo>
                <a:cubicBezTo>
                  <a:pt x="61909" y="127873"/>
                  <a:pt x="69481" y="120301"/>
                  <a:pt x="69481" y="110964"/>
                </a:cubicBezTo>
                <a:cubicBezTo>
                  <a:pt x="69475" y="108979"/>
                  <a:pt x="69118" y="107005"/>
                  <a:pt x="68426" y="105145"/>
                </a:cubicBezTo>
                <a:lnTo>
                  <a:pt x="105145" y="105145"/>
                </a:lnTo>
                <a:lnTo>
                  <a:pt x="105145" y="16354"/>
                </a:lnTo>
                <a:cubicBezTo>
                  <a:pt x="105140" y="7328"/>
                  <a:pt x="97818" y="1"/>
                  <a:pt x="88786" y="1"/>
                </a:cubicBezTo>
                <a:close/>
              </a:path>
            </a:pathLst>
          </a:custGeom>
          <a:solidFill>
            <a:srgbClr val="E0E0E0"/>
          </a:solidFill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Programa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Black-box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b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8901;p67">
            <a:extLst>
              <a:ext uri="{FF2B5EF4-FFF2-40B4-BE49-F238E27FC236}">
                <a16:creationId xmlns:a16="http://schemas.microsoft.com/office/drawing/2014/main" id="{A3E8D6D9-8387-AE17-7B80-DC8FB67E81AE}"/>
              </a:ext>
            </a:extLst>
          </p:cNvPr>
          <p:cNvSpPr/>
          <p:nvPr/>
        </p:nvSpPr>
        <p:spPr>
          <a:xfrm>
            <a:off x="1605488" y="3798756"/>
            <a:ext cx="1534697" cy="1261161"/>
          </a:xfrm>
          <a:custGeom>
            <a:avLst/>
            <a:gdLst/>
            <a:ahLst/>
            <a:cxnLst/>
            <a:rect l="l" t="t" r="r" b="b"/>
            <a:pathLst>
              <a:path w="127944" h="105140" extrusionOk="0">
                <a:moveTo>
                  <a:pt x="22805" y="0"/>
                </a:moveTo>
                <a:lnTo>
                  <a:pt x="22805" y="36720"/>
                </a:lnTo>
                <a:cubicBezTo>
                  <a:pt x="20992" y="36051"/>
                  <a:pt x="19042" y="35663"/>
                  <a:pt x="16995" y="35663"/>
                </a:cubicBezTo>
                <a:cubicBezTo>
                  <a:pt x="15960" y="35663"/>
                  <a:pt x="14900" y="35762"/>
                  <a:pt x="13820" y="35975"/>
                </a:cubicBezTo>
                <a:cubicBezTo>
                  <a:pt x="5998" y="37513"/>
                  <a:pt x="150" y="44453"/>
                  <a:pt x="78" y="52424"/>
                </a:cubicBezTo>
                <a:cubicBezTo>
                  <a:pt x="1" y="61826"/>
                  <a:pt x="7602" y="69481"/>
                  <a:pt x="16986" y="69481"/>
                </a:cubicBezTo>
                <a:cubicBezTo>
                  <a:pt x="18971" y="69475"/>
                  <a:pt x="20945" y="69117"/>
                  <a:pt x="22805" y="68420"/>
                </a:cubicBezTo>
                <a:lnTo>
                  <a:pt x="22805" y="105139"/>
                </a:lnTo>
                <a:lnTo>
                  <a:pt x="108943" y="105139"/>
                </a:lnTo>
                <a:cubicBezTo>
                  <a:pt x="119436" y="105139"/>
                  <a:pt x="127944" y="96631"/>
                  <a:pt x="127944" y="86138"/>
                </a:cubicBezTo>
                <a:lnTo>
                  <a:pt x="127944" y="0"/>
                </a:lnTo>
                <a:lnTo>
                  <a:pt x="91087" y="0"/>
                </a:lnTo>
                <a:cubicBezTo>
                  <a:pt x="92088" y="2510"/>
                  <a:pt x="92470" y="5235"/>
                  <a:pt x="92196" y="7924"/>
                </a:cubicBezTo>
                <a:cubicBezTo>
                  <a:pt x="91343" y="16271"/>
                  <a:pt x="84260" y="22870"/>
                  <a:pt x="75878" y="23115"/>
                </a:cubicBezTo>
                <a:cubicBezTo>
                  <a:pt x="75708" y="23120"/>
                  <a:pt x="75539" y="23122"/>
                  <a:pt x="75370" y="23122"/>
                </a:cubicBezTo>
                <a:cubicBezTo>
                  <a:pt x="66033" y="23122"/>
                  <a:pt x="58469" y="15553"/>
                  <a:pt x="58469" y="6219"/>
                </a:cubicBezTo>
                <a:cubicBezTo>
                  <a:pt x="58469" y="4084"/>
                  <a:pt x="58869" y="1980"/>
                  <a:pt x="59662" y="0"/>
                </a:cubicBezTo>
                <a:close/>
              </a:path>
            </a:pathLst>
          </a:custGeom>
          <a:solidFill>
            <a:srgbClr val="E37E5F"/>
          </a:solidFill>
          <a:ln w="952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pt-BR" sz="16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Quantidade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de Variáveis 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não fixa</a:t>
            </a:r>
            <a:endParaRPr lang="pt-BR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7E48BCD7-9042-F918-381F-BF6B793C8758}"/>
              </a:ext>
            </a:extLst>
          </p:cNvPr>
          <p:cNvSpPr/>
          <p:nvPr/>
        </p:nvSpPr>
        <p:spPr>
          <a:xfrm>
            <a:off x="1016604" y="3303089"/>
            <a:ext cx="1720689" cy="981594"/>
          </a:xfrm>
          <a:prstGeom prst="roundRect">
            <a:avLst/>
          </a:prstGeom>
          <a:solidFill>
            <a:srgbClr val="FFD96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Direct MultiSearch</a:t>
            </a:r>
            <a:b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</a:br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(DMS)</a:t>
            </a:r>
            <a:endParaRPr lang="en-US" sz="16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128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03937-1DC6-D56D-5D00-FD38A23CD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&#10;&#10;O conteúdo gerado por IA pode estar incorreto.">
            <a:extLst>
              <a:ext uri="{FF2B5EF4-FFF2-40B4-BE49-F238E27FC236}">
                <a16:creationId xmlns:a16="http://schemas.microsoft.com/office/drawing/2014/main" id="{8D02153C-C124-4E33-AE54-CFA6BB8FE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256E8D1-8672-22DC-2C78-4425BB47709F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10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1BFFE87-BB1E-3A6E-5D35-D10BE3467271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D3A130D-3917-CB75-265B-573776AE287D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A60628F-A707-BCDC-3245-A5C1C6C9A6EC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15C7DB-6FA2-C0DC-E887-C5CCD1973D24}"/>
              </a:ext>
            </a:extLst>
          </p:cNvPr>
          <p:cNvSpPr txBox="1"/>
          <p:nvPr/>
        </p:nvSpPr>
        <p:spPr>
          <a:xfrm>
            <a:off x="910363" y="886396"/>
            <a:ext cx="4194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DE OPTIMIZAÇÃO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60702DC-15FD-E6A6-960C-9FADEA0C3168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3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93A8157-3A62-B036-1FFB-AF9744E2A727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B6ECBC5-D21B-6672-B910-FAD82A6C2E00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170B060-2029-714C-8948-3A6C122F2306}"/>
              </a:ext>
            </a:extLst>
          </p:cNvPr>
          <p:cNvSpPr txBox="1"/>
          <p:nvPr/>
        </p:nvSpPr>
        <p:spPr>
          <a:xfrm>
            <a:off x="3482113" y="1488084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Problemas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7F45DCC-9FAF-3420-447C-D58F6D5C5B8A}"/>
              </a:ext>
            </a:extLst>
          </p:cNvPr>
          <p:cNvCxnSpPr>
            <a:cxnSpLocks/>
          </p:cNvCxnSpPr>
          <p:nvPr/>
        </p:nvCxnSpPr>
        <p:spPr>
          <a:xfrm flipV="1">
            <a:off x="3482112" y="1857416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9AD3EBC-8486-34E7-BF7D-CF8720F9D3C4}"/>
              </a:ext>
            </a:extLst>
          </p:cNvPr>
          <p:cNvSpPr/>
          <p:nvPr/>
        </p:nvSpPr>
        <p:spPr>
          <a:xfrm>
            <a:off x="7911964" y="2009806"/>
            <a:ext cx="3708318" cy="605575"/>
          </a:xfrm>
          <a:prstGeom prst="roundRect">
            <a:avLst>
              <a:gd name="adj" fmla="val 9230"/>
            </a:avLst>
          </a:prstGeom>
          <a:solidFill>
            <a:srgbClr val="EAA18A"/>
          </a:solidFill>
          <a:ln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(II) Componentes Elétricos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BCD301E-ED03-CB48-6FFA-FF7F7489BCAB}"/>
              </a:ext>
            </a:extLst>
          </p:cNvPr>
          <p:cNvSpPr/>
          <p:nvPr/>
        </p:nvSpPr>
        <p:spPr>
          <a:xfrm>
            <a:off x="3598638" y="2704673"/>
            <a:ext cx="8364761" cy="3641817"/>
          </a:xfrm>
          <a:prstGeom prst="roundRect">
            <a:avLst>
              <a:gd name="adj" fmla="val 4916"/>
            </a:avLst>
          </a:prstGeom>
          <a:solidFill>
            <a:srgbClr val="E0E0E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(I) Posição e Quantidade </a:t>
            </a:r>
          </a:p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de pares de patches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A15CB26-CE77-BD2E-5584-C5BB7916DCE1}"/>
              </a:ext>
            </a:extLst>
          </p:cNvPr>
          <p:cNvGrpSpPr/>
          <p:nvPr/>
        </p:nvGrpSpPr>
        <p:grpSpPr>
          <a:xfrm>
            <a:off x="3773228" y="4279221"/>
            <a:ext cx="2155623" cy="369756"/>
            <a:chOff x="3773228" y="4244946"/>
            <a:chExt cx="2155623" cy="369756"/>
          </a:xfrm>
        </p:grpSpPr>
        <p:sp>
          <p:nvSpPr>
            <p:cNvPr id="10" name="Retângulo: Único Canto Arredondado 9">
              <a:extLst>
                <a:ext uri="{FF2B5EF4-FFF2-40B4-BE49-F238E27FC236}">
                  <a16:creationId xmlns:a16="http://schemas.microsoft.com/office/drawing/2014/main" id="{30AF3FD1-AE46-79F4-DD81-B826FC1432E3}"/>
                </a:ext>
              </a:extLst>
            </p:cNvPr>
            <p:cNvSpPr/>
            <p:nvPr/>
          </p:nvSpPr>
          <p:spPr>
            <a:xfrm>
              <a:off x="3773228" y="4244946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3637E790-9679-10C2-68FC-64628675A0D0}"/>
                </a:ext>
              </a:extLst>
            </p:cNvPr>
            <p:cNvSpPr txBox="1"/>
            <p:nvPr/>
          </p:nvSpPr>
          <p:spPr>
            <a:xfrm>
              <a:off x="4076968" y="4291325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FF0000"/>
                  </a:solidFill>
                  <a:latin typeface="Montserrat Black" pitchFamily="2" charset="0"/>
                </a:rPr>
                <a:t>DESAFIOS</a:t>
              </a:r>
              <a:endParaRPr lang="en-US" sz="14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  <p:pic>
          <p:nvPicPr>
            <p:cNvPr id="15" name="Gráfico 14" descr="Manual com preenchimento sólido">
              <a:extLst>
                <a:ext uri="{FF2B5EF4-FFF2-40B4-BE49-F238E27FC236}">
                  <a16:creationId xmlns:a16="http://schemas.microsoft.com/office/drawing/2014/main" id="{895278FE-04BE-27B1-7EC7-574B61152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2542" y="4252225"/>
              <a:ext cx="355198" cy="355198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51A4BCA-82B1-DCD9-8A4B-DF4D840BEAFC}"/>
              </a:ext>
            </a:extLst>
          </p:cNvPr>
          <p:cNvGrpSpPr/>
          <p:nvPr/>
        </p:nvGrpSpPr>
        <p:grpSpPr>
          <a:xfrm>
            <a:off x="3773228" y="3802703"/>
            <a:ext cx="2155623" cy="369756"/>
            <a:chOff x="3773228" y="3779815"/>
            <a:chExt cx="2155623" cy="369756"/>
          </a:xfrm>
        </p:grpSpPr>
        <p:sp>
          <p:nvSpPr>
            <p:cNvPr id="23" name="Retângulo: Único Canto Arredondado 22">
              <a:extLst>
                <a:ext uri="{FF2B5EF4-FFF2-40B4-BE49-F238E27FC236}">
                  <a16:creationId xmlns:a16="http://schemas.microsoft.com/office/drawing/2014/main" id="{CF974A51-1DCC-2794-BC98-71FBF1AAC3A4}"/>
                </a:ext>
              </a:extLst>
            </p:cNvPr>
            <p:cNvSpPr/>
            <p:nvPr/>
          </p:nvSpPr>
          <p:spPr>
            <a:xfrm>
              <a:off x="3773228" y="377981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A8E8CE26-0D86-2A63-7313-C32B617FC597}"/>
                </a:ext>
              </a:extLst>
            </p:cNvPr>
            <p:cNvSpPr txBox="1"/>
            <p:nvPr/>
          </p:nvSpPr>
          <p:spPr>
            <a:xfrm>
              <a:off x="4076968" y="3826194"/>
              <a:ext cx="185188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75000"/>
                    </a:schemeClr>
                  </a:solidFill>
                  <a:latin typeface="Montserrat Black" pitchFamily="2" charset="0"/>
                </a:rPr>
                <a:t>FUNÇÃO OBJETIVO</a:t>
              </a:r>
              <a:endParaRPr lang="en-US" sz="1400" dirty="0">
                <a:solidFill>
                  <a:schemeClr val="accent3">
                    <a:lumMod val="75000"/>
                  </a:schemeClr>
                </a:solidFill>
                <a:latin typeface="Montserrat Light" pitchFamily="2" charset="0"/>
              </a:endParaRPr>
            </a:p>
          </p:txBody>
        </p:sp>
        <p:pic>
          <p:nvPicPr>
            <p:cNvPr id="28" name="Gráfico 27" descr="Na mosca estrutura de tópicos">
              <a:extLst>
                <a:ext uri="{FF2B5EF4-FFF2-40B4-BE49-F238E27FC236}">
                  <a16:creationId xmlns:a16="http://schemas.microsoft.com/office/drawing/2014/main" id="{864518BD-D40B-00C0-23D0-07C1E59FE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18069" y="3787094"/>
              <a:ext cx="355198" cy="355198"/>
            </a:xfrm>
            <a:prstGeom prst="rect">
              <a:avLst/>
            </a:prstGeom>
          </p:spPr>
        </p:pic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13153AFA-C524-DEBD-2B4C-69FB843382B9}"/>
              </a:ext>
            </a:extLst>
          </p:cNvPr>
          <p:cNvGrpSpPr/>
          <p:nvPr/>
        </p:nvGrpSpPr>
        <p:grpSpPr>
          <a:xfrm>
            <a:off x="3623245" y="3291121"/>
            <a:ext cx="2305606" cy="404820"/>
            <a:chOff x="3623245" y="3291121"/>
            <a:chExt cx="2305606" cy="404820"/>
          </a:xfrm>
        </p:grpSpPr>
        <p:sp>
          <p:nvSpPr>
            <p:cNvPr id="29" name="Retângulo: Único Canto Arredondado 28">
              <a:extLst>
                <a:ext uri="{FF2B5EF4-FFF2-40B4-BE49-F238E27FC236}">
                  <a16:creationId xmlns:a16="http://schemas.microsoft.com/office/drawing/2014/main" id="{80115710-3459-8B83-7C1B-9BE52D0792EA}"/>
                </a:ext>
              </a:extLst>
            </p:cNvPr>
            <p:cNvSpPr/>
            <p:nvPr/>
          </p:nvSpPr>
          <p:spPr>
            <a:xfrm>
              <a:off x="3773228" y="332618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B88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979E47FD-BC94-D45A-C2D6-00C329A62577}"/>
                </a:ext>
              </a:extLst>
            </p:cNvPr>
            <p:cNvSpPr txBox="1"/>
            <p:nvPr/>
          </p:nvSpPr>
          <p:spPr>
            <a:xfrm>
              <a:off x="4076968" y="3372564"/>
              <a:ext cx="14009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B88C00"/>
                  </a:solidFill>
                  <a:latin typeface="Montserrat Black" pitchFamily="2" charset="0"/>
                </a:rPr>
                <a:t>VARIÁVEIS</a:t>
              </a:r>
              <a:endParaRPr lang="en-US" sz="1400" dirty="0">
                <a:solidFill>
                  <a:srgbClr val="B88C00"/>
                </a:solidFill>
                <a:latin typeface="Montserrat Light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1283CDC3-8324-A559-8278-11BBF5868C52}"/>
                    </a:ext>
                  </a:extLst>
                </p:cNvPr>
                <p:cNvSpPr txBox="1"/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1400" b="1" dirty="0">
                    <a:solidFill>
                      <a:srgbClr val="B88C00"/>
                    </a:solidFill>
                    <a:latin typeface="Montserrat Light" pitchFamily="2" charset="0"/>
                  </a:endParaRPr>
                </a:p>
              </p:txBody>
            </p:sp>
          </mc:Choice>
          <mc:Fallback xmlns="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1283CDC3-8324-A559-8278-11BBF5868C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01A14FF2-420C-38E7-FF42-725F2F2DC043}"/>
              </a:ext>
            </a:extLst>
          </p:cNvPr>
          <p:cNvGrpSpPr/>
          <p:nvPr/>
        </p:nvGrpSpPr>
        <p:grpSpPr>
          <a:xfrm>
            <a:off x="3773228" y="4755740"/>
            <a:ext cx="2155623" cy="369756"/>
            <a:chOff x="3773228" y="4755740"/>
            <a:chExt cx="2155623" cy="369756"/>
          </a:xfrm>
        </p:grpSpPr>
        <p:sp>
          <p:nvSpPr>
            <p:cNvPr id="33" name="Retângulo: Único Canto Arredondado 32">
              <a:extLst>
                <a:ext uri="{FF2B5EF4-FFF2-40B4-BE49-F238E27FC236}">
                  <a16:creationId xmlns:a16="http://schemas.microsoft.com/office/drawing/2014/main" id="{D23082C5-216F-8F98-1EBD-1F3DF0FC6A8B}"/>
                </a:ext>
              </a:extLst>
            </p:cNvPr>
            <p:cNvSpPr/>
            <p:nvPr/>
          </p:nvSpPr>
          <p:spPr>
            <a:xfrm>
              <a:off x="3773228" y="4755740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276CF320-B60B-875A-AD06-4AF6B3F0110D}"/>
                </a:ext>
              </a:extLst>
            </p:cNvPr>
            <p:cNvSpPr txBox="1"/>
            <p:nvPr/>
          </p:nvSpPr>
          <p:spPr>
            <a:xfrm>
              <a:off x="4076968" y="4802119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0070C0"/>
                  </a:solidFill>
                  <a:latin typeface="Montserrat Black" pitchFamily="2" charset="0"/>
                </a:rPr>
                <a:t>SOLUÇÃO</a:t>
              </a:r>
              <a:endParaRPr lang="en-US" sz="1400" dirty="0">
                <a:solidFill>
                  <a:srgbClr val="0070C0"/>
                </a:solidFill>
                <a:latin typeface="Montserrat Light" pitchFamily="2" charset="0"/>
              </a:endParaRPr>
            </a:p>
          </p:txBody>
        </p:sp>
        <p:pic>
          <p:nvPicPr>
            <p:cNvPr id="37" name="Gráfico 36" descr="Marca de seleção com preenchimento sólido">
              <a:extLst>
                <a:ext uri="{FF2B5EF4-FFF2-40B4-BE49-F238E27FC236}">
                  <a16:creationId xmlns:a16="http://schemas.microsoft.com/office/drawing/2014/main" id="{1884C447-6F74-3DEE-54AC-5B367F2E5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8367" y="4771772"/>
              <a:ext cx="319373" cy="337692"/>
            </a:xfrm>
            <a:prstGeom prst="rect">
              <a:avLst/>
            </a:prstGeom>
          </p:spPr>
        </p:pic>
      </p:grpSp>
      <p:sp>
        <p:nvSpPr>
          <p:cNvPr id="27" name="Retângulo 26">
            <a:extLst>
              <a:ext uri="{FF2B5EF4-FFF2-40B4-BE49-F238E27FC236}">
                <a16:creationId xmlns:a16="http://schemas.microsoft.com/office/drawing/2014/main" id="{D8108391-1F5F-591B-D14D-78E41FB4C6A1}"/>
              </a:ext>
            </a:extLst>
          </p:cNvPr>
          <p:cNvSpPr/>
          <p:nvPr/>
        </p:nvSpPr>
        <p:spPr>
          <a:xfrm>
            <a:off x="6737822" y="3305308"/>
            <a:ext cx="4955943" cy="271957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D68BBD6E-E065-33A8-0618-2689645762C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928851" y="4464099"/>
            <a:ext cx="808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48E9C110-CA4A-7DB3-365D-3428F889E687}"/>
              </a:ext>
            </a:extLst>
          </p:cNvPr>
          <p:cNvGrpSpPr/>
          <p:nvPr/>
        </p:nvGrpSpPr>
        <p:grpSpPr>
          <a:xfrm>
            <a:off x="7219819" y="3543645"/>
            <a:ext cx="3991949" cy="307777"/>
            <a:chOff x="7581900" y="3925596"/>
            <a:chExt cx="3991949" cy="307777"/>
          </a:xfrm>
        </p:grpSpPr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1DF4047D-4237-EC79-AB90-5913C926E0CE}"/>
                </a:ext>
              </a:extLst>
            </p:cNvPr>
            <p:cNvSpPr/>
            <p:nvPr/>
          </p:nvSpPr>
          <p:spPr>
            <a:xfrm>
              <a:off x="7581900" y="3927411"/>
              <a:ext cx="487347" cy="304146"/>
            </a:xfrm>
            <a:prstGeom prst="roundRect">
              <a:avLst>
                <a:gd name="adj" fmla="val 3402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Montserrat Black" pitchFamily="2" charset="0"/>
                </a:rPr>
                <a:t>I</a:t>
              </a:r>
              <a:endParaRPr lang="en-US" dirty="0">
                <a:latin typeface="Montserrat Black" pitchFamily="2" charset="0"/>
              </a:endParaRP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07757A3E-453C-7174-D9CB-124BF22C1047}"/>
                </a:ext>
              </a:extLst>
            </p:cNvPr>
            <p:cNvSpPr txBox="1"/>
            <p:nvPr/>
          </p:nvSpPr>
          <p:spPr>
            <a:xfrm>
              <a:off x="8069247" y="3925596"/>
              <a:ext cx="35046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Black" pitchFamily="2" charset="0"/>
                </a:rPr>
                <a:t>Domínio Real das Variáveis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0"/>
              </a:endParaRP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8E9549A2-5D7D-B227-843C-D92650F77E3F}"/>
              </a:ext>
            </a:extLst>
          </p:cNvPr>
          <p:cNvGrpSpPr/>
          <p:nvPr/>
        </p:nvGrpSpPr>
        <p:grpSpPr>
          <a:xfrm>
            <a:off x="7219819" y="3987405"/>
            <a:ext cx="3991949" cy="307777"/>
            <a:chOff x="7581900" y="4365192"/>
            <a:chExt cx="3991949" cy="307777"/>
          </a:xfrm>
        </p:grpSpPr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33534986-71C3-919D-9ADB-252D2A12B56C}"/>
                </a:ext>
              </a:extLst>
            </p:cNvPr>
            <p:cNvSpPr/>
            <p:nvPr/>
          </p:nvSpPr>
          <p:spPr>
            <a:xfrm>
              <a:off x="7581900" y="4367007"/>
              <a:ext cx="487347" cy="304146"/>
            </a:xfrm>
            <a:prstGeom prst="roundRect">
              <a:avLst>
                <a:gd name="adj" fmla="val 3402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Montserrat Black" pitchFamily="2" charset="0"/>
                </a:rPr>
                <a:t>II</a:t>
              </a:r>
              <a:endParaRPr lang="en-US" dirty="0">
                <a:latin typeface="Montserrat Black" pitchFamily="2" charset="0"/>
              </a:endParaRP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F7C6D873-776E-BAA2-B740-56EE72A2CE08}"/>
                </a:ext>
              </a:extLst>
            </p:cNvPr>
            <p:cNvSpPr txBox="1"/>
            <p:nvPr/>
          </p:nvSpPr>
          <p:spPr>
            <a:xfrm>
              <a:off x="8069247" y="4365192"/>
              <a:ext cx="35046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Black" pitchFamily="2" charset="0"/>
                </a:rPr>
                <a:t>Quantidade de Variáveis não fixa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0"/>
              </a:endParaRPr>
            </a:p>
          </p:txBody>
        </p: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6FA05EEA-30A6-7EC2-0A38-7E0AA44169D1}"/>
              </a:ext>
            </a:extLst>
          </p:cNvPr>
          <p:cNvGrpSpPr/>
          <p:nvPr/>
        </p:nvGrpSpPr>
        <p:grpSpPr>
          <a:xfrm>
            <a:off x="7219819" y="4431165"/>
            <a:ext cx="3991949" cy="307777"/>
            <a:chOff x="7581900" y="4813116"/>
            <a:chExt cx="3991949" cy="307777"/>
          </a:xfrm>
        </p:grpSpPr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29A777A4-6BD8-1858-6188-242E229C5ABE}"/>
                </a:ext>
              </a:extLst>
            </p:cNvPr>
            <p:cNvSpPr/>
            <p:nvPr/>
          </p:nvSpPr>
          <p:spPr>
            <a:xfrm>
              <a:off x="7581900" y="4814931"/>
              <a:ext cx="487347" cy="304146"/>
            </a:xfrm>
            <a:prstGeom prst="roundRect">
              <a:avLst>
                <a:gd name="adj" fmla="val 3402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atin typeface="Montserrat Black" pitchFamily="2" charset="0"/>
                </a:rPr>
                <a:t>III</a:t>
              </a:r>
              <a:endParaRPr lang="en-US" dirty="0">
                <a:latin typeface="Montserrat Black" pitchFamily="2" charset="0"/>
              </a:endParaRP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B96F6D3C-0547-1603-B25E-133512A15EB6}"/>
                </a:ext>
              </a:extLst>
            </p:cNvPr>
            <p:cNvSpPr txBox="1"/>
            <p:nvPr/>
          </p:nvSpPr>
          <p:spPr>
            <a:xfrm>
              <a:off x="8069247" y="4813116"/>
              <a:ext cx="35046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ntserrat Black" pitchFamily="2" charset="0"/>
                </a:rPr>
                <a:t>Condições de Sobreposição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itchFamily="2" charset="0"/>
              </a:endParaRPr>
            </a:p>
          </p:txBody>
        </p:sp>
      </p:grpSp>
      <p:sp>
        <p:nvSpPr>
          <p:cNvPr id="40" name="Google Shape;8898;p67">
            <a:extLst>
              <a:ext uri="{FF2B5EF4-FFF2-40B4-BE49-F238E27FC236}">
                <a16:creationId xmlns:a16="http://schemas.microsoft.com/office/drawing/2014/main" id="{A7341B1E-EEA0-F3FF-0411-490EA56388C1}"/>
              </a:ext>
            </a:extLst>
          </p:cNvPr>
          <p:cNvSpPr/>
          <p:nvPr/>
        </p:nvSpPr>
        <p:spPr>
          <a:xfrm>
            <a:off x="618824" y="2546555"/>
            <a:ext cx="1534769" cy="1261221"/>
          </a:xfrm>
          <a:custGeom>
            <a:avLst/>
            <a:gdLst/>
            <a:ahLst/>
            <a:cxnLst/>
            <a:rect l="l" t="t" r="r" b="b"/>
            <a:pathLst>
              <a:path w="127950" h="105145" extrusionOk="0">
                <a:moveTo>
                  <a:pt x="18697" y="0"/>
                </a:moveTo>
                <a:cubicBezTo>
                  <a:pt x="8371" y="0"/>
                  <a:pt x="1" y="8371"/>
                  <a:pt x="1" y="18697"/>
                </a:cubicBezTo>
                <a:lnTo>
                  <a:pt x="1" y="105145"/>
                </a:lnTo>
                <a:lnTo>
                  <a:pt x="36857" y="105145"/>
                </a:lnTo>
                <a:cubicBezTo>
                  <a:pt x="35719" y="102283"/>
                  <a:pt x="35385" y="99165"/>
                  <a:pt x="35897" y="96130"/>
                </a:cubicBezTo>
                <a:cubicBezTo>
                  <a:pt x="37137" y="88648"/>
                  <a:pt x="43398" y="82793"/>
                  <a:pt x="50957" y="82096"/>
                </a:cubicBezTo>
                <a:cubicBezTo>
                  <a:pt x="51501" y="82045"/>
                  <a:pt x="52041" y="82020"/>
                  <a:pt x="52575" y="82020"/>
                </a:cubicBezTo>
                <a:cubicBezTo>
                  <a:pt x="61906" y="82020"/>
                  <a:pt x="69475" y="89593"/>
                  <a:pt x="69475" y="98926"/>
                </a:cubicBezTo>
                <a:cubicBezTo>
                  <a:pt x="69475" y="101055"/>
                  <a:pt x="69070" y="103165"/>
                  <a:pt x="68283" y="105145"/>
                </a:cubicBezTo>
                <a:lnTo>
                  <a:pt x="105145" y="105145"/>
                </a:lnTo>
                <a:lnTo>
                  <a:pt x="105145" y="68419"/>
                </a:lnTo>
                <a:cubicBezTo>
                  <a:pt x="106958" y="69088"/>
                  <a:pt x="108908" y="69476"/>
                  <a:pt x="110955" y="69476"/>
                </a:cubicBezTo>
                <a:cubicBezTo>
                  <a:pt x="111990" y="69476"/>
                  <a:pt x="113050" y="69377"/>
                  <a:pt x="114130" y="69164"/>
                </a:cubicBezTo>
                <a:cubicBezTo>
                  <a:pt x="121952" y="67632"/>
                  <a:pt x="127801" y="60687"/>
                  <a:pt x="127866" y="52715"/>
                </a:cubicBezTo>
                <a:cubicBezTo>
                  <a:pt x="127950" y="43313"/>
                  <a:pt x="120348" y="35664"/>
                  <a:pt x="110964" y="35664"/>
                </a:cubicBezTo>
                <a:cubicBezTo>
                  <a:pt x="108979" y="35670"/>
                  <a:pt x="107005" y="36028"/>
                  <a:pt x="105145" y="36720"/>
                </a:cubicBezTo>
                <a:lnTo>
                  <a:pt x="105145" y="0"/>
                </a:lnTo>
                <a:close/>
              </a:path>
            </a:pathLst>
          </a:custGeom>
          <a:solidFill>
            <a:srgbClr val="32474F"/>
          </a:solidFill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pt-BR" sz="1200" b="0" i="0" u="none" strike="noStrike" cap="none" dirty="0">
              <a:solidFill>
                <a:schemeClr val="bg2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2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Abordagem Multiobjetivo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8899;p67">
            <a:extLst>
              <a:ext uri="{FF2B5EF4-FFF2-40B4-BE49-F238E27FC236}">
                <a16:creationId xmlns:a16="http://schemas.microsoft.com/office/drawing/2014/main" id="{F003334D-AE71-5FC4-1C80-B351E04D72E7}"/>
              </a:ext>
            </a:extLst>
          </p:cNvPr>
          <p:cNvSpPr/>
          <p:nvPr/>
        </p:nvSpPr>
        <p:spPr>
          <a:xfrm>
            <a:off x="618151" y="3531002"/>
            <a:ext cx="1261095" cy="1533785"/>
          </a:xfrm>
          <a:custGeom>
            <a:avLst/>
            <a:gdLst/>
            <a:ahLst/>
            <a:cxnLst/>
            <a:rect l="l" t="t" r="r" b="b"/>
            <a:pathLst>
              <a:path w="105145" h="127868" extrusionOk="0">
                <a:moveTo>
                  <a:pt x="52573" y="1"/>
                </a:moveTo>
                <a:cubicBezTo>
                  <a:pt x="43236" y="1"/>
                  <a:pt x="35664" y="7567"/>
                  <a:pt x="35664" y="16910"/>
                </a:cubicBezTo>
                <a:cubicBezTo>
                  <a:pt x="35670" y="18895"/>
                  <a:pt x="36028" y="20862"/>
                  <a:pt x="36720" y="22722"/>
                </a:cubicBezTo>
                <a:lnTo>
                  <a:pt x="0" y="22722"/>
                </a:lnTo>
                <a:lnTo>
                  <a:pt x="0" y="110011"/>
                </a:lnTo>
                <a:cubicBezTo>
                  <a:pt x="0" y="119872"/>
                  <a:pt x="7995" y="127867"/>
                  <a:pt x="17862" y="127867"/>
                </a:cubicBezTo>
                <a:lnTo>
                  <a:pt x="105145" y="127867"/>
                </a:lnTo>
                <a:lnTo>
                  <a:pt x="105145" y="91010"/>
                </a:lnTo>
                <a:cubicBezTo>
                  <a:pt x="103158" y="91801"/>
                  <a:pt x="101044" y="92206"/>
                  <a:pt x="98916" y="92206"/>
                </a:cubicBezTo>
                <a:cubicBezTo>
                  <a:pt x="98350" y="92206"/>
                  <a:pt x="97782" y="92177"/>
                  <a:pt x="97215" y="92119"/>
                </a:cubicBezTo>
                <a:cubicBezTo>
                  <a:pt x="88869" y="91267"/>
                  <a:pt x="82269" y="84184"/>
                  <a:pt x="82024" y="75802"/>
                </a:cubicBezTo>
                <a:cubicBezTo>
                  <a:pt x="81744" y="66233"/>
                  <a:pt x="89417" y="58393"/>
                  <a:pt x="98920" y="58393"/>
                </a:cubicBezTo>
                <a:cubicBezTo>
                  <a:pt x="101055" y="58393"/>
                  <a:pt x="103159" y="58792"/>
                  <a:pt x="105139" y="59585"/>
                </a:cubicBezTo>
                <a:lnTo>
                  <a:pt x="105139" y="22728"/>
                </a:lnTo>
                <a:lnTo>
                  <a:pt x="68419" y="22728"/>
                </a:lnTo>
                <a:cubicBezTo>
                  <a:pt x="69427" y="19992"/>
                  <a:pt x="69796" y="16951"/>
                  <a:pt x="69164" y="13738"/>
                </a:cubicBezTo>
                <a:cubicBezTo>
                  <a:pt x="67632" y="5922"/>
                  <a:pt x="60686" y="73"/>
                  <a:pt x="52715" y="2"/>
                </a:cubicBezTo>
                <a:cubicBezTo>
                  <a:pt x="52668" y="1"/>
                  <a:pt x="52620" y="1"/>
                  <a:pt x="52573" y="1"/>
                </a:cubicBezTo>
                <a:close/>
              </a:path>
            </a:pathLst>
          </a:custGeom>
          <a:solidFill>
            <a:srgbClr val="5E6E8A"/>
          </a:solidFill>
          <a:ln w="9525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b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endParaRPr lang="pt-BR" sz="1200" b="0" i="0" u="none" strike="noStrike" cap="none" dirty="0">
              <a:solidFill>
                <a:schemeClr val="bg1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Minimizar e Maximizar </a:t>
            </a: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F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unções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8900;p67">
            <a:extLst>
              <a:ext uri="{FF2B5EF4-FFF2-40B4-BE49-F238E27FC236}">
                <a16:creationId xmlns:a16="http://schemas.microsoft.com/office/drawing/2014/main" id="{AF560491-DFFF-0E00-A2A1-0D13AF8846CC}"/>
              </a:ext>
            </a:extLst>
          </p:cNvPr>
          <p:cNvSpPr/>
          <p:nvPr/>
        </p:nvSpPr>
        <p:spPr>
          <a:xfrm>
            <a:off x="1877950" y="2549615"/>
            <a:ext cx="1261234" cy="1521267"/>
          </a:xfrm>
          <a:custGeom>
            <a:avLst/>
            <a:gdLst/>
            <a:ahLst/>
            <a:cxnLst/>
            <a:rect l="l" t="t" r="r" b="b"/>
            <a:pathLst>
              <a:path w="105146" h="127873" extrusionOk="0">
                <a:moveTo>
                  <a:pt x="1" y="1"/>
                </a:moveTo>
                <a:lnTo>
                  <a:pt x="1" y="36857"/>
                </a:lnTo>
                <a:cubicBezTo>
                  <a:pt x="1988" y="36066"/>
                  <a:pt x="4101" y="35662"/>
                  <a:pt x="6229" y="35662"/>
                </a:cubicBezTo>
                <a:cubicBezTo>
                  <a:pt x="6796" y="35662"/>
                  <a:pt x="7364" y="35691"/>
                  <a:pt x="7930" y="35748"/>
                </a:cubicBezTo>
                <a:cubicBezTo>
                  <a:pt x="16277" y="36595"/>
                  <a:pt x="22877" y="43684"/>
                  <a:pt x="23121" y="52066"/>
                </a:cubicBezTo>
                <a:cubicBezTo>
                  <a:pt x="23396" y="61635"/>
                  <a:pt x="15722" y="69481"/>
                  <a:pt x="6219" y="69481"/>
                </a:cubicBezTo>
                <a:cubicBezTo>
                  <a:pt x="4091" y="69475"/>
                  <a:pt x="1980" y="69076"/>
                  <a:pt x="1" y="68289"/>
                </a:cubicBezTo>
                <a:lnTo>
                  <a:pt x="1" y="105145"/>
                </a:lnTo>
                <a:lnTo>
                  <a:pt x="36720" y="105145"/>
                </a:lnTo>
                <a:cubicBezTo>
                  <a:pt x="35719" y="107882"/>
                  <a:pt x="35343" y="110916"/>
                  <a:pt x="35975" y="114130"/>
                </a:cubicBezTo>
                <a:cubicBezTo>
                  <a:pt x="37513" y="121952"/>
                  <a:pt x="44459" y="127801"/>
                  <a:pt x="52424" y="127872"/>
                </a:cubicBezTo>
                <a:cubicBezTo>
                  <a:pt x="52472" y="127873"/>
                  <a:pt x="52519" y="127873"/>
                  <a:pt x="52567" y="127873"/>
                </a:cubicBezTo>
                <a:cubicBezTo>
                  <a:pt x="61909" y="127873"/>
                  <a:pt x="69481" y="120301"/>
                  <a:pt x="69481" y="110964"/>
                </a:cubicBezTo>
                <a:cubicBezTo>
                  <a:pt x="69475" y="108979"/>
                  <a:pt x="69118" y="107005"/>
                  <a:pt x="68426" y="105145"/>
                </a:cubicBezTo>
                <a:lnTo>
                  <a:pt x="105145" y="105145"/>
                </a:lnTo>
                <a:lnTo>
                  <a:pt x="105145" y="16354"/>
                </a:lnTo>
                <a:cubicBezTo>
                  <a:pt x="105140" y="7328"/>
                  <a:pt x="97818" y="1"/>
                  <a:pt x="88786" y="1"/>
                </a:cubicBezTo>
                <a:close/>
              </a:path>
            </a:pathLst>
          </a:custGeom>
          <a:solidFill>
            <a:srgbClr val="E0E0E0"/>
          </a:solidFill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Programa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Black-box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b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8901;p67">
            <a:extLst>
              <a:ext uri="{FF2B5EF4-FFF2-40B4-BE49-F238E27FC236}">
                <a16:creationId xmlns:a16="http://schemas.microsoft.com/office/drawing/2014/main" id="{7FC1B09C-E147-F58D-CBF6-C8B17AAB28FE}"/>
              </a:ext>
            </a:extLst>
          </p:cNvPr>
          <p:cNvSpPr/>
          <p:nvPr/>
        </p:nvSpPr>
        <p:spPr>
          <a:xfrm>
            <a:off x="1605488" y="3798756"/>
            <a:ext cx="1534697" cy="1261161"/>
          </a:xfrm>
          <a:custGeom>
            <a:avLst/>
            <a:gdLst/>
            <a:ahLst/>
            <a:cxnLst/>
            <a:rect l="l" t="t" r="r" b="b"/>
            <a:pathLst>
              <a:path w="127944" h="105140" extrusionOk="0">
                <a:moveTo>
                  <a:pt x="22805" y="0"/>
                </a:moveTo>
                <a:lnTo>
                  <a:pt x="22805" y="36720"/>
                </a:lnTo>
                <a:cubicBezTo>
                  <a:pt x="20992" y="36051"/>
                  <a:pt x="19042" y="35663"/>
                  <a:pt x="16995" y="35663"/>
                </a:cubicBezTo>
                <a:cubicBezTo>
                  <a:pt x="15960" y="35663"/>
                  <a:pt x="14900" y="35762"/>
                  <a:pt x="13820" y="35975"/>
                </a:cubicBezTo>
                <a:cubicBezTo>
                  <a:pt x="5998" y="37513"/>
                  <a:pt x="150" y="44453"/>
                  <a:pt x="78" y="52424"/>
                </a:cubicBezTo>
                <a:cubicBezTo>
                  <a:pt x="1" y="61826"/>
                  <a:pt x="7602" y="69481"/>
                  <a:pt x="16986" y="69481"/>
                </a:cubicBezTo>
                <a:cubicBezTo>
                  <a:pt x="18971" y="69475"/>
                  <a:pt x="20945" y="69117"/>
                  <a:pt x="22805" y="68420"/>
                </a:cubicBezTo>
                <a:lnTo>
                  <a:pt x="22805" y="105139"/>
                </a:lnTo>
                <a:lnTo>
                  <a:pt x="108943" y="105139"/>
                </a:lnTo>
                <a:cubicBezTo>
                  <a:pt x="119436" y="105139"/>
                  <a:pt x="127944" y="96631"/>
                  <a:pt x="127944" y="86138"/>
                </a:cubicBezTo>
                <a:lnTo>
                  <a:pt x="127944" y="0"/>
                </a:lnTo>
                <a:lnTo>
                  <a:pt x="91087" y="0"/>
                </a:lnTo>
                <a:cubicBezTo>
                  <a:pt x="92088" y="2510"/>
                  <a:pt x="92470" y="5235"/>
                  <a:pt x="92196" y="7924"/>
                </a:cubicBezTo>
                <a:cubicBezTo>
                  <a:pt x="91343" y="16271"/>
                  <a:pt x="84260" y="22870"/>
                  <a:pt x="75878" y="23115"/>
                </a:cubicBezTo>
                <a:cubicBezTo>
                  <a:pt x="75708" y="23120"/>
                  <a:pt x="75539" y="23122"/>
                  <a:pt x="75370" y="23122"/>
                </a:cubicBezTo>
                <a:cubicBezTo>
                  <a:pt x="66033" y="23122"/>
                  <a:pt x="58469" y="15553"/>
                  <a:pt x="58469" y="6219"/>
                </a:cubicBezTo>
                <a:cubicBezTo>
                  <a:pt x="58469" y="4084"/>
                  <a:pt x="58869" y="1980"/>
                  <a:pt x="59662" y="0"/>
                </a:cubicBezTo>
                <a:close/>
              </a:path>
            </a:pathLst>
          </a:custGeom>
          <a:solidFill>
            <a:srgbClr val="E37E5F"/>
          </a:solidFill>
          <a:ln w="952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pt-BR" sz="16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Quantidade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de Variáveis 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não fixa</a:t>
            </a:r>
            <a:endParaRPr lang="pt-BR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E4AF76C3-6486-2455-CE41-DD879AA1BB98}"/>
              </a:ext>
            </a:extLst>
          </p:cNvPr>
          <p:cNvSpPr/>
          <p:nvPr/>
        </p:nvSpPr>
        <p:spPr>
          <a:xfrm>
            <a:off x="1016604" y="3303089"/>
            <a:ext cx="1720689" cy="981594"/>
          </a:xfrm>
          <a:prstGeom prst="roundRect">
            <a:avLst/>
          </a:prstGeom>
          <a:solidFill>
            <a:srgbClr val="FFD96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Direct MultiSearch</a:t>
            </a:r>
            <a:b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</a:br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(DMS)</a:t>
            </a:r>
            <a:endParaRPr lang="en-US" sz="16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95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DC580-4472-421A-ED37-151966294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&#10;&#10;O conteúdo gerado por IA pode estar incorreto.">
            <a:extLst>
              <a:ext uri="{FF2B5EF4-FFF2-40B4-BE49-F238E27FC236}">
                <a16:creationId xmlns:a16="http://schemas.microsoft.com/office/drawing/2014/main" id="{97DFC94B-7D3C-E254-16BE-151A2DE3D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294C2AB-AA99-29C5-3E55-43B7A918BB9F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10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7E80B95-F488-F7DB-E8F2-73443B9C2961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1BB3510-BEE9-5C7C-8E8C-28FF3657C488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85A81DF-98EC-0991-2B35-A33DCC7359DC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5988236-CB99-047C-FB0C-56A61693C6DF}"/>
              </a:ext>
            </a:extLst>
          </p:cNvPr>
          <p:cNvSpPr txBox="1"/>
          <p:nvPr/>
        </p:nvSpPr>
        <p:spPr>
          <a:xfrm>
            <a:off x="910363" y="886396"/>
            <a:ext cx="4194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DE OPTIMIZAÇÃO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496C93A-B163-B10A-03C1-DBB348A6D6D8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3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C54C39A-A882-E45E-7A6F-C79522B1A1E8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5AE1774-63FA-853C-F1CF-6E4EE668C036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91BA9E2-A667-40B4-B735-585F203DAF5D}"/>
              </a:ext>
            </a:extLst>
          </p:cNvPr>
          <p:cNvSpPr txBox="1"/>
          <p:nvPr/>
        </p:nvSpPr>
        <p:spPr>
          <a:xfrm>
            <a:off x="3482113" y="1488084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Problemas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2B434FA9-4B7A-1215-6AE3-E5CFF2A49DD1}"/>
              </a:ext>
            </a:extLst>
          </p:cNvPr>
          <p:cNvCxnSpPr>
            <a:cxnSpLocks/>
          </p:cNvCxnSpPr>
          <p:nvPr/>
        </p:nvCxnSpPr>
        <p:spPr>
          <a:xfrm flipV="1">
            <a:off x="3482112" y="1857416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13918BB3-8CD0-BEE8-D95D-0C0E112A0FC4}"/>
              </a:ext>
            </a:extLst>
          </p:cNvPr>
          <p:cNvSpPr/>
          <p:nvPr/>
        </p:nvSpPr>
        <p:spPr>
          <a:xfrm>
            <a:off x="7911964" y="2009806"/>
            <a:ext cx="3708318" cy="605575"/>
          </a:xfrm>
          <a:prstGeom prst="roundRect">
            <a:avLst>
              <a:gd name="adj" fmla="val 9230"/>
            </a:avLst>
          </a:prstGeom>
          <a:solidFill>
            <a:srgbClr val="EAA18A"/>
          </a:solidFill>
          <a:ln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(II) Componentes Elétricos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4A8BD9E-C121-C41F-658D-CFD080394D7E}"/>
              </a:ext>
            </a:extLst>
          </p:cNvPr>
          <p:cNvSpPr/>
          <p:nvPr/>
        </p:nvSpPr>
        <p:spPr>
          <a:xfrm>
            <a:off x="3598638" y="2704673"/>
            <a:ext cx="8364761" cy="3641817"/>
          </a:xfrm>
          <a:prstGeom prst="roundRect">
            <a:avLst>
              <a:gd name="adj" fmla="val 4916"/>
            </a:avLst>
          </a:prstGeom>
          <a:solidFill>
            <a:srgbClr val="E0E0E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(I) Posição e Quantidade </a:t>
            </a:r>
          </a:p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de pares de patches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3632A5C9-A059-2A1F-9CB1-9799B1923ABF}"/>
              </a:ext>
            </a:extLst>
          </p:cNvPr>
          <p:cNvGrpSpPr/>
          <p:nvPr/>
        </p:nvGrpSpPr>
        <p:grpSpPr>
          <a:xfrm>
            <a:off x="3773228" y="4279221"/>
            <a:ext cx="2155623" cy="369756"/>
            <a:chOff x="3773228" y="4244946"/>
            <a:chExt cx="2155623" cy="369756"/>
          </a:xfrm>
        </p:grpSpPr>
        <p:sp>
          <p:nvSpPr>
            <p:cNvPr id="10" name="Retângulo: Único Canto Arredondado 9">
              <a:extLst>
                <a:ext uri="{FF2B5EF4-FFF2-40B4-BE49-F238E27FC236}">
                  <a16:creationId xmlns:a16="http://schemas.microsoft.com/office/drawing/2014/main" id="{A6B50AC3-A6EB-0366-7D60-041816C0D007}"/>
                </a:ext>
              </a:extLst>
            </p:cNvPr>
            <p:cNvSpPr/>
            <p:nvPr/>
          </p:nvSpPr>
          <p:spPr>
            <a:xfrm>
              <a:off x="3773228" y="4244946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06B70937-1DCD-D948-1BDB-6D95A69D6A0A}"/>
                </a:ext>
              </a:extLst>
            </p:cNvPr>
            <p:cNvSpPr txBox="1"/>
            <p:nvPr/>
          </p:nvSpPr>
          <p:spPr>
            <a:xfrm>
              <a:off x="4076968" y="4291325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FF0000"/>
                  </a:solidFill>
                  <a:latin typeface="Montserrat Black" pitchFamily="2" charset="0"/>
                </a:rPr>
                <a:t>DESAFIOS</a:t>
              </a:r>
              <a:endParaRPr lang="en-US" sz="14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  <p:pic>
          <p:nvPicPr>
            <p:cNvPr id="15" name="Gráfico 14" descr="Manual com preenchimento sólido">
              <a:extLst>
                <a:ext uri="{FF2B5EF4-FFF2-40B4-BE49-F238E27FC236}">
                  <a16:creationId xmlns:a16="http://schemas.microsoft.com/office/drawing/2014/main" id="{810FC2B5-F0E0-5F92-15D1-63B305683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2542" y="4252225"/>
              <a:ext cx="355198" cy="355198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F4422034-9E4C-0A93-FA87-3F62D67A9A40}"/>
              </a:ext>
            </a:extLst>
          </p:cNvPr>
          <p:cNvGrpSpPr/>
          <p:nvPr/>
        </p:nvGrpSpPr>
        <p:grpSpPr>
          <a:xfrm>
            <a:off x="3773228" y="3802703"/>
            <a:ext cx="2155623" cy="369756"/>
            <a:chOff x="3773228" y="3779815"/>
            <a:chExt cx="2155623" cy="369756"/>
          </a:xfrm>
        </p:grpSpPr>
        <p:sp>
          <p:nvSpPr>
            <p:cNvPr id="23" name="Retângulo: Único Canto Arredondado 22">
              <a:extLst>
                <a:ext uri="{FF2B5EF4-FFF2-40B4-BE49-F238E27FC236}">
                  <a16:creationId xmlns:a16="http://schemas.microsoft.com/office/drawing/2014/main" id="{C2944AAE-C4B8-EAA5-B74E-C1780050ED0B}"/>
                </a:ext>
              </a:extLst>
            </p:cNvPr>
            <p:cNvSpPr/>
            <p:nvPr/>
          </p:nvSpPr>
          <p:spPr>
            <a:xfrm>
              <a:off x="3773228" y="377981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7DE7CAB4-DAB0-30DF-C8F5-DCEFAC11A8D7}"/>
                </a:ext>
              </a:extLst>
            </p:cNvPr>
            <p:cNvSpPr txBox="1"/>
            <p:nvPr/>
          </p:nvSpPr>
          <p:spPr>
            <a:xfrm>
              <a:off x="4076968" y="3826194"/>
              <a:ext cx="185188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75000"/>
                    </a:schemeClr>
                  </a:solidFill>
                  <a:latin typeface="Montserrat Black" pitchFamily="2" charset="0"/>
                </a:rPr>
                <a:t>FUNÇÃO OBJETIVO</a:t>
              </a:r>
              <a:endParaRPr lang="en-US" sz="1400" dirty="0">
                <a:solidFill>
                  <a:schemeClr val="accent3">
                    <a:lumMod val="75000"/>
                  </a:schemeClr>
                </a:solidFill>
                <a:latin typeface="Montserrat Light" pitchFamily="2" charset="0"/>
              </a:endParaRPr>
            </a:p>
          </p:txBody>
        </p:sp>
        <p:pic>
          <p:nvPicPr>
            <p:cNvPr id="28" name="Gráfico 27" descr="Na mosca estrutura de tópicos">
              <a:extLst>
                <a:ext uri="{FF2B5EF4-FFF2-40B4-BE49-F238E27FC236}">
                  <a16:creationId xmlns:a16="http://schemas.microsoft.com/office/drawing/2014/main" id="{421D545A-5010-6BEA-EF70-088AFA125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18069" y="3787094"/>
              <a:ext cx="355198" cy="355198"/>
            </a:xfrm>
            <a:prstGeom prst="rect">
              <a:avLst/>
            </a:prstGeom>
          </p:spPr>
        </p:pic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B78079CF-CAD7-C5C1-C022-0FBE282A8E6F}"/>
              </a:ext>
            </a:extLst>
          </p:cNvPr>
          <p:cNvGrpSpPr/>
          <p:nvPr/>
        </p:nvGrpSpPr>
        <p:grpSpPr>
          <a:xfrm>
            <a:off x="3623245" y="3291121"/>
            <a:ext cx="2305606" cy="404820"/>
            <a:chOff x="3623245" y="3291121"/>
            <a:chExt cx="2305606" cy="404820"/>
          </a:xfrm>
        </p:grpSpPr>
        <p:sp>
          <p:nvSpPr>
            <p:cNvPr id="29" name="Retângulo: Único Canto Arredondado 28">
              <a:extLst>
                <a:ext uri="{FF2B5EF4-FFF2-40B4-BE49-F238E27FC236}">
                  <a16:creationId xmlns:a16="http://schemas.microsoft.com/office/drawing/2014/main" id="{D008C722-DC7F-7A71-FD14-957B39A055C4}"/>
                </a:ext>
              </a:extLst>
            </p:cNvPr>
            <p:cNvSpPr/>
            <p:nvPr/>
          </p:nvSpPr>
          <p:spPr>
            <a:xfrm>
              <a:off x="3773228" y="332618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B88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1EC8A4D5-F775-303F-C097-7826C95352F2}"/>
                </a:ext>
              </a:extLst>
            </p:cNvPr>
            <p:cNvSpPr txBox="1"/>
            <p:nvPr/>
          </p:nvSpPr>
          <p:spPr>
            <a:xfrm>
              <a:off x="4076968" y="3372564"/>
              <a:ext cx="14009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B88C00"/>
                  </a:solidFill>
                  <a:latin typeface="Montserrat Black" pitchFamily="2" charset="0"/>
                </a:rPr>
                <a:t>VARIÁVEIS</a:t>
              </a:r>
              <a:endParaRPr lang="en-US" sz="1400" dirty="0">
                <a:solidFill>
                  <a:srgbClr val="B88C00"/>
                </a:solidFill>
                <a:latin typeface="Montserrat Light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EDA33688-3CB7-10B4-3BF3-4B08E1A4EC0F}"/>
                    </a:ext>
                  </a:extLst>
                </p:cNvPr>
                <p:cNvSpPr txBox="1"/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1400" b="1" dirty="0">
                    <a:solidFill>
                      <a:srgbClr val="B88C00"/>
                    </a:solidFill>
                    <a:latin typeface="Montserrat Light" pitchFamily="2" charset="0"/>
                  </a:endParaRPr>
                </a:p>
              </p:txBody>
            </p:sp>
          </mc:Choice>
          <mc:Fallback xmlns="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EDA33688-3CB7-10B4-3BF3-4B08E1A4E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92F6EDC-E7AB-F8D0-A1A6-1C0955E3FE3B}"/>
              </a:ext>
            </a:extLst>
          </p:cNvPr>
          <p:cNvGrpSpPr/>
          <p:nvPr/>
        </p:nvGrpSpPr>
        <p:grpSpPr>
          <a:xfrm>
            <a:off x="3773228" y="4755740"/>
            <a:ext cx="2155623" cy="369756"/>
            <a:chOff x="3773228" y="4755740"/>
            <a:chExt cx="2155623" cy="369756"/>
          </a:xfrm>
        </p:grpSpPr>
        <p:sp>
          <p:nvSpPr>
            <p:cNvPr id="33" name="Retângulo: Único Canto Arredondado 32">
              <a:extLst>
                <a:ext uri="{FF2B5EF4-FFF2-40B4-BE49-F238E27FC236}">
                  <a16:creationId xmlns:a16="http://schemas.microsoft.com/office/drawing/2014/main" id="{0B1674B8-C948-7AE8-A85B-08FCF145982B}"/>
                </a:ext>
              </a:extLst>
            </p:cNvPr>
            <p:cNvSpPr/>
            <p:nvPr/>
          </p:nvSpPr>
          <p:spPr>
            <a:xfrm>
              <a:off x="3773228" y="4755740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2EF1BB40-6583-BBDF-433C-515626398F42}"/>
                </a:ext>
              </a:extLst>
            </p:cNvPr>
            <p:cNvSpPr txBox="1"/>
            <p:nvPr/>
          </p:nvSpPr>
          <p:spPr>
            <a:xfrm>
              <a:off x="4076968" y="4802119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0070C0"/>
                  </a:solidFill>
                  <a:latin typeface="Montserrat Black" pitchFamily="2" charset="0"/>
                </a:rPr>
                <a:t>SOLUÇÃO</a:t>
              </a:r>
              <a:endParaRPr lang="en-US" sz="1400" dirty="0">
                <a:solidFill>
                  <a:srgbClr val="0070C0"/>
                </a:solidFill>
                <a:latin typeface="Montserrat Light" pitchFamily="2" charset="0"/>
              </a:endParaRPr>
            </a:p>
          </p:txBody>
        </p:sp>
        <p:pic>
          <p:nvPicPr>
            <p:cNvPr id="37" name="Gráfico 36" descr="Marca de seleção com preenchimento sólido">
              <a:extLst>
                <a:ext uri="{FF2B5EF4-FFF2-40B4-BE49-F238E27FC236}">
                  <a16:creationId xmlns:a16="http://schemas.microsoft.com/office/drawing/2014/main" id="{C40476CD-7ACC-FE62-69F5-F09DFF695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8367" y="4771772"/>
              <a:ext cx="319373" cy="337692"/>
            </a:xfrm>
            <a:prstGeom prst="rect">
              <a:avLst/>
            </a:prstGeom>
          </p:spPr>
        </p:pic>
      </p:grpSp>
      <p:sp>
        <p:nvSpPr>
          <p:cNvPr id="27" name="Retângulo 26">
            <a:extLst>
              <a:ext uri="{FF2B5EF4-FFF2-40B4-BE49-F238E27FC236}">
                <a16:creationId xmlns:a16="http://schemas.microsoft.com/office/drawing/2014/main" id="{395DD3EE-4358-7271-FAA6-01666D4638A7}"/>
              </a:ext>
            </a:extLst>
          </p:cNvPr>
          <p:cNvSpPr/>
          <p:nvPr/>
        </p:nvSpPr>
        <p:spPr>
          <a:xfrm>
            <a:off x="6737822" y="3305308"/>
            <a:ext cx="4955943" cy="2719571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56299A5-1F95-73AA-F764-D91640A4A76A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928851" y="4940618"/>
            <a:ext cx="808971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982A0CE0-90A0-A664-4CA3-598B189C6919}"/>
              </a:ext>
            </a:extLst>
          </p:cNvPr>
          <p:cNvGrpSpPr/>
          <p:nvPr/>
        </p:nvGrpSpPr>
        <p:grpSpPr>
          <a:xfrm>
            <a:off x="6817360" y="3372564"/>
            <a:ext cx="3882135" cy="230832"/>
            <a:chOff x="7691714" y="3925596"/>
            <a:chExt cx="3882135" cy="230832"/>
          </a:xfrm>
        </p:grpSpPr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0B564CFE-E337-91AF-140E-37F9C0779294}"/>
                </a:ext>
              </a:extLst>
            </p:cNvPr>
            <p:cNvSpPr/>
            <p:nvPr/>
          </p:nvSpPr>
          <p:spPr>
            <a:xfrm>
              <a:off x="7691714" y="3926504"/>
              <a:ext cx="377533" cy="229017"/>
            </a:xfrm>
            <a:prstGeom prst="roundRect">
              <a:avLst>
                <a:gd name="adj" fmla="val 3846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latin typeface="Montserrat Black" pitchFamily="2" charset="0"/>
                </a:rPr>
                <a:t>I</a:t>
              </a:r>
              <a:endParaRPr lang="en-US" sz="1050" dirty="0">
                <a:latin typeface="Montserrat Black" pitchFamily="2" charset="0"/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E35F02A8-0637-4B4C-78EA-5D33338D18D4}"/>
                </a:ext>
              </a:extLst>
            </p:cNvPr>
            <p:cNvSpPr txBox="1"/>
            <p:nvPr/>
          </p:nvSpPr>
          <p:spPr>
            <a:xfrm>
              <a:off x="8069247" y="3925596"/>
              <a:ext cx="350460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solidFill>
                    <a:srgbClr val="FF0000"/>
                  </a:solidFill>
                  <a:latin typeface="Montserrat Black" pitchFamily="2" charset="0"/>
                </a:rPr>
                <a:t>Domínio Real das Variáveis</a:t>
              </a:r>
              <a:endParaRPr lang="en-US" sz="10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</p:grpSp>
      <p:pic>
        <p:nvPicPr>
          <p:cNvPr id="40" name="Imagem 39" descr="Gráfico, Gráfico de caixa estreita&#10;&#10;O conteúdo gerado por IA pode estar incorreto.">
            <a:extLst>
              <a:ext uri="{FF2B5EF4-FFF2-40B4-BE49-F238E27FC236}">
                <a16:creationId xmlns:a16="http://schemas.microsoft.com/office/drawing/2014/main" id="{250AC4FD-754C-69FA-F5E5-A98DCDD12D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" t="1404" r="5297" b="1995"/>
          <a:stretch/>
        </p:blipFill>
        <p:spPr>
          <a:xfrm>
            <a:off x="8298852" y="3816402"/>
            <a:ext cx="2513280" cy="211356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89FA17E-3A7B-F159-73A1-55C98C676BD9}"/>
              </a:ext>
            </a:extLst>
          </p:cNvPr>
          <p:cNvSpPr txBox="1"/>
          <p:nvPr/>
        </p:nvSpPr>
        <p:spPr>
          <a:xfrm>
            <a:off x="6832021" y="3694903"/>
            <a:ext cx="1129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SOLUÇÃO</a:t>
            </a:r>
            <a:endParaRPr lang="en-US" sz="1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790055B3-1037-F3CB-A8FF-51BFD6515AAF}"/>
              </a:ext>
            </a:extLst>
          </p:cNvPr>
          <p:cNvGrpSpPr/>
          <p:nvPr/>
        </p:nvGrpSpPr>
        <p:grpSpPr>
          <a:xfrm>
            <a:off x="8083587" y="3849082"/>
            <a:ext cx="2437130" cy="1816897"/>
            <a:chOff x="8083587" y="3849082"/>
            <a:chExt cx="2437130" cy="1816897"/>
          </a:xfrm>
        </p:grpSpPr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662C712B-6DC1-F7C1-0732-194DB09C6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3587" y="4165180"/>
              <a:ext cx="430530" cy="0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6E4A2C80-A0A2-76E8-BC47-4210423EC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3587" y="5665979"/>
              <a:ext cx="430530" cy="0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AD048229-9926-571D-4053-96E0DA3AF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0157" y="3849082"/>
              <a:ext cx="0" cy="274803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DF888657-8936-3CA2-B217-5736234F56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0717" y="3849082"/>
              <a:ext cx="0" cy="274803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DDA58EE6-F4EA-4855-9EFF-A17C3B92CE07}"/>
              </a:ext>
            </a:extLst>
          </p:cNvPr>
          <p:cNvGrpSpPr/>
          <p:nvPr/>
        </p:nvGrpSpPr>
        <p:grpSpPr>
          <a:xfrm>
            <a:off x="6609950" y="3569595"/>
            <a:ext cx="4753301" cy="2275303"/>
            <a:chOff x="6609950" y="3569595"/>
            <a:chExt cx="4753301" cy="22753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CaixaDeTexto 47">
                  <a:extLst>
                    <a:ext uri="{FF2B5EF4-FFF2-40B4-BE49-F238E27FC236}">
                      <a16:creationId xmlns:a16="http://schemas.microsoft.com/office/drawing/2014/main" id="{8179B6D9-D48B-08AF-30D9-3D061179E8A8}"/>
                    </a:ext>
                  </a:extLst>
                </p:cNvPr>
                <p:cNvSpPr txBox="1"/>
                <p:nvPr/>
              </p:nvSpPr>
              <p:spPr>
                <a:xfrm>
                  <a:off x="6699236" y="4011485"/>
                  <a:ext cx="1469931" cy="3219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sz="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Placa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pt-BR" sz="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sz="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Patch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pt-BR" sz="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BR" sz="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Malha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FF0000"/>
                    </a:solidFill>
                    <a:latin typeface="Montserrat Light" pitchFamily="2" charset="0"/>
                  </a:endParaRPr>
                </a:p>
              </p:txBody>
            </p:sp>
          </mc:Choice>
          <mc:Fallback>
            <p:sp>
              <p:nvSpPr>
                <p:cNvPr id="48" name="CaixaDeTexto 47">
                  <a:extLst>
                    <a:ext uri="{FF2B5EF4-FFF2-40B4-BE49-F238E27FC236}">
                      <a16:creationId xmlns:a16="http://schemas.microsoft.com/office/drawing/2014/main" id="{8179B6D9-D48B-08AF-30D9-3D061179E8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9236" y="4011485"/>
                  <a:ext cx="1469931" cy="32194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C6EB073B-5714-00EF-B7FB-4EF24ACF58D1}"/>
                    </a:ext>
                  </a:extLst>
                </p:cNvPr>
                <p:cNvSpPr txBox="1"/>
                <p:nvPr/>
              </p:nvSpPr>
              <p:spPr>
                <a:xfrm>
                  <a:off x="6609950" y="5475951"/>
                  <a:ext cx="1559217" cy="3689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sz="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 sz="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Placa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pt-BR" sz="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pt-BR" sz="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 sz="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Patch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pt-BR" sz="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pt-BR" sz="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sz="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Malha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rgbClr val="FF0000"/>
                    </a:solidFill>
                    <a:latin typeface="Montserrat Light" pitchFamily="2" charset="0"/>
                  </a:endParaRPr>
                </a:p>
              </p:txBody>
            </p:sp>
          </mc:Choice>
          <mc:Fallback>
            <p:sp>
              <p:nvSpPr>
                <p:cNvPr id="50" name="CaixaDeTexto 49">
                  <a:extLst>
                    <a:ext uri="{FF2B5EF4-FFF2-40B4-BE49-F238E27FC236}">
                      <a16:creationId xmlns:a16="http://schemas.microsoft.com/office/drawing/2014/main" id="{C6EB073B-5714-00EF-B7FB-4EF24ACF58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9950" y="5475951"/>
                  <a:ext cx="1559217" cy="36894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2B3B2F8E-3F8F-2222-4F21-4A55C89D22EE}"/>
                    </a:ext>
                  </a:extLst>
                </p:cNvPr>
                <p:cNvSpPr txBox="1"/>
                <p:nvPr/>
              </p:nvSpPr>
              <p:spPr>
                <a:xfrm>
                  <a:off x="9893320" y="3581605"/>
                  <a:ext cx="1469931" cy="3219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sz="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Placa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pt-BR" sz="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sz="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Patch</m:t>
                                </m:r>
                              </m:sub>
                            </m:sSub>
                          </m:num>
                          <m:den>
                            <m:r>
                              <a:rPr lang="pt-BR" sz="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pt-BR" sz="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t-BR" sz="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Malha</m:t>
                            </m:r>
                          </m:sub>
                        </m:sSub>
                      </m:oMath>
                    </m:oMathPara>
                  </a14:m>
                  <a:endParaRPr lang="en-US" sz="800" dirty="0">
                    <a:solidFill>
                      <a:srgbClr val="FF0000"/>
                    </a:solidFill>
                    <a:latin typeface="Montserrat Light" pitchFamily="2" charset="0"/>
                  </a:endParaRPr>
                </a:p>
              </p:txBody>
            </p:sp>
          </mc:Choice>
          <mc:Fallback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2B3B2F8E-3F8F-2222-4F21-4A55C89D22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3320" y="3581605"/>
                  <a:ext cx="1469931" cy="32194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CaixaDeTexto 55">
                  <a:extLst>
                    <a:ext uri="{FF2B5EF4-FFF2-40B4-BE49-F238E27FC236}">
                      <a16:creationId xmlns:a16="http://schemas.microsoft.com/office/drawing/2014/main" id="{E217C718-8DC5-E332-F63B-F13F48EACD51}"/>
                    </a:ext>
                  </a:extLst>
                </p:cNvPr>
                <p:cNvSpPr txBox="1"/>
                <p:nvPr/>
              </p:nvSpPr>
              <p:spPr>
                <a:xfrm>
                  <a:off x="7880243" y="3569595"/>
                  <a:ext cx="1559217" cy="3689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pt-BR" sz="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 sz="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Placa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pt-BR" sz="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pt-BR" sz="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pt-BR" sz="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Patch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pt-BR" sz="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pt-BR" sz="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pt-BR" sz="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Malha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800" dirty="0">
                    <a:solidFill>
                      <a:srgbClr val="FF0000"/>
                    </a:solidFill>
                    <a:latin typeface="Montserrat Light" pitchFamily="2" charset="0"/>
                  </a:endParaRPr>
                </a:p>
              </p:txBody>
            </p:sp>
          </mc:Choice>
          <mc:Fallback>
            <p:sp>
              <p:nvSpPr>
                <p:cNvPr id="56" name="CaixaDeTexto 55">
                  <a:extLst>
                    <a:ext uri="{FF2B5EF4-FFF2-40B4-BE49-F238E27FC236}">
                      <a16:creationId xmlns:a16="http://schemas.microsoft.com/office/drawing/2014/main" id="{E217C718-8DC5-E332-F63B-F13F48EACD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0243" y="3569595"/>
                  <a:ext cx="1559217" cy="36894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1329727B-3B17-E494-CFA3-841C5E7E4D43}"/>
              </a:ext>
            </a:extLst>
          </p:cNvPr>
          <p:cNvGrpSpPr/>
          <p:nvPr/>
        </p:nvGrpSpPr>
        <p:grpSpPr>
          <a:xfrm>
            <a:off x="6936992" y="3632845"/>
            <a:ext cx="3696905" cy="2154537"/>
            <a:chOff x="6936992" y="3632845"/>
            <a:chExt cx="3696905" cy="2154537"/>
          </a:xfrm>
        </p:grpSpPr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A2DC887D-C6F1-69D9-4856-59EBEB1327C8}"/>
                </a:ext>
              </a:extLst>
            </p:cNvPr>
            <p:cNvSpPr txBox="1"/>
            <p:nvPr/>
          </p:nvSpPr>
          <p:spPr>
            <a:xfrm>
              <a:off x="7847326" y="5533466"/>
              <a:ext cx="27512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1050" b="1" dirty="0">
                  <a:solidFill>
                    <a:srgbClr val="FF0000"/>
                  </a:solidFill>
                  <a:latin typeface="Montserrat Light" pitchFamily="2" charset="0"/>
                </a:rPr>
                <a:t>0</a:t>
              </a:r>
              <a:endParaRPr lang="en-US" sz="800" b="1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014F5D18-5A96-8B2E-FC4A-0AAD96A97B84}"/>
                </a:ext>
              </a:extLst>
            </p:cNvPr>
            <p:cNvSpPr txBox="1"/>
            <p:nvPr/>
          </p:nvSpPr>
          <p:spPr>
            <a:xfrm>
              <a:off x="7847326" y="4050332"/>
              <a:ext cx="27512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1050" b="1" dirty="0">
                  <a:solidFill>
                    <a:srgbClr val="FF0000"/>
                  </a:solidFill>
                  <a:latin typeface="Montserrat Light" pitchFamily="2" charset="0"/>
                </a:rPr>
                <a:t>1</a:t>
              </a:r>
              <a:endParaRPr lang="en-US" sz="800" b="1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AF39FDED-D43F-73DA-D949-228441136569}"/>
                </a:ext>
              </a:extLst>
            </p:cNvPr>
            <p:cNvSpPr txBox="1"/>
            <p:nvPr/>
          </p:nvSpPr>
          <p:spPr>
            <a:xfrm>
              <a:off x="8442593" y="3643541"/>
              <a:ext cx="27512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1050" b="1" dirty="0">
                  <a:solidFill>
                    <a:srgbClr val="FF0000"/>
                  </a:solidFill>
                  <a:latin typeface="Montserrat Light" pitchFamily="2" charset="0"/>
                </a:rPr>
                <a:t>0</a:t>
              </a:r>
              <a:endParaRPr lang="en-US" sz="800" b="1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2BC25522-8D4A-35E2-6E91-6CFF87C38A0F}"/>
                </a:ext>
              </a:extLst>
            </p:cNvPr>
            <p:cNvSpPr txBox="1"/>
            <p:nvPr/>
          </p:nvSpPr>
          <p:spPr>
            <a:xfrm>
              <a:off x="10358769" y="3632845"/>
              <a:ext cx="27512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1050" b="1" dirty="0">
                  <a:solidFill>
                    <a:srgbClr val="FF0000"/>
                  </a:solidFill>
                  <a:latin typeface="Montserrat Light" pitchFamily="2" charset="0"/>
                </a:rPr>
                <a:t>1</a:t>
              </a:r>
              <a:endParaRPr lang="en-US" sz="800" b="1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  <p:sp>
          <p:nvSpPr>
            <p:cNvPr id="63" name="Retângulo: Cantos Arredondados 62">
              <a:extLst>
                <a:ext uri="{FF2B5EF4-FFF2-40B4-BE49-F238E27FC236}">
                  <a16:creationId xmlns:a16="http://schemas.microsoft.com/office/drawing/2014/main" id="{36EBCFD6-4F62-1658-9CC7-BBF98FA5DF02}"/>
                </a:ext>
              </a:extLst>
            </p:cNvPr>
            <p:cNvSpPr/>
            <p:nvPr/>
          </p:nvSpPr>
          <p:spPr>
            <a:xfrm>
              <a:off x="6936992" y="4621538"/>
              <a:ext cx="1232175" cy="589095"/>
            </a:xfrm>
            <a:prstGeom prst="roundRect">
              <a:avLst/>
            </a:prstGeom>
            <a:solidFill>
              <a:schemeClr val="bg2"/>
            </a:solidFill>
            <a:ln>
              <a:solidFill>
                <a:srgbClr val="0070C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solidFill>
                    <a:srgbClr val="32474F"/>
                  </a:solidFill>
                  <a:latin typeface="Montserrat Black" pitchFamily="2" charset="0"/>
                </a:rPr>
                <a:t>Abordagem percentual</a:t>
              </a:r>
              <a:endParaRPr lang="en-US" sz="1200" dirty="0">
                <a:solidFill>
                  <a:srgbClr val="32474F"/>
                </a:solidFill>
                <a:latin typeface="Montserrat Black" pitchFamily="2" charset="0"/>
              </a:endParaRPr>
            </a:p>
          </p:txBody>
        </p:sp>
      </p:grpSp>
      <p:sp>
        <p:nvSpPr>
          <p:cNvPr id="67" name="Retângulo: Cantos Arredondados 66">
            <a:extLst>
              <a:ext uri="{FF2B5EF4-FFF2-40B4-BE49-F238E27FC236}">
                <a16:creationId xmlns:a16="http://schemas.microsoft.com/office/drawing/2014/main" id="{ECC67791-EDD6-B4A2-D91B-90E24B156CFC}"/>
              </a:ext>
            </a:extLst>
          </p:cNvPr>
          <p:cNvSpPr/>
          <p:nvPr/>
        </p:nvSpPr>
        <p:spPr>
          <a:xfrm>
            <a:off x="6865694" y="4619190"/>
            <a:ext cx="1372644" cy="589095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Domínio Discretizado</a:t>
            </a:r>
            <a:endParaRPr lang="en-US" sz="12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1C48E712-F775-71C3-786E-7960CA765EA7}"/>
              </a:ext>
            </a:extLst>
          </p:cNvPr>
          <p:cNvGrpSpPr/>
          <p:nvPr/>
        </p:nvGrpSpPr>
        <p:grpSpPr>
          <a:xfrm>
            <a:off x="8790873" y="4155084"/>
            <a:ext cx="1488054" cy="1495244"/>
            <a:chOff x="8790873" y="4155084"/>
            <a:chExt cx="1488054" cy="1495244"/>
          </a:xfrm>
        </p:grpSpPr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EE391E68-B294-37ED-815C-81A67599FB54}"/>
                </a:ext>
              </a:extLst>
            </p:cNvPr>
            <p:cNvCxnSpPr>
              <a:cxnSpLocks/>
            </p:cNvCxnSpPr>
            <p:nvPr/>
          </p:nvCxnSpPr>
          <p:spPr>
            <a:xfrm>
              <a:off x="8790873" y="4155084"/>
              <a:ext cx="0" cy="1495244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ED36ABF8-B7F0-20AB-84C4-31BE6736E215}"/>
                </a:ext>
              </a:extLst>
            </p:cNvPr>
            <p:cNvCxnSpPr>
              <a:cxnSpLocks/>
            </p:cNvCxnSpPr>
            <p:nvPr/>
          </p:nvCxnSpPr>
          <p:spPr>
            <a:xfrm>
              <a:off x="9088484" y="4155084"/>
              <a:ext cx="0" cy="1495244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785ED81F-4056-8670-F6F4-D076B9672E74}"/>
                </a:ext>
              </a:extLst>
            </p:cNvPr>
            <p:cNvCxnSpPr>
              <a:cxnSpLocks/>
            </p:cNvCxnSpPr>
            <p:nvPr/>
          </p:nvCxnSpPr>
          <p:spPr>
            <a:xfrm>
              <a:off x="9386095" y="4155084"/>
              <a:ext cx="0" cy="1495244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C0DA822D-51BE-7E6A-2AE5-3733A3BDEF19}"/>
                </a:ext>
              </a:extLst>
            </p:cNvPr>
            <p:cNvCxnSpPr>
              <a:cxnSpLocks/>
            </p:cNvCxnSpPr>
            <p:nvPr/>
          </p:nvCxnSpPr>
          <p:spPr>
            <a:xfrm>
              <a:off x="9683706" y="4155084"/>
              <a:ext cx="0" cy="1495244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3F478123-AAD6-A2C0-C80E-912232E897AB}"/>
                </a:ext>
              </a:extLst>
            </p:cNvPr>
            <p:cNvCxnSpPr>
              <a:cxnSpLocks/>
            </p:cNvCxnSpPr>
            <p:nvPr/>
          </p:nvCxnSpPr>
          <p:spPr>
            <a:xfrm>
              <a:off x="9981317" y="4155084"/>
              <a:ext cx="0" cy="1495244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FCFC0E8D-18B4-7EB8-29AD-1B288035FFE3}"/>
                </a:ext>
              </a:extLst>
            </p:cNvPr>
            <p:cNvCxnSpPr>
              <a:cxnSpLocks/>
            </p:cNvCxnSpPr>
            <p:nvPr/>
          </p:nvCxnSpPr>
          <p:spPr>
            <a:xfrm>
              <a:off x="10278927" y="4155084"/>
              <a:ext cx="0" cy="1495244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83" name="Agrupar 82">
            <a:extLst>
              <a:ext uri="{FF2B5EF4-FFF2-40B4-BE49-F238E27FC236}">
                <a16:creationId xmlns:a16="http://schemas.microsoft.com/office/drawing/2014/main" id="{FC45CB67-A839-6C38-B13C-FC017726FF88}"/>
              </a:ext>
            </a:extLst>
          </p:cNvPr>
          <p:cNvGrpSpPr/>
          <p:nvPr/>
        </p:nvGrpSpPr>
        <p:grpSpPr>
          <a:xfrm>
            <a:off x="8670309" y="4158056"/>
            <a:ext cx="1746504" cy="1495244"/>
            <a:chOff x="8670309" y="4158056"/>
            <a:chExt cx="1746504" cy="1495244"/>
          </a:xfrm>
        </p:grpSpPr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871D29BE-B17D-6783-0A17-BBBAB4C8685D}"/>
                </a:ext>
              </a:extLst>
            </p:cNvPr>
            <p:cNvCxnSpPr>
              <a:cxnSpLocks/>
            </p:cNvCxnSpPr>
            <p:nvPr/>
          </p:nvCxnSpPr>
          <p:spPr>
            <a:xfrm>
              <a:off x="8947194" y="4158056"/>
              <a:ext cx="0" cy="1495244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05ED3CA1-13B8-91BD-286C-057C87CACC92}"/>
                </a:ext>
              </a:extLst>
            </p:cNvPr>
            <p:cNvCxnSpPr>
              <a:cxnSpLocks/>
            </p:cNvCxnSpPr>
            <p:nvPr/>
          </p:nvCxnSpPr>
          <p:spPr>
            <a:xfrm>
              <a:off x="8670309" y="4158056"/>
              <a:ext cx="0" cy="1495244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EAC92EB2-57C9-3588-C5AA-807151440D11}"/>
                </a:ext>
              </a:extLst>
            </p:cNvPr>
            <p:cNvCxnSpPr>
              <a:cxnSpLocks/>
            </p:cNvCxnSpPr>
            <p:nvPr/>
          </p:nvCxnSpPr>
          <p:spPr>
            <a:xfrm>
              <a:off x="9239523" y="4158056"/>
              <a:ext cx="0" cy="1495244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2220CA4D-AAB2-87A4-5C16-D26F7566C902}"/>
                </a:ext>
              </a:extLst>
            </p:cNvPr>
            <p:cNvCxnSpPr>
              <a:cxnSpLocks/>
            </p:cNvCxnSpPr>
            <p:nvPr/>
          </p:nvCxnSpPr>
          <p:spPr>
            <a:xfrm>
              <a:off x="9540513" y="4158056"/>
              <a:ext cx="0" cy="1495244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E5BA53BC-CC80-6821-4C39-6B621C26ED5E}"/>
                </a:ext>
              </a:extLst>
            </p:cNvPr>
            <p:cNvCxnSpPr>
              <a:cxnSpLocks/>
            </p:cNvCxnSpPr>
            <p:nvPr/>
          </p:nvCxnSpPr>
          <p:spPr>
            <a:xfrm>
              <a:off x="9833883" y="4158056"/>
              <a:ext cx="0" cy="1495244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8838AA16-4C29-98D9-E037-1D69A956CFF9}"/>
                </a:ext>
              </a:extLst>
            </p:cNvPr>
            <p:cNvCxnSpPr>
              <a:cxnSpLocks/>
            </p:cNvCxnSpPr>
            <p:nvPr/>
          </p:nvCxnSpPr>
          <p:spPr>
            <a:xfrm>
              <a:off x="10127253" y="4158056"/>
              <a:ext cx="0" cy="1495244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C3EC6E4C-A62B-DBC0-D26A-51A409D7000B}"/>
                </a:ext>
              </a:extLst>
            </p:cNvPr>
            <p:cNvCxnSpPr>
              <a:cxnSpLocks/>
            </p:cNvCxnSpPr>
            <p:nvPr/>
          </p:nvCxnSpPr>
          <p:spPr>
            <a:xfrm>
              <a:off x="10416813" y="4158056"/>
              <a:ext cx="0" cy="1495244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01AE1E6C-CAFD-EF5C-D3C7-BB19393DB1B3}"/>
              </a:ext>
            </a:extLst>
          </p:cNvPr>
          <p:cNvGrpSpPr/>
          <p:nvPr/>
        </p:nvGrpSpPr>
        <p:grpSpPr>
          <a:xfrm rot="16200000">
            <a:off x="8991317" y="3955098"/>
            <a:ext cx="1118241" cy="1940561"/>
            <a:chOff x="8790873" y="4155084"/>
            <a:chExt cx="1488054" cy="1495244"/>
          </a:xfrm>
        </p:grpSpPr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CB5E4C92-0C0A-0360-1D85-E9C280345410}"/>
                </a:ext>
              </a:extLst>
            </p:cNvPr>
            <p:cNvCxnSpPr>
              <a:cxnSpLocks/>
            </p:cNvCxnSpPr>
            <p:nvPr/>
          </p:nvCxnSpPr>
          <p:spPr>
            <a:xfrm>
              <a:off x="8790873" y="4155084"/>
              <a:ext cx="0" cy="1495244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5D895F2F-822B-1414-F839-7A4910A87D3B}"/>
                </a:ext>
              </a:extLst>
            </p:cNvPr>
            <p:cNvCxnSpPr>
              <a:cxnSpLocks/>
            </p:cNvCxnSpPr>
            <p:nvPr/>
          </p:nvCxnSpPr>
          <p:spPr>
            <a:xfrm>
              <a:off x="9088484" y="4155084"/>
              <a:ext cx="0" cy="1495244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3DFBACD4-F9EE-CD5D-7EF9-F7DBF0376947}"/>
                </a:ext>
              </a:extLst>
            </p:cNvPr>
            <p:cNvCxnSpPr>
              <a:cxnSpLocks/>
            </p:cNvCxnSpPr>
            <p:nvPr/>
          </p:nvCxnSpPr>
          <p:spPr>
            <a:xfrm>
              <a:off x="9386095" y="4155084"/>
              <a:ext cx="0" cy="1495244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E5642E62-6AAD-63B6-8BD2-AA5CEB51413C}"/>
                </a:ext>
              </a:extLst>
            </p:cNvPr>
            <p:cNvCxnSpPr>
              <a:cxnSpLocks/>
            </p:cNvCxnSpPr>
            <p:nvPr/>
          </p:nvCxnSpPr>
          <p:spPr>
            <a:xfrm>
              <a:off x="9683706" y="4155084"/>
              <a:ext cx="0" cy="1495244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B45B92C1-0259-2BA8-194A-86708401E34B}"/>
                </a:ext>
              </a:extLst>
            </p:cNvPr>
            <p:cNvCxnSpPr>
              <a:cxnSpLocks/>
            </p:cNvCxnSpPr>
            <p:nvPr/>
          </p:nvCxnSpPr>
          <p:spPr>
            <a:xfrm>
              <a:off x="9981317" y="4155084"/>
              <a:ext cx="0" cy="1495244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0" name="Conector reto 89">
              <a:extLst>
                <a:ext uri="{FF2B5EF4-FFF2-40B4-BE49-F238E27FC236}">
                  <a16:creationId xmlns:a16="http://schemas.microsoft.com/office/drawing/2014/main" id="{CF593AB1-C14C-208B-59DC-F7B4D53F069E}"/>
                </a:ext>
              </a:extLst>
            </p:cNvPr>
            <p:cNvCxnSpPr>
              <a:cxnSpLocks/>
            </p:cNvCxnSpPr>
            <p:nvPr/>
          </p:nvCxnSpPr>
          <p:spPr>
            <a:xfrm>
              <a:off x="10278927" y="4155084"/>
              <a:ext cx="0" cy="1495244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31B89C80-3845-F580-6755-F73FB904DA45}"/>
              </a:ext>
            </a:extLst>
          </p:cNvPr>
          <p:cNvGrpSpPr/>
          <p:nvPr/>
        </p:nvGrpSpPr>
        <p:grpSpPr>
          <a:xfrm>
            <a:off x="8578105" y="4260194"/>
            <a:ext cx="1940561" cy="1329514"/>
            <a:chOff x="8578105" y="4260194"/>
            <a:chExt cx="1940561" cy="1329514"/>
          </a:xfrm>
        </p:grpSpPr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B631972F-1251-CEE2-6A93-B47A74DD567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48386" y="4390827"/>
              <a:ext cx="0" cy="1940561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DA7A3B5D-64C0-5264-AD66-C695228FF22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48386" y="4183345"/>
              <a:ext cx="0" cy="1940561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10DF6DB0-6FF2-03F0-FB33-8A9BFBE9FC9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48386" y="3955542"/>
              <a:ext cx="0" cy="1940561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2222A7DB-6483-8A2C-44A8-4A2A013AA2A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48386" y="3737899"/>
              <a:ext cx="0" cy="1940561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6" name="Conector reto 95">
              <a:extLst>
                <a:ext uri="{FF2B5EF4-FFF2-40B4-BE49-F238E27FC236}">
                  <a16:creationId xmlns:a16="http://schemas.microsoft.com/office/drawing/2014/main" id="{EC0CDC7E-B1A9-1D73-95C2-7013C051241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48386" y="3512636"/>
              <a:ext cx="0" cy="1940561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7" name="Conector reto 96">
              <a:extLst>
                <a:ext uri="{FF2B5EF4-FFF2-40B4-BE49-F238E27FC236}">
                  <a16:creationId xmlns:a16="http://schemas.microsoft.com/office/drawing/2014/main" id="{10FC8B1F-D3BA-B7DD-287F-CBEDB766BE9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48386" y="3289913"/>
              <a:ext cx="0" cy="1940561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49DB68D2-F1CC-C0EF-80CE-526250C937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548386" y="4619427"/>
              <a:ext cx="0" cy="1940561"/>
            </a:xfrm>
            <a:prstGeom prst="line">
              <a:avLst/>
            </a:prstGeom>
            <a:ln w="63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5" name="Google Shape;8898;p67">
            <a:extLst>
              <a:ext uri="{FF2B5EF4-FFF2-40B4-BE49-F238E27FC236}">
                <a16:creationId xmlns:a16="http://schemas.microsoft.com/office/drawing/2014/main" id="{2C3D47C3-E05A-9F33-4E18-666A33E7FA67}"/>
              </a:ext>
            </a:extLst>
          </p:cNvPr>
          <p:cNvSpPr/>
          <p:nvPr/>
        </p:nvSpPr>
        <p:spPr>
          <a:xfrm>
            <a:off x="618824" y="2546555"/>
            <a:ext cx="1534769" cy="1261221"/>
          </a:xfrm>
          <a:custGeom>
            <a:avLst/>
            <a:gdLst/>
            <a:ahLst/>
            <a:cxnLst/>
            <a:rect l="l" t="t" r="r" b="b"/>
            <a:pathLst>
              <a:path w="127950" h="105145" extrusionOk="0">
                <a:moveTo>
                  <a:pt x="18697" y="0"/>
                </a:moveTo>
                <a:cubicBezTo>
                  <a:pt x="8371" y="0"/>
                  <a:pt x="1" y="8371"/>
                  <a:pt x="1" y="18697"/>
                </a:cubicBezTo>
                <a:lnTo>
                  <a:pt x="1" y="105145"/>
                </a:lnTo>
                <a:lnTo>
                  <a:pt x="36857" y="105145"/>
                </a:lnTo>
                <a:cubicBezTo>
                  <a:pt x="35719" y="102283"/>
                  <a:pt x="35385" y="99165"/>
                  <a:pt x="35897" y="96130"/>
                </a:cubicBezTo>
                <a:cubicBezTo>
                  <a:pt x="37137" y="88648"/>
                  <a:pt x="43398" y="82793"/>
                  <a:pt x="50957" y="82096"/>
                </a:cubicBezTo>
                <a:cubicBezTo>
                  <a:pt x="51501" y="82045"/>
                  <a:pt x="52041" y="82020"/>
                  <a:pt x="52575" y="82020"/>
                </a:cubicBezTo>
                <a:cubicBezTo>
                  <a:pt x="61906" y="82020"/>
                  <a:pt x="69475" y="89593"/>
                  <a:pt x="69475" y="98926"/>
                </a:cubicBezTo>
                <a:cubicBezTo>
                  <a:pt x="69475" y="101055"/>
                  <a:pt x="69070" y="103165"/>
                  <a:pt x="68283" y="105145"/>
                </a:cubicBezTo>
                <a:lnTo>
                  <a:pt x="105145" y="105145"/>
                </a:lnTo>
                <a:lnTo>
                  <a:pt x="105145" y="68419"/>
                </a:lnTo>
                <a:cubicBezTo>
                  <a:pt x="106958" y="69088"/>
                  <a:pt x="108908" y="69476"/>
                  <a:pt x="110955" y="69476"/>
                </a:cubicBezTo>
                <a:cubicBezTo>
                  <a:pt x="111990" y="69476"/>
                  <a:pt x="113050" y="69377"/>
                  <a:pt x="114130" y="69164"/>
                </a:cubicBezTo>
                <a:cubicBezTo>
                  <a:pt x="121952" y="67632"/>
                  <a:pt x="127801" y="60687"/>
                  <a:pt x="127866" y="52715"/>
                </a:cubicBezTo>
                <a:cubicBezTo>
                  <a:pt x="127950" y="43313"/>
                  <a:pt x="120348" y="35664"/>
                  <a:pt x="110964" y="35664"/>
                </a:cubicBezTo>
                <a:cubicBezTo>
                  <a:pt x="108979" y="35670"/>
                  <a:pt x="107005" y="36028"/>
                  <a:pt x="105145" y="36720"/>
                </a:cubicBezTo>
                <a:lnTo>
                  <a:pt x="105145" y="0"/>
                </a:lnTo>
                <a:close/>
              </a:path>
            </a:pathLst>
          </a:custGeom>
          <a:solidFill>
            <a:srgbClr val="32474F"/>
          </a:solidFill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pt-BR" sz="1200" b="0" i="0" u="none" strike="noStrike" cap="none" dirty="0">
              <a:solidFill>
                <a:schemeClr val="bg2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2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Abordagem Multiobjetivo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8899;p67">
            <a:extLst>
              <a:ext uri="{FF2B5EF4-FFF2-40B4-BE49-F238E27FC236}">
                <a16:creationId xmlns:a16="http://schemas.microsoft.com/office/drawing/2014/main" id="{CD3D857C-D670-664C-CD03-E39524425FE3}"/>
              </a:ext>
            </a:extLst>
          </p:cNvPr>
          <p:cNvSpPr/>
          <p:nvPr/>
        </p:nvSpPr>
        <p:spPr>
          <a:xfrm>
            <a:off x="618151" y="3531002"/>
            <a:ext cx="1261095" cy="1533785"/>
          </a:xfrm>
          <a:custGeom>
            <a:avLst/>
            <a:gdLst/>
            <a:ahLst/>
            <a:cxnLst/>
            <a:rect l="l" t="t" r="r" b="b"/>
            <a:pathLst>
              <a:path w="105145" h="127868" extrusionOk="0">
                <a:moveTo>
                  <a:pt x="52573" y="1"/>
                </a:moveTo>
                <a:cubicBezTo>
                  <a:pt x="43236" y="1"/>
                  <a:pt x="35664" y="7567"/>
                  <a:pt x="35664" y="16910"/>
                </a:cubicBezTo>
                <a:cubicBezTo>
                  <a:pt x="35670" y="18895"/>
                  <a:pt x="36028" y="20862"/>
                  <a:pt x="36720" y="22722"/>
                </a:cubicBezTo>
                <a:lnTo>
                  <a:pt x="0" y="22722"/>
                </a:lnTo>
                <a:lnTo>
                  <a:pt x="0" y="110011"/>
                </a:lnTo>
                <a:cubicBezTo>
                  <a:pt x="0" y="119872"/>
                  <a:pt x="7995" y="127867"/>
                  <a:pt x="17862" y="127867"/>
                </a:cubicBezTo>
                <a:lnTo>
                  <a:pt x="105145" y="127867"/>
                </a:lnTo>
                <a:lnTo>
                  <a:pt x="105145" y="91010"/>
                </a:lnTo>
                <a:cubicBezTo>
                  <a:pt x="103158" y="91801"/>
                  <a:pt x="101044" y="92206"/>
                  <a:pt x="98916" y="92206"/>
                </a:cubicBezTo>
                <a:cubicBezTo>
                  <a:pt x="98350" y="92206"/>
                  <a:pt x="97782" y="92177"/>
                  <a:pt x="97215" y="92119"/>
                </a:cubicBezTo>
                <a:cubicBezTo>
                  <a:pt x="88869" y="91267"/>
                  <a:pt x="82269" y="84184"/>
                  <a:pt x="82024" y="75802"/>
                </a:cubicBezTo>
                <a:cubicBezTo>
                  <a:pt x="81744" y="66233"/>
                  <a:pt x="89417" y="58393"/>
                  <a:pt x="98920" y="58393"/>
                </a:cubicBezTo>
                <a:cubicBezTo>
                  <a:pt x="101055" y="58393"/>
                  <a:pt x="103159" y="58792"/>
                  <a:pt x="105139" y="59585"/>
                </a:cubicBezTo>
                <a:lnTo>
                  <a:pt x="105139" y="22728"/>
                </a:lnTo>
                <a:lnTo>
                  <a:pt x="68419" y="22728"/>
                </a:lnTo>
                <a:cubicBezTo>
                  <a:pt x="69427" y="19992"/>
                  <a:pt x="69796" y="16951"/>
                  <a:pt x="69164" y="13738"/>
                </a:cubicBezTo>
                <a:cubicBezTo>
                  <a:pt x="67632" y="5922"/>
                  <a:pt x="60686" y="73"/>
                  <a:pt x="52715" y="2"/>
                </a:cubicBezTo>
                <a:cubicBezTo>
                  <a:pt x="52668" y="1"/>
                  <a:pt x="52620" y="1"/>
                  <a:pt x="52573" y="1"/>
                </a:cubicBezTo>
                <a:close/>
              </a:path>
            </a:pathLst>
          </a:custGeom>
          <a:solidFill>
            <a:srgbClr val="5E6E8A"/>
          </a:solidFill>
          <a:ln w="9525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b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endParaRPr lang="pt-BR" sz="1200" b="0" i="0" u="none" strike="noStrike" cap="none" dirty="0">
              <a:solidFill>
                <a:schemeClr val="bg1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Minimizar e Maximizar </a:t>
            </a: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F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unções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8900;p67">
            <a:extLst>
              <a:ext uri="{FF2B5EF4-FFF2-40B4-BE49-F238E27FC236}">
                <a16:creationId xmlns:a16="http://schemas.microsoft.com/office/drawing/2014/main" id="{890F7FE5-BEC2-19ED-7853-5BA67803C74B}"/>
              </a:ext>
            </a:extLst>
          </p:cNvPr>
          <p:cNvSpPr/>
          <p:nvPr/>
        </p:nvSpPr>
        <p:spPr>
          <a:xfrm>
            <a:off x="1877950" y="2549615"/>
            <a:ext cx="1261234" cy="1521267"/>
          </a:xfrm>
          <a:custGeom>
            <a:avLst/>
            <a:gdLst/>
            <a:ahLst/>
            <a:cxnLst/>
            <a:rect l="l" t="t" r="r" b="b"/>
            <a:pathLst>
              <a:path w="105146" h="127873" extrusionOk="0">
                <a:moveTo>
                  <a:pt x="1" y="1"/>
                </a:moveTo>
                <a:lnTo>
                  <a:pt x="1" y="36857"/>
                </a:lnTo>
                <a:cubicBezTo>
                  <a:pt x="1988" y="36066"/>
                  <a:pt x="4101" y="35662"/>
                  <a:pt x="6229" y="35662"/>
                </a:cubicBezTo>
                <a:cubicBezTo>
                  <a:pt x="6796" y="35662"/>
                  <a:pt x="7364" y="35691"/>
                  <a:pt x="7930" y="35748"/>
                </a:cubicBezTo>
                <a:cubicBezTo>
                  <a:pt x="16277" y="36595"/>
                  <a:pt x="22877" y="43684"/>
                  <a:pt x="23121" y="52066"/>
                </a:cubicBezTo>
                <a:cubicBezTo>
                  <a:pt x="23396" y="61635"/>
                  <a:pt x="15722" y="69481"/>
                  <a:pt x="6219" y="69481"/>
                </a:cubicBezTo>
                <a:cubicBezTo>
                  <a:pt x="4091" y="69475"/>
                  <a:pt x="1980" y="69076"/>
                  <a:pt x="1" y="68289"/>
                </a:cubicBezTo>
                <a:lnTo>
                  <a:pt x="1" y="105145"/>
                </a:lnTo>
                <a:lnTo>
                  <a:pt x="36720" y="105145"/>
                </a:lnTo>
                <a:cubicBezTo>
                  <a:pt x="35719" y="107882"/>
                  <a:pt x="35343" y="110916"/>
                  <a:pt x="35975" y="114130"/>
                </a:cubicBezTo>
                <a:cubicBezTo>
                  <a:pt x="37513" y="121952"/>
                  <a:pt x="44459" y="127801"/>
                  <a:pt x="52424" y="127872"/>
                </a:cubicBezTo>
                <a:cubicBezTo>
                  <a:pt x="52472" y="127873"/>
                  <a:pt x="52519" y="127873"/>
                  <a:pt x="52567" y="127873"/>
                </a:cubicBezTo>
                <a:cubicBezTo>
                  <a:pt x="61909" y="127873"/>
                  <a:pt x="69481" y="120301"/>
                  <a:pt x="69481" y="110964"/>
                </a:cubicBezTo>
                <a:cubicBezTo>
                  <a:pt x="69475" y="108979"/>
                  <a:pt x="69118" y="107005"/>
                  <a:pt x="68426" y="105145"/>
                </a:cubicBezTo>
                <a:lnTo>
                  <a:pt x="105145" y="105145"/>
                </a:lnTo>
                <a:lnTo>
                  <a:pt x="105145" y="16354"/>
                </a:lnTo>
                <a:cubicBezTo>
                  <a:pt x="105140" y="7328"/>
                  <a:pt x="97818" y="1"/>
                  <a:pt x="88786" y="1"/>
                </a:cubicBezTo>
                <a:close/>
              </a:path>
            </a:pathLst>
          </a:custGeom>
          <a:solidFill>
            <a:srgbClr val="E0E0E0"/>
          </a:solidFill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Programa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Black-box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b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8901;p67">
            <a:extLst>
              <a:ext uri="{FF2B5EF4-FFF2-40B4-BE49-F238E27FC236}">
                <a16:creationId xmlns:a16="http://schemas.microsoft.com/office/drawing/2014/main" id="{C68F1576-DF8D-E68F-CA82-D5C99EDAEEC3}"/>
              </a:ext>
            </a:extLst>
          </p:cNvPr>
          <p:cNvSpPr/>
          <p:nvPr/>
        </p:nvSpPr>
        <p:spPr>
          <a:xfrm>
            <a:off x="1605488" y="3798756"/>
            <a:ext cx="1534697" cy="1261161"/>
          </a:xfrm>
          <a:custGeom>
            <a:avLst/>
            <a:gdLst/>
            <a:ahLst/>
            <a:cxnLst/>
            <a:rect l="l" t="t" r="r" b="b"/>
            <a:pathLst>
              <a:path w="127944" h="105140" extrusionOk="0">
                <a:moveTo>
                  <a:pt x="22805" y="0"/>
                </a:moveTo>
                <a:lnTo>
                  <a:pt x="22805" y="36720"/>
                </a:lnTo>
                <a:cubicBezTo>
                  <a:pt x="20992" y="36051"/>
                  <a:pt x="19042" y="35663"/>
                  <a:pt x="16995" y="35663"/>
                </a:cubicBezTo>
                <a:cubicBezTo>
                  <a:pt x="15960" y="35663"/>
                  <a:pt x="14900" y="35762"/>
                  <a:pt x="13820" y="35975"/>
                </a:cubicBezTo>
                <a:cubicBezTo>
                  <a:pt x="5998" y="37513"/>
                  <a:pt x="150" y="44453"/>
                  <a:pt x="78" y="52424"/>
                </a:cubicBezTo>
                <a:cubicBezTo>
                  <a:pt x="1" y="61826"/>
                  <a:pt x="7602" y="69481"/>
                  <a:pt x="16986" y="69481"/>
                </a:cubicBezTo>
                <a:cubicBezTo>
                  <a:pt x="18971" y="69475"/>
                  <a:pt x="20945" y="69117"/>
                  <a:pt x="22805" y="68420"/>
                </a:cubicBezTo>
                <a:lnTo>
                  <a:pt x="22805" y="105139"/>
                </a:lnTo>
                <a:lnTo>
                  <a:pt x="108943" y="105139"/>
                </a:lnTo>
                <a:cubicBezTo>
                  <a:pt x="119436" y="105139"/>
                  <a:pt x="127944" y="96631"/>
                  <a:pt x="127944" y="86138"/>
                </a:cubicBezTo>
                <a:lnTo>
                  <a:pt x="127944" y="0"/>
                </a:lnTo>
                <a:lnTo>
                  <a:pt x="91087" y="0"/>
                </a:lnTo>
                <a:cubicBezTo>
                  <a:pt x="92088" y="2510"/>
                  <a:pt x="92470" y="5235"/>
                  <a:pt x="92196" y="7924"/>
                </a:cubicBezTo>
                <a:cubicBezTo>
                  <a:pt x="91343" y="16271"/>
                  <a:pt x="84260" y="22870"/>
                  <a:pt x="75878" y="23115"/>
                </a:cubicBezTo>
                <a:cubicBezTo>
                  <a:pt x="75708" y="23120"/>
                  <a:pt x="75539" y="23122"/>
                  <a:pt x="75370" y="23122"/>
                </a:cubicBezTo>
                <a:cubicBezTo>
                  <a:pt x="66033" y="23122"/>
                  <a:pt x="58469" y="15553"/>
                  <a:pt x="58469" y="6219"/>
                </a:cubicBezTo>
                <a:cubicBezTo>
                  <a:pt x="58469" y="4084"/>
                  <a:pt x="58869" y="1980"/>
                  <a:pt x="59662" y="0"/>
                </a:cubicBezTo>
                <a:close/>
              </a:path>
            </a:pathLst>
          </a:custGeom>
          <a:solidFill>
            <a:srgbClr val="E37E5F"/>
          </a:solidFill>
          <a:ln w="952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pt-BR" sz="16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Quantidade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de Variáveis 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não fixa</a:t>
            </a:r>
            <a:endParaRPr lang="pt-BR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61DEF789-E571-ECA0-4588-1FC1C516B280}"/>
              </a:ext>
            </a:extLst>
          </p:cNvPr>
          <p:cNvSpPr/>
          <p:nvPr/>
        </p:nvSpPr>
        <p:spPr>
          <a:xfrm>
            <a:off x="1016604" y="3303089"/>
            <a:ext cx="1720689" cy="981594"/>
          </a:xfrm>
          <a:prstGeom prst="roundRect">
            <a:avLst/>
          </a:prstGeom>
          <a:solidFill>
            <a:srgbClr val="FFD96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Direct MultiSearch</a:t>
            </a:r>
            <a:b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</a:br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(DMS)</a:t>
            </a:r>
            <a:endParaRPr lang="en-US" sz="16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tângulo: Cantos Arredondados 109">
                <a:extLst>
                  <a:ext uri="{FF2B5EF4-FFF2-40B4-BE49-F238E27FC236}">
                    <a16:creationId xmlns:a16="http://schemas.microsoft.com/office/drawing/2014/main" id="{C67DD7D1-5C8A-65BB-1FF1-CB5E707C1BEA}"/>
                  </a:ext>
                </a:extLst>
              </p:cNvPr>
              <p:cNvSpPr/>
              <p:nvPr/>
            </p:nvSpPr>
            <p:spPr>
              <a:xfrm>
                <a:off x="6893545" y="5283328"/>
                <a:ext cx="1316941" cy="30995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0,1</m:t>
                      </m:r>
                      <m:r>
                        <a:rPr lang="pt-BR" sz="11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→0,05→0,01</m:t>
                      </m:r>
                    </m:oMath>
                  </m:oMathPara>
                </a14:m>
                <a:endPara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0" name="Retângulo: Cantos Arredondados 109">
                <a:extLst>
                  <a:ext uri="{FF2B5EF4-FFF2-40B4-BE49-F238E27FC236}">
                    <a16:creationId xmlns:a16="http://schemas.microsoft.com/office/drawing/2014/main" id="{C67DD7D1-5C8A-65BB-1FF1-CB5E707C1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545" y="5283328"/>
                <a:ext cx="1316941" cy="309956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851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1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78379-557B-4139-2B14-70AE2B641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&#10;&#10;O conteúdo gerado por IA pode estar incorreto.">
            <a:extLst>
              <a:ext uri="{FF2B5EF4-FFF2-40B4-BE49-F238E27FC236}">
                <a16:creationId xmlns:a16="http://schemas.microsoft.com/office/drawing/2014/main" id="{92D4486D-1769-6B67-7CF4-52964F621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528BBDC-A990-8CDD-7571-6685394362CB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10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D301031-5590-462E-CEE3-BAFE98417D58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F16666E-3B00-86EF-B4B0-A3A41FED886E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C2C10E2-2D37-6993-157A-320FCC5D7E1E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DC75DB-17EA-C64F-A876-C0718FF4D336}"/>
              </a:ext>
            </a:extLst>
          </p:cNvPr>
          <p:cNvSpPr txBox="1"/>
          <p:nvPr/>
        </p:nvSpPr>
        <p:spPr>
          <a:xfrm>
            <a:off x="910363" y="886396"/>
            <a:ext cx="4194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DE OPTIMIZAÇÃO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81734FE-E646-7713-A187-4DF93A63D18A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3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FB43B2E-BE22-AB91-3593-2128DECD7F3E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2B3276B-69D0-B059-68D4-939681803567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1C3C1DC-9793-E92B-ED8E-FAA865B580A7}"/>
              </a:ext>
            </a:extLst>
          </p:cNvPr>
          <p:cNvSpPr txBox="1"/>
          <p:nvPr/>
        </p:nvSpPr>
        <p:spPr>
          <a:xfrm>
            <a:off x="3482113" y="1488084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Problemas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DCFB99E-3B9E-C580-451A-7D0A99752B06}"/>
              </a:ext>
            </a:extLst>
          </p:cNvPr>
          <p:cNvCxnSpPr>
            <a:cxnSpLocks/>
          </p:cNvCxnSpPr>
          <p:nvPr/>
        </p:nvCxnSpPr>
        <p:spPr>
          <a:xfrm flipV="1">
            <a:off x="3482112" y="1857416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EC75A9B8-AF91-861A-892D-B123973F9158}"/>
              </a:ext>
            </a:extLst>
          </p:cNvPr>
          <p:cNvSpPr/>
          <p:nvPr/>
        </p:nvSpPr>
        <p:spPr>
          <a:xfrm>
            <a:off x="7911964" y="2009806"/>
            <a:ext cx="3708318" cy="605575"/>
          </a:xfrm>
          <a:prstGeom prst="roundRect">
            <a:avLst>
              <a:gd name="adj" fmla="val 9230"/>
            </a:avLst>
          </a:prstGeom>
          <a:solidFill>
            <a:srgbClr val="EAA18A"/>
          </a:solidFill>
          <a:ln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(II) Componentes Elétricos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8D94AC7-3A75-EDC5-0C0C-622CB9B1B9E1}"/>
              </a:ext>
            </a:extLst>
          </p:cNvPr>
          <p:cNvSpPr/>
          <p:nvPr/>
        </p:nvSpPr>
        <p:spPr>
          <a:xfrm>
            <a:off x="3598638" y="2704673"/>
            <a:ext cx="8364761" cy="3641817"/>
          </a:xfrm>
          <a:prstGeom prst="roundRect">
            <a:avLst>
              <a:gd name="adj" fmla="val 4916"/>
            </a:avLst>
          </a:prstGeom>
          <a:solidFill>
            <a:srgbClr val="E0E0E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(I) Posição e Quantidade </a:t>
            </a:r>
          </a:p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de pares de patches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10D14DD4-6BA9-FE37-EC73-BC04555E3491}"/>
              </a:ext>
            </a:extLst>
          </p:cNvPr>
          <p:cNvGrpSpPr/>
          <p:nvPr/>
        </p:nvGrpSpPr>
        <p:grpSpPr>
          <a:xfrm>
            <a:off x="3773228" y="4279221"/>
            <a:ext cx="2155623" cy="369756"/>
            <a:chOff x="3773228" y="4244946"/>
            <a:chExt cx="2155623" cy="369756"/>
          </a:xfrm>
        </p:grpSpPr>
        <p:sp>
          <p:nvSpPr>
            <p:cNvPr id="10" name="Retângulo: Único Canto Arredondado 9">
              <a:extLst>
                <a:ext uri="{FF2B5EF4-FFF2-40B4-BE49-F238E27FC236}">
                  <a16:creationId xmlns:a16="http://schemas.microsoft.com/office/drawing/2014/main" id="{39E82F4B-0698-3ED2-DD8B-91AFC15AD271}"/>
                </a:ext>
              </a:extLst>
            </p:cNvPr>
            <p:cNvSpPr/>
            <p:nvPr/>
          </p:nvSpPr>
          <p:spPr>
            <a:xfrm>
              <a:off x="3773228" y="4244946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5D11709A-9669-A32C-FB96-144BA21C9292}"/>
                </a:ext>
              </a:extLst>
            </p:cNvPr>
            <p:cNvSpPr txBox="1"/>
            <p:nvPr/>
          </p:nvSpPr>
          <p:spPr>
            <a:xfrm>
              <a:off x="4076968" y="4291325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FF0000"/>
                  </a:solidFill>
                  <a:latin typeface="Montserrat Black" pitchFamily="2" charset="0"/>
                </a:rPr>
                <a:t>DESAFIOS</a:t>
              </a:r>
              <a:endParaRPr lang="en-US" sz="14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  <p:pic>
          <p:nvPicPr>
            <p:cNvPr id="15" name="Gráfico 14" descr="Manual com preenchimento sólido">
              <a:extLst>
                <a:ext uri="{FF2B5EF4-FFF2-40B4-BE49-F238E27FC236}">
                  <a16:creationId xmlns:a16="http://schemas.microsoft.com/office/drawing/2014/main" id="{93616F51-33D0-16CB-7E85-204AFE1EC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2542" y="4252225"/>
              <a:ext cx="355198" cy="355198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B42152FC-40FE-4DB8-8AD5-652321DFCD07}"/>
              </a:ext>
            </a:extLst>
          </p:cNvPr>
          <p:cNvGrpSpPr/>
          <p:nvPr/>
        </p:nvGrpSpPr>
        <p:grpSpPr>
          <a:xfrm>
            <a:off x="3773228" y="3802703"/>
            <a:ext cx="2155623" cy="369756"/>
            <a:chOff x="3773228" y="3779815"/>
            <a:chExt cx="2155623" cy="369756"/>
          </a:xfrm>
        </p:grpSpPr>
        <p:sp>
          <p:nvSpPr>
            <p:cNvPr id="23" name="Retângulo: Único Canto Arredondado 22">
              <a:extLst>
                <a:ext uri="{FF2B5EF4-FFF2-40B4-BE49-F238E27FC236}">
                  <a16:creationId xmlns:a16="http://schemas.microsoft.com/office/drawing/2014/main" id="{01D669AA-9B00-9A7B-7DBE-61AA3A7EF67F}"/>
                </a:ext>
              </a:extLst>
            </p:cNvPr>
            <p:cNvSpPr/>
            <p:nvPr/>
          </p:nvSpPr>
          <p:spPr>
            <a:xfrm>
              <a:off x="3773228" y="377981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E733B078-2666-2D03-1F00-7C9789FB63C7}"/>
                </a:ext>
              </a:extLst>
            </p:cNvPr>
            <p:cNvSpPr txBox="1"/>
            <p:nvPr/>
          </p:nvSpPr>
          <p:spPr>
            <a:xfrm>
              <a:off x="4076968" y="3826194"/>
              <a:ext cx="185188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75000"/>
                    </a:schemeClr>
                  </a:solidFill>
                  <a:latin typeface="Montserrat Black" pitchFamily="2" charset="0"/>
                </a:rPr>
                <a:t>FUNÇÃO OBJETIVO</a:t>
              </a:r>
              <a:endParaRPr lang="en-US" sz="1400" dirty="0">
                <a:solidFill>
                  <a:schemeClr val="accent3">
                    <a:lumMod val="75000"/>
                  </a:schemeClr>
                </a:solidFill>
                <a:latin typeface="Montserrat Light" pitchFamily="2" charset="0"/>
              </a:endParaRPr>
            </a:p>
          </p:txBody>
        </p:sp>
        <p:pic>
          <p:nvPicPr>
            <p:cNvPr id="28" name="Gráfico 27" descr="Na mosca estrutura de tópicos">
              <a:extLst>
                <a:ext uri="{FF2B5EF4-FFF2-40B4-BE49-F238E27FC236}">
                  <a16:creationId xmlns:a16="http://schemas.microsoft.com/office/drawing/2014/main" id="{B9D1C871-E075-BDA6-923F-1FD84F1D4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18069" y="3787094"/>
              <a:ext cx="355198" cy="355198"/>
            </a:xfrm>
            <a:prstGeom prst="rect">
              <a:avLst/>
            </a:prstGeom>
          </p:spPr>
        </p:pic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84F2A15-ABFC-3BD1-09F8-B97B0D1B9D10}"/>
              </a:ext>
            </a:extLst>
          </p:cNvPr>
          <p:cNvGrpSpPr/>
          <p:nvPr/>
        </p:nvGrpSpPr>
        <p:grpSpPr>
          <a:xfrm>
            <a:off x="3623245" y="3291121"/>
            <a:ext cx="2305606" cy="404820"/>
            <a:chOff x="3623245" y="3291121"/>
            <a:chExt cx="2305606" cy="404820"/>
          </a:xfrm>
        </p:grpSpPr>
        <p:sp>
          <p:nvSpPr>
            <p:cNvPr id="29" name="Retângulo: Único Canto Arredondado 28">
              <a:extLst>
                <a:ext uri="{FF2B5EF4-FFF2-40B4-BE49-F238E27FC236}">
                  <a16:creationId xmlns:a16="http://schemas.microsoft.com/office/drawing/2014/main" id="{3228E997-80A0-6781-0B7C-37EA022B8FC5}"/>
                </a:ext>
              </a:extLst>
            </p:cNvPr>
            <p:cNvSpPr/>
            <p:nvPr/>
          </p:nvSpPr>
          <p:spPr>
            <a:xfrm>
              <a:off x="3773228" y="332618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B88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6019056A-50AD-6BDE-447D-D1F6CEEEE963}"/>
                </a:ext>
              </a:extLst>
            </p:cNvPr>
            <p:cNvSpPr txBox="1"/>
            <p:nvPr/>
          </p:nvSpPr>
          <p:spPr>
            <a:xfrm>
              <a:off x="4076968" y="3372564"/>
              <a:ext cx="14009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B88C00"/>
                  </a:solidFill>
                  <a:latin typeface="Montserrat Black" pitchFamily="2" charset="0"/>
                </a:rPr>
                <a:t>VARIÁVEIS</a:t>
              </a:r>
              <a:endParaRPr lang="en-US" sz="1400" dirty="0">
                <a:solidFill>
                  <a:srgbClr val="B88C00"/>
                </a:solidFill>
                <a:latin typeface="Montserrat Light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2D548B44-E533-A88C-47AE-9CB3212E2801}"/>
                    </a:ext>
                  </a:extLst>
                </p:cNvPr>
                <p:cNvSpPr txBox="1"/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1400" b="1" dirty="0">
                    <a:solidFill>
                      <a:srgbClr val="B88C00"/>
                    </a:solidFill>
                    <a:latin typeface="Montserrat Light" pitchFamily="2" charset="0"/>
                  </a:endParaRPr>
                </a:p>
              </p:txBody>
            </p:sp>
          </mc:Choice>
          <mc:Fallback xmlns="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EDA33688-3CB7-10B4-3BF3-4B08E1A4E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D1837E8-0BD3-7E13-E235-72B0C216D4E2}"/>
              </a:ext>
            </a:extLst>
          </p:cNvPr>
          <p:cNvGrpSpPr/>
          <p:nvPr/>
        </p:nvGrpSpPr>
        <p:grpSpPr>
          <a:xfrm>
            <a:off x="3773228" y="4755740"/>
            <a:ext cx="2155623" cy="369756"/>
            <a:chOff x="3773228" y="4755740"/>
            <a:chExt cx="2155623" cy="369756"/>
          </a:xfrm>
        </p:grpSpPr>
        <p:sp>
          <p:nvSpPr>
            <p:cNvPr id="33" name="Retângulo: Único Canto Arredondado 32">
              <a:extLst>
                <a:ext uri="{FF2B5EF4-FFF2-40B4-BE49-F238E27FC236}">
                  <a16:creationId xmlns:a16="http://schemas.microsoft.com/office/drawing/2014/main" id="{2E1A105C-4656-2F9D-AC85-5555148723CE}"/>
                </a:ext>
              </a:extLst>
            </p:cNvPr>
            <p:cNvSpPr/>
            <p:nvPr/>
          </p:nvSpPr>
          <p:spPr>
            <a:xfrm>
              <a:off x="3773228" y="4755740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EE60E0C4-F321-6B9E-3F73-3EC237663826}"/>
                </a:ext>
              </a:extLst>
            </p:cNvPr>
            <p:cNvSpPr txBox="1"/>
            <p:nvPr/>
          </p:nvSpPr>
          <p:spPr>
            <a:xfrm>
              <a:off x="4076968" y="4802119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0070C0"/>
                  </a:solidFill>
                  <a:latin typeface="Montserrat Black" pitchFamily="2" charset="0"/>
                </a:rPr>
                <a:t>SOLUÇÃO</a:t>
              </a:r>
              <a:endParaRPr lang="en-US" sz="1400" dirty="0">
                <a:solidFill>
                  <a:srgbClr val="0070C0"/>
                </a:solidFill>
                <a:latin typeface="Montserrat Light" pitchFamily="2" charset="0"/>
              </a:endParaRPr>
            </a:p>
          </p:txBody>
        </p:sp>
        <p:pic>
          <p:nvPicPr>
            <p:cNvPr id="37" name="Gráfico 36" descr="Marca de seleção com preenchimento sólido">
              <a:extLst>
                <a:ext uri="{FF2B5EF4-FFF2-40B4-BE49-F238E27FC236}">
                  <a16:creationId xmlns:a16="http://schemas.microsoft.com/office/drawing/2014/main" id="{205B38D5-DD06-DEDD-2F08-030662502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8367" y="4771772"/>
              <a:ext cx="319373" cy="337692"/>
            </a:xfrm>
            <a:prstGeom prst="rect">
              <a:avLst/>
            </a:prstGeom>
          </p:spPr>
        </p:pic>
      </p:grpSp>
      <p:sp>
        <p:nvSpPr>
          <p:cNvPr id="27" name="Retângulo 26">
            <a:extLst>
              <a:ext uri="{FF2B5EF4-FFF2-40B4-BE49-F238E27FC236}">
                <a16:creationId xmlns:a16="http://schemas.microsoft.com/office/drawing/2014/main" id="{52C5A181-96BB-D68B-8B73-C31D4810D6E6}"/>
              </a:ext>
            </a:extLst>
          </p:cNvPr>
          <p:cNvSpPr/>
          <p:nvPr/>
        </p:nvSpPr>
        <p:spPr>
          <a:xfrm>
            <a:off x="6737822" y="3305308"/>
            <a:ext cx="4955943" cy="2719571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B3C503D7-3827-0421-F6BA-70EB7F9FF8BD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928851" y="4940618"/>
            <a:ext cx="808971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7950B1E-1BBF-4836-228D-C1E6A713FD69}"/>
              </a:ext>
            </a:extLst>
          </p:cNvPr>
          <p:cNvGrpSpPr/>
          <p:nvPr/>
        </p:nvGrpSpPr>
        <p:grpSpPr>
          <a:xfrm>
            <a:off x="6817360" y="3372564"/>
            <a:ext cx="3882135" cy="230832"/>
            <a:chOff x="7691714" y="3925596"/>
            <a:chExt cx="3882135" cy="230832"/>
          </a:xfrm>
        </p:grpSpPr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E72668BE-3519-EE39-CE8F-B7623AEFD3D0}"/>
                </a:ext>
              </a:extLst>
            </p:cNvPr>
            <p:cNvSpPr/>
            <p:nvPr/>
          </p:nvSpPr>
          <p:spPr>
            <a:xfrm>
              <a:off x="7691714" y="3926504"/>
              <a:ext cx="377533" cy="229017"/>
            </a:xfrm>
            <a:prstGeom prst="roundRect">
              <a:avLst>
                <a:gd name="adj" fmla="val 3846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latin typeface="Montserrat Black" pitchFamily="2" charset="0"/>
                </a:rPr>
                <a:t>I</a:t>
              </a:r>
              <a:endParaRPr lang="en-US" sz="1050" dirty="0">
                <a:latin typeface="Montserrat Black" pitchFamily="2" charset="0"/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ADEB3608-0D44-FC16-0096-8EE4E84E5D6B}"/>
                </a:ext>
              </a:extLst>
            </p:cNvPr>
            <p:cNvSpPr txBox="1"/>
            <p:nvPr/>
          </p:nvSpPr>
          <p:spPr>
            <a:xfrm>
              <a:off x="8069247" y="3925596"/>
              <a:ext cx="350460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solidFill>
                    <a:srgbClr val="FF0000"/>
                  </a:solidFill>
                  <a:latin typeface="Montserrat Black" pitchFamily="2" charset="0"/>
                </a:rPr>
                <a:t>Domínio Real das Variáveis</a:t>
              </a:r>
              <a:endParaRPr lang="en-US" sz="10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FA9A94FB-E0B5-3BDE-5243-6425A587D5B9}"/>
              </a:ext>
            </a:extLst>
          </p:cNvPr>
          <p:cNvSpPr txBox="1"/>
          <p:nvPr/>
        </p:nvSpPr>
        <p:spPr>
          <a:xfrm>
            <a:off x="6822768" y="3849608"/>
            <a:ext cx="1129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FFC000"/>
                </a:solidFill>
                <a:latin typeface="Montserrat Black" pitchFamily="2" charset="0"/>
              </a:rPr>
              <a:t>EXEMPLO:</a:t>
            </a:r>
            <a:endParaRPr lang="en-US" sz="1400" dirty="0">
              <a:solidFill>
                <a:srgbClr val="FFC000"/>
              </a:solidFill>
              <a:latin typeface="Montserrat Light" pitchFamily="2" charset="0"/>
            </a:endParaRPr>
          </a:p>
        </p:txBody>
      </p:sp>
      <p:pic>
        <p:nvPicPr>
          <p:cNvPr id="41" name="Imagem 40" descr="Forma&#10;&#10;O conteúdo gerado por IA pode estar incorreto.">
            <a:extLst>
              <a:ext uri="{FF2B5EF4-FFF2-40B4-BE49-F238E27FC236}">
                <a16:creationId xmlns:a16="http://schemas.microsoft.com/office/drawing/2014/main" id="{5FA1BD66-5614-B993-54A9-96F71B1940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636" y="3623237"/>
            <a:ext cx="2720489" cy="2327012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E0F93234-7239-7B17-B860-91644059F14C}"/>
              </a:ext>
            </a:extLst>
          </p:cNvPr>
          <p:cNvGrpSpPr/>
          <p:nvPr/>
        </p:nvGrpSpPr>
        <p:grpSpPr>
          <a:xfrm>
            <a:off x="9076523" y="3360371"/>
            <a:ext cx="2804803" cy="230832"/>
            <a:chOff x="9076523" y="3360371"/>
            <a:chExt cx="2804803" cy="230832"/>
          </a:xfrm>
        </p:grpSpPr>
        <p:sp>
          <p:nvSpPr>
            <p:cNvPr id="46" name="Seta: para a Direita 45">
              <a:extLst>
                <a:ext uri="{FF2B5EF4-FFF2-40B4-BE49-F238E27FC236}">
                  <a16:creationId xmlns:a16="http://schemas.microsoft.com/office/drawing/2014/main" id="{1F020C18-FE8F-372F-64BD-00EDCE842615}"/>
                </a:ext>
              </a:extLst>
            </p:cNvPr>
            <p:cNvSpPr/>
            <p:nvPr/>
          </p:nvSpPr>
          <p:spPr>
            <a:xfrm>
              <a:off x="9076523" y="3382286"/>
              <a:ext cx="191938" cy="187002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8A05FB83-D81F-05C2-B1F0-4B7114FFE35A}"/>
                </a:ext>
              </a:extLst>
            </p:cNvPr>
            <p:cNvSpPr txBox="1"/>
            <p:nvPr/>
          </p:nvSpPr>
          <p:spPr>
            <a:xfrm>
              <a:off x="9210040" y="3360371"/>
              <a:ext cx="267128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solidFill>
                    <a:srgbClr val="0070C0"/>
                  </a:solidFill>
                  <a:latin typeface="Montserrat Black" pitchFamily="2" charset="0"/>
                </a:rPr>
                <a:t>Domínio Discreto Percentual Padrão</a:t>
              </a:r>
              <a:endParaRPr lang="en-US" sz="1000" dirty="0">
                <a:solidFill>
                  <a:srgbClr val="0070C0"/>
                </a:solidFill>
                <a:latin typeface="Montserrat Light" pitchFamily="2" charset="0"/>
              </a:endParaRPr>
            </a:p>
          </p:txBody>
        </p:sp>
      </p:grpSp>
      <p:sp>
        <p:nvSpPr>
          <p:cNvPr id="100" name="Google Shape;8898;p67">
            <a:extLst>
              <a:ext uri="{FF2B5EF4-FFF2-40B4-BE49-F238E27FC236}">
                <a16:creationId xmlns:a16="http://schemas.microsoft.com/office/drawing/2014/main" id="{C01A2180-FAB6-D6F1-AE15-50679022D255}"/>
              </a:ext>
            </a:extLst>
          </p:cNvPr>
          <p:cNvSpPr/>
          <p:nvPr/>
        </p:nvSpPr>
        <p:spPr>
          <a:xfrm>
            <a:off x="618824" y="2546555"/>
            <a:ext cx="1534769" cy="1261221"/>
          </a:xfrm>
          <a:custGeom>
            <a:avLst/>
            <a:gdLst/>
            <a:ahLst/>
            <a:cxnLst/>
            <a:rect l="l" t="t" r="r" b="b"/>
            <a:pathLst>
              <a:path w="127950" h="105145" extrusionOk="0">
                <a:moveTo>
                  <a:pt x="18697" y="0"/>
                </a:moveTo>
                <a:cubicBezTo>
                  <a:pt x="8371" y="0"/>
                  <a:pt x="1" y="8371"/>
                  <a:pt x="1" y="18697"/>
                </a:cubicBezTo>
                <a:lnTo>
                  <a:pt x="1" y="105145"/>
                </a:lnTo>
                <a:lnTo>
                  <a:pt x="36857" y="105145"/>
                </a:lnTo>
                <a:cubicBezTo>
                  <a:pt x="35719" y="102283"/>
                  <a:pt x="35385" y="99165"/>
                  <a:pt x="35897" y="96130"/>
                </a:cubicBezTo>
                <a:cubicBezTo>
                  <a:pt x="37137" y="88648"/>
                  <a:pt x="43398" y="82793"/>
                  <a:pt x="50957" y="82096"/>
                </a:cubicBezTo>
                <a:cubicBezTo>
                  <a:pt x="51501" y="82045"/>
                  <a:pt x="52041" y="82020"/>
                  <a:pt x="52575" y="82020"/>
                </a:cubicBezTo>
                <a:cubicBezTo>
                  <a:pt x="61906" y="82020"/>
                  <a:pt x="69475" y="89593"/>
                  <a:pt x="69475" y="98926"/>
                </a:cubicBezTo>
                <a:cubicBezTo>
                  <a:pt x="69475" y="101055"/>
                  <a:pt x="69070" y="103165"/>
                  <a:pt x="68283" y="105145"/>
                </a:cubicBezTo>
                <a:lnTo>
                  <a:pt x="105145" y="105145"/>
                </a:lnTo>
                <a:lnTo>
                  <a:pt x="105145" y="68419"/>
                </a:lnTo>
                <a:cubicBezTo>
                  <a:pt x="106958" y="69088"/>
                  <a:pt x="108908" y="69476"/>
                  <a:pt x="110955" y="69476"/>
                </a:cubicBezTo>
                <a:cubicBezTo>
                  <a:pt x="111990" y="69476"/>
                  <a:pt x="113050" y="69377"/>
                  <a:pt x="114130" y="69164"/>
                </a:cubicBezTo>
                <a:cubicBezTo>
                  <a:pt x="121952" y="67632"/>
                  <a:pt x="127801" y="60687"/>
                  <a:pt x="127866" y="52715"/>
                </a:cubicBezTo>
                <a:cubicBezTo>
                  <a:pt x="127950" y="43313"/>
                  <a:pt x="120348" y="35664"/>
                  <a:pt x="110964" y="35664"/>
                </a:cubicBezTo>
                <a:cubicBezTo>
                  <a:pt x="108979" y="35670"/>
                  <a:pt x="107005" y="36028"/>
                  <a:pt x="105145" y="36720"/>
                </a:cubicBezTo>
                <a:lnTo>
                  <a:pt x="105145" y="0"/>
                </a:lnTo>
                <a:close/>
              </a:path>
            </a:pathLst>
          </a:custGeom>
          <a:solidFill>
            <a:srgbClr val="32474F"/>
          </a:solidFill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pt-BR" sz="1200" b="0" i="0" u="none" strike="noStrike" cap="none" dirty="0">
              <a:solidFill>
                <a:schemeClr val="bg2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2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Abordagem Multiobjetivo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8899;p67">
            <a:extLst>
              <a:ext uri="{FF2B5EF4-FFF2-40B4-BE49-F238E27FC236}">
                <a16:creationId xmlns:a16="http://schemas.microsoft.com/office/drawing/2014/main" id="{74CC1468-20D6-52CE-6102-AA3AC7341528}"/>
              </a:ext>
            </a:extLst>
          </p:cNvPr>
          <p:cNvSpPr/>
          <p:nvPr/>
        </p:nvSpPr>
        <p:spPr>
          <a:xfrm>
            <a:off x="618151" y="3531002"/>
            <a:ext cx="1261095" cy="1533785"/>
          </a:xfrm>
          <a:custGeom>
            <a:avLst/>
            <a:gdLst/>
            <a:ahLst/>
            <a:cxnLst/>
            <a:rect l="l" t="t" r="r" b="b"/>
            <a:pathLst>
              <a:path w="105145" h="127868" extrusionOk="0">
                <a:moveTo>
                  <a:pt x="52573" y="1"/>
                </a:moveTo>
                <a:cubicBezTo>
                  <a:pt x="43236" y="1"/>
                  <a:pt x="35664" y="7567"/>
                  <a:pt x="35664" y="16910"/>
                </a:cubicBezTo>
                <a:cubicBezTo>
                  <a:pt x="35670" y="18895"/>
                  <a:pt x="36028" y="20862"/>
                  <a:pt x="36720" y="22722"/>
                </a:cubicBezTo>
                <a:lnTo>
                  <a:pt x="0" y="22722"/>
                </a:lnTo>
                <a:lnTo>
                  <a:pt x="0" y="110011"/>
                </a:lnTo>
                <a:cubicBezTo>
                  <a:pt x="0" y="119872"/>
                  <a:pt x="7995" y="127867"/>
                  <a:pt x="17862" y="127867"/>
                </a:cubicBezTo>
                <a:lnTo>
                  <a:pt x="105145" y="127867"/>
                </a:lnTo>
                <a:lnTo>
                  <a:pt x="105145" y="91010"/>
                </a:lnTo>
                <a:cubicBezTo>
                  <a:pt x="103158" y="91801"/>
                  <a:pt x="101044" y="92206"/>
                  <a:pt x="98916" y="92206"/>
                </a:cubicBezTo>
                <a:cubicBezTo>
                  <a:pt x="98350" y="92206"/>
                  <a:pt x="97782" y="92177"/>
                  <a:pt x="97215" y="92119"/>
                </a:cubicBezTo>
                <a:cubicBezTo>
                  <a:pt x="88869" y="91267"/>
                  <a:pt x="82269" y="84184"/>
                  <a:pt x="82024" y="75802"/>
                </a:cubicBezTo>
                <a:cubicBezTo>
                  <a:pt x="81744" y="66233"/>
                  <a:pt x="89417" y="58393"/>
                  <a:pt x="98920" y="58393"/>
                </a:cubicBezTo>
                <a:cubicBezTo>
                  <a:pt x="101055" y="58393"/>
                  <a:pt x="103159" y="58792"/>
                  <a:pt x="105139" y="59585"/>
                </a:cubicBezTo>
                <a:lnTo>
                  <a:pt x="105139" y="22728"/>
                </a:lnTo>
                <a:lnTo>
                  <a:pt x="68419" y="22728"/>
                </a:lnTo>
                <a:cubicBezTo>
                  <a:pt x="69427" y="19992"/>
                  <a:pt x="69796" y="16951"/>
                  <a:pt x="69164" y="13738"/>
                </a:cubicBezTo>
                <a:cubicBezTo>
                  <a:pt x="67632" y="5922"/>
                  <a:pt x="60686" y="73"/>
                  <a:pt x="52715" y="2"/>
                </a:cubicBezTo>
                <a:cubicBezTo>
                  <a:pt x="52668" y="1"/>
                  <a:pt x="52620" y="1"/>
                  <a:pt x="52573" y="1"/>
                </a:cubicBezTo>
                <a:close/>
              </a:path>
            </a:pathLst>
          </a:custGeom>
          <a:solidFill>
            <a:srgbClr val="5E6E8A"/>
          </a:solidFill>
          <a:ln w="9525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b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endParaRPr lang="pt-BR" sz="1200" b="0" i="0" u="none" strike="noStrike" cap="none" dirty="0">
              <a:solidFill>
                <a:schemeClr val="bg1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Minimizar e Maximizar </a:t>
            </a: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F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unções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8900;p67">
            <a:extLst>
              <a:ext uri="{FF2B5EF4-FFF2-40B4-BE49-F238E27FC236}">
                <a16:creationId xmlns:a16="http://schemas.microsoft.com/office/drawing/2014/main" id="{1D92C142-B8FA-855D-05DF-A479A9A785FF}"/>
              </a:ext>
            </a:extLst>
          </p:cNvPr>
          <p:cNvSpPr/>
          <p:nvPr/>
        </p:nvSpPr>
        <p:spPr>
          <a:xfrm>
            <a:off x="1877950" y="2549615"/>
            <a:ext cx="1261234" cy="1521267"/>
          </a:xfrm>
          <a:custGeom>
            <a:avLst/>
            <a:gdLst/>
            <a:ahLst/>
            <a:cxnLst/>
            <a:rect l="l" t="t" r="r" b="b"/>
            <a:pathLst>
              <a:path w="105146" h="127873" extrusionOk="0">
                <a:moveTo>
                  <a:pt x="1" y="1"/>
                </a:moveTo>
                <a:lnTo>
                  <a:pt x="1" y="36857"/>
                </a:lnTo>
                <a:cubicBezTo>
                  <a:pt x="1988" y="36066"/>
                  <a:pt x="4101" y="35662"/>
                  <a:pt x="6229" y="35662"/>
                </a:cubicBezTo>
                <a:cubicBezTo>
                  <a:pt x="6796" y="35662"/>
                  <a:pt x="7364" y="35691"/>
                  <a:pt x="7930" y="35748"/>
                </a:cubicBezTo>
                <a:cubicBezTo>
                  <a:pt x="16277" y="36595"/>
                  <a:pt x="22877" y="43684"/>
                  <a:pt x="23121" y="52066"/>
                </a:cubicBezTo>
                <a:cubicBezTo>
                  <a:pt x="23396" y="61635"/>
                  <a:pt x="15722" y="69481"/>
                  <a:pt x="6219" y="69481"/>
                </a:cubicBezTo>
                <a:cubicBezTo>
                  <a:pt x="4091" y="69475"/>
                  <a:pt x="1980" y="69076"/>
                  <a:pt x="1" y="68289"/>
                </a:cubicBezTo>
                <a:lnTo>
                  <a:pt x="1" y="105145"/>
                </a:lnTo>
                <a:lnTo>
                  <a:pt x="36720" y="105145"/>
                </a:lnTo>
                <a:cubicBezTo>
                  <a:pt x="35719" y="107882"/>
                  <a:pt x="35343" y="110916"/>
                  <a:pt x="35975" y="114130"/>
                </a:cubicBezTo>
                <a:cubicBezTo>
                  <a:pt x="37513" y="121952"/>
                  <a:pt x="44459" y="127801"/>
                  <a:pt x="52424" y="127872"/>
                </a:cubicBezTo>
                <a:cubicBezTo>
                  <a:pt x="52472" y="127873"/>
                  <a:pt x="52519" y="127873"/>
                  <a:pt x="52567" y="127873"/>
                </a:cubicBezTo>
                <a:cubicBezTo>
                  <a:pt x="61909" y="127873"/>
                  <a:pt x="69481" y="120301"/>
                  <a:pt x="69481" y="110964"/>
                </a:cubicBezTo>
                <a:cubicBezTo>
                  <a:pt x="69475" y="108979"/>
                  <a:pt x="69118" y="107005"/>
                  <a:pt x="68426" y="105145"/>
                </a:cubicBezTo>
                <a:lnTo>
                  <a:pt x="105145" y="105145"/>
                </a:lnTo>
                <a:lnTo>
                  <a:pt x="105145" y="16354"/>
                </a:lnTo>
                <a:cubicBezTo>
                  <a:pt x="105140" y="7328"/>
                  <a:pt x="97818" y="1"/>
                  <a:pt x="88786" y="1"/>
                </a:cubicBezTo>
                <a:close/>
              </a:path>
            </a:pathLst>
          </a:custGeom>
          <a:solidFill>
            <a:srgbClr val="E0E0E0"/>
          </a:solidFill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Programa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Black-box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b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8901;p67">
            <a:extLst>
              <a:ext uri="{FF2B5EF4-FFF2-40B4-BE49-F238E27FC236}">
                <a16:creationId xmlns:a16="http://schemas.microsoft.com/office/drawing/2014/main" id="{3577B383-2756-2EEB-CDC0-3C27BFCAA5E0}"/>
              </a:ext>
            </a:extLst>
          </p:cNvPr>
          <p:cNvSpPr/>
          <p:nvPr/>
        </p:nvSpPr>
        <p:spPr>
          <a:xfrm>
            <a:off x="1605488" y="3798756"/>
            <a:ext cx="1534697" cy="1261161"/>
          </a:xfrm>
          <a:custGeom>
            <a:avLst/>
            <a:gdLst/>
            <a:ahLst/>
            <a:cxnLst/>
            <a:rect l="l" t="t" r="r" b="b"/>
            <a:pathLst>
              <a:path w="127944" h="105140" extrusionOk="0">
                <a:moveTo>
                  <a:pt x="22805" y="0"/>
                </a:moveTo>
                <a:lnTo>
                  <a:pt x="22805" y="36720"/>
                </a:lnTo>
                <a:cubicBezTo>
                  <a:pt x="20992" y="36051"/>
                  <a:pt x="19042" y="35663"/>
                  <a:pt x="16995" y="35663"/>
                </a:cubicBezTo>
                <a:cubicBezTo>
                  <a:pt x="15960" y="35663"/>
                  <a:pt x="14900" y="35762"/>
                  <a:pt x="13820" y="35975"/>
                </a:cubicBezTo>
                <a:cubicBezTo>
                  <a:pt x="5998" y="37513"/>
                  <a:pt x="150" y="44453"/>
                  <a:pt x="78" y="52424"/>
                </a:cubicBezTo>
                <a:cubicBezTo>
                  <a:pt x="1" y="61826"/>
                  <a:pt x="7602" y="69481"/>
                  <a:pt x="16986" y="69481"/>
                </a:cubicBezTo>
                <a:cubicBezTo>
                  <a:pt x="18971" y="69475"/>
                  <a:pt x="20945" y="69117"/>
                  <a:pt x="22805" y="68420"/>
                </a:cubicBezTo>
                <a:lnTo>
                  <a:pt x="22805" y="105139"/>
                </a:lnTo>
                <a:lnTo>
                  <a:pt x="108943" y="105139"/>
                </a:lnTo>
                <a:cubicBezTo>
                  <a:pt x="119436" y="105139"/>
                  <a:pt x="127944" y="96631"/>
                  <a:pt x="127944" y="86138"/>
                </a:cubicBezTo>
                <a:lnTo>
                  <a:pt x="127944" y="0"/>
                </a:lnTo>
                <a:lnTo>
                  <a:pt x="91087" y="0"/>
                </a:lnTo>
                <a:cubicBezTo>
                  <a:pt x="92088" y="2510"/>
                  <a:pt x="92470" y="5235"/>
                  <a:pt x="92196" y="7924"/>
                </a:cubicBezTo>
                <a:cubicBezTo>
                  <a:pt x="91343" y="16271"/>
                  <a:pt x="84260" y="22870"/>
                  <a:pt x="75878" y="23115"/>
                </a:cubicBezTo>
                <a:cubicBezTo>
                  <a:pt x="75708" y="23120"/>
                  <a:pt x="75539" y="23122"/>
                  <a:pt x="75370" y="23122"/>
                </a:cubicBezTo>
                <a:cubicBezTo>
                  <a:pt x="66033" y="23122"/>
                  <a:pt x="58469" y="15553"/>
                  <a:pt x="58469" y="6219"/>
                </a:cubicBezTo>
                <a:cubicBezTo>
                  <a:pt x="58469" y="4084"/>
                  <a:pt x="58869" y="1980"/>
                  <a:pt x="59662" y="0"/>
                </a:cubicBezTo>
                <a:close/>
              </a:path>
            </a:pathLst>
          </a:custGeom>
          <a:solidFill>
            <a:srgbClr val="E37E5F"/>
          </a:solidFill>
          <a:ln w="952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pt-BR" sz="16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Quantidade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de Variáveis 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não fixa</a:t>
            </a:r>
            <a:endParaRPr lang="pt-BR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DF9B94C6-591B-D07C-B061-200B5C4F4051}"/>
              </a:ext>
            </a:extLst>
          </p:cNvPr>
          <p:cNvSpPr/>
          <p:nvPr/>
        </p:nvSpPr>
        <p:spPr>
          <a:xfrm>
            <a:off x="1016604" y="3303089"/>
            <a:ext cx="1720689" cy="981594"/>
          </a:xfrm>
          <a:prstGeom prst="roundRect">
            <a:avLst/>
          </a:prstGeom>
          <a:solidFill>
            <a:srgbClr val="FFD96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Direct MultiSearch</a:t>
            </a:r>
            <a:b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</a:br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(DMS)</a:t>
            </a:r>
            <a:endParaRPr lang="en-US" sz="16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506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F7953-9431-505B-DF36-ECF5846BA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Forma&#10;&#10;O conteúdo gerado por IA pode estar incorreto.">
            <a:extLst>
              <a:ext uri="{FF2B5EF4-FFF2-40B4-BE49-F238E27FC236}">
                <a16:creationId xmlns:a16="http://schemas.microsoft.com/office/drawing/2014/main" id="{80A76F54-70CD-51B4-1CA4-31592C52A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95BC37E-E5B5-046E-115F-B447DBE2DC03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05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9D34D13-DF54-650F-8060-BC894DC5DBBA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3A0A9A8-67E8-3F89-444F-173B611D2138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44EBFB1-FD82-F0B5-A512-0644CAB8202A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07E174-1A77-BBEC-BF37-8B5E020CB5D7}"/>
              </a:ext>
            </a:extLst>
          </p:cNvPr>
          <p:cNvSpPr txBox="1"/>
          <p:nvPr/>
        </p:nvSpPr>
        <p:spPr>
          <a:xfrm>
            <a:off x="910363" y="886396"/>
            <a:ext cx="28363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TEÓRICO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A351274C-AF8F-AD46-4557-F9524363A670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1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17A4271B-4145-8BE2-C97C-25E0DD0F20EF}"/>
              </a:ext>
            </a:extLst>
          </p:cNvPr>
          <p:cNvGrpSpPr/>
          <p:nvPr/>
        </p:nvGrpSpPr>
        <p:grpSpPr>
          <a:xfrm>
            <a:off x="8653273" y="1381648"/>
            <a:ext cx="3027842" cy="1057547"/>
            <a:chOff x="7304512" y="1514978"/>
            <a:chExt cx="3027842" cy="1057547"/>
          </a:xfrm>
        </p:grpSpPr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7CEF3E2F-F275-E96D-3914-D52C49B317F0}"/>
                </a:ext>
              </a:extLst>
            </p:cNvPr>
            <p:cNvSpPr/>
            <p:nvPr/>
          </p:nvSpPr>
          <p:spPr>
            <a:xfrm>
              <a:off x="7304512" y="1514978"/>
              <a:ext cx="3027842" cy="1057547"/>
            </a:xfrm>
            <a:prstGeom prst="roundRect">
              <a:avLst/>
            </a:prstGeom>
            <a:solidFill>
              <a:srgbClr val="88AB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tângulo: Cantos Superiores Arredondados 59">
              <a:extLst>
                <a:ext uri="{FF2B5EF4-FFF2-40B4-BE49-F238E27FC236}">
                  <a16:creationId xmlns:a16="http://schemas.microsoft.com/office/drawing/2014/main" id="{5EE8655D-617C-5E31-7AA6-DF551F7B9E77}"/>
                </a:ext>
              </a:extLst>
            </p:cNvPr>
            <p:cNvSpPr/>
            <p:nvPr/>
          </p:nvSpPr>
          <p:spPr>
            <a:xfrm flipV="1">
              <a:off x="7379128" y="1909107"/>
              <a:ext cx="2878611" cy="598611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EF329847-F988-F60B-7CB1-DDC3C3BA9036}"/>
                </a:ext>
              </a:extLst>
            </p:cNvPr>
            <p:cNvSpPr txBox="1"/>
            <p:nvPr/>
          </p:nvSpPr>
          <p:spPr>
            <a:xfrm>
              <a:off x="7379128" y="1551683"/>
              <a:ext cx="2878611" cy="266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0" i="0" u="none" strike="noStrike" baseline="0" dirty="0">
                  <a:solidFill>
                    <a:schemeClr val="bg1"/>
                  </a:solidFill>
                  <a:latin typeface="Montserrat Black" pitchFamily="2" charset="0"/>
                </a:rPr>
                <a:t>Relação piezoeléctrica</a:t>
              </a:r>
              <a:endParaRPr lang="pt-BR" sz="3600" dirty="0">
                <a:solidFill>
                  <a:schemeClr val="bg1"/>
                </a:solidFill>
                <a:latin typeface="Montserrat Black" pitchFamily="2" charset="0"/>
              </a:endParaRPr>
            </a:p>
          </p:txBody>
        </p:sp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34CEBF4A-F370-1A97-ECAC-1DB3B4EF8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8377" y="1972533"/>
              <a:ext cx="1477780" cy="487436"/>
            </a:xfrm>
            <a:prstGeom prst="rect">
              <a:avLst/>
            </a:prstGeom>
          </p:spPr>
        </p:pic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B522BDD3-477E-EFD4-1548-A48B62379F69}"/>
              </a:ext>
            </a:extLst>
          </p:cNvPr>
          <p:cNvGrpSpPr/>
          <p:nvPr/>
        </p:nvGrpSpPr>
        <p:grpSpPr>
          <a:xfrm>
            <a:off x="8653273" y="2544242"/>
            <a:ext cx="3027842" cy="1057547"/>
            <a:chOff x="7304512" y="2678116"/>
            <a:chExt cx="3027842" cy="1057547"/>
          </a:xfrm>
        </p:grpSpPr>
        <p:sp>
          <p:nvSpPr>
            <p:cNvPr id="54" name="Retângulo: Cantos Arredondados 53">
              <a:extLst>
                <a:ext uri="{FF2B5EF4-FFF2-40B4-BE49-F238E27FC236}">
                  <a16:creationId xmlns:a16="http://schemas.microsoft.com/office/drawing/2014/main" id="{028E0851-3D6D-BC2F-8C13-604EFEF22916}"/>
                </a:ext>
              </a:extLst>
            </p:cNvPr>
            <p:cNvSpPr/>
            <p:nvPr/>
          </p:nvSpPr>
          <p:spPr>
            <a:xfrm>
              <a:off x="7304512" y="2678116"/>
              <a:ext cx="3027842" cy="1057547"/>
            </a:xfrm>
            <a:prstGeom prst="roundRect">
              <a:avLst/>
            </a:prstGeom>
            <a:solidFill>
              <a:srgbClr val="517D9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tângulo: Cantos Superiores Arredondados 54">
              <a:extLst>
                <a:ext uri="{FF2B5EF4-FFF2-40B4-BE49-F238E27FC236}">
                  <a16:creationId xmlns:a16="http://schemas.microsoft.com/office/drawing/2014/main" id="{DEC8C97F-B05A-B750-B334-C0AED2D36623}"/>
                </a:ext>
              </a:extLst>
            </p:cNvPr>
            <p:cNvSpPr/>
            <p:nvPr/>
          </p:nvSpPr>
          <p:spPr>
            <a:xfrm flipV="1">
              <a:off x="7379128" y="3072245"/>
              <a:ext cx="2878611" cy="598611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013C62B6-A1F4-CA3A-23F1-86BA037BBF92}"/>
                </a:ext>
              </a:extLst>
            </p:cNvPr>
            <p:cNvSpPr txBox="1"/>
            <p:nvPr/>
          </p:nvSpPr>
          <p:spPr>
            <a:xfrm>
              <a:off x="7379128" y="2734259"/>
              <a:ext cx="28786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0" i="0" u="none" strike="noStrike" baseline="0" dirty="0">
                  <a:solidFill>
                    <a:schemeClr val="bg1"/>
                  </a:solidFill>
                  <a:latin typeface="Montserrat Black" pitchFamily="2" charset="0"/>
                </a:rPr>
                <a:t>Princípio de d’Alembert</a:t>
              </a:r>
              <a:endParaRPr lang="pt-BR" sz="3600" dirty="0">
                <a:solidFill>
                  <a:schemeClr val="bg1"/>
                </a:solidFill>
                <a:latin typeface="Montserrat Black" pitchFamily="2" charset="0"/>
              </a:endParaRPr>
            </a:p>
          </p:txBody>
        </p:sp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CCD39508-0E6E-35D7-9B5C-A41E36BB5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3904" y="3216546"/>
              <a:ext cx="1829055" cy="314369"/>
            </a:xfrm>
            <a:prstGeom prst="rect">
              <a:avLst/>
            </a:prstGeom>
          </p:spPr>
        </p:pic>
      </p:grp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0F7BD52A-3983-2828-9D9B-F248D1622020}"/>
              </a:ext>
            </a:extLst>
          </p:cNvPr>
          <p:cNvSpPr txBox="1"/>
          <p:nvPr/>
        </p:nvSpPr>
        <p:spPr>
          <a:xfrm>
            <a:off x="522029" y="3920737"/>
            <a:ext cx="3339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Equação de Movimento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pic>
        <p:nvPicPr>
          <p:cNvPr id="70" name="Imagem 69">
            <a:extLst>
              <a:ext uri="{FF2B5EF4-FFF2-40B4-BE49-F238E27FC236}">
                <a16:creationId xmlns:a16="http://schemas.microsoft.com/office/drawing/2014/main" id="{BCDFA873-908B-74C6-2582-9D28113491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318" r="8165" b="69966"/>
          <a:stretch/>
        </p:blipFill>
        <p:spPr>
          <a:xfrm>
            <a:off x="713822" y="4568906"/>
            <a:ext cx="1678305" cy="436326"/>
          </a:xfrm>
          <a:prstGeom prst="rect">
            <a:avLst/>
          </a:prstGeom>
        </p:spPr>
      </p:pic>
      <p:grpSp>
        <p:nvGrpSpPr>
          <p:cNvPr id="98" name="Agrupar 97">
            <a:extLst>
              <a:ext uri="{FF2B5EF4-FFF2-40B4-BE49-F238E27FC236}">
                <a16:creationId xmlns:a16="http://schemas.microsoft.com/office/drawing/2014/main" id="{5CC932C9-4DD6-40FD-1483-E2D85E2E4A65}"/>
              </a:ext>
            </a:extLst>
          </p:cNvPr>
          <p:cNvGrpSpPr/>
          <p:nvPr/>
        </p:nvGrpSpPr>
        <p:grpSpPr>
          <a:xfrm>
            <a:off x="522029" y="4446917"/>
            <a:ext cx="7522079" cy="1565616"/>
            <a:chOff x="522029" y="4446917"/>
            <a:chExt cx="7522079" cy="1565616"/>
          </a:xfrm>
        </p:grpSpPr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FC63ABE4-CA8C-796B-F8AD-747921C05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00379" y="4461788"/>
              <a:ext cx="4643729" cy="701571"/>
            </a:xfrm>
            <a:prstGeom prst="rect">
              <a:avLst/>
            </a:prstGeom>
          </p:spPr>
        </p:pic>
        <p:sp>
          <p:nvSpPr>
            <p:cNvPr id="71" name="Retângulo: Cantos Arredondados 70">
              <a:extLst>
                <a:ext uri="{FF2B5EF4-FFF2-40B4-BE49-F238E27FC236}">
                  <a16:creationId xmlns:a16="http://schemas.microsoft.com/office/drawing/2014/main" id="{9A026C2C-B3F1-434F-5338-12EF89E5F510}"/>
                </a:ext>
              </a:extLst>
            </p:cNvPr>
            <p:cNvSpPr/>
            <p:nvPr/>
          </p:nvSpPr>
          <p:spPr>
            <a:xfrm>
              <a:off x="522029" y="4446917"/>
              <a:ext cx="2218252" cy="15656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solidFill>
                  <a:srgbClr val="C00000"/>
                </a:solidFill>
                <a:latin typeface="Montserrat Light" pitchFamily="2" charset="0"/>
              </a:endParaRPr>
            </a:p>
          </p:txBody>
        </p:sp>
        <p:sp>
          <p:nvSpPr>
            <p:cNvPr id="72" name="Seta: para a Direita 71">
              <a:extLst>
                <a:ext uri="{FF2B5EF4-FFF2-40B4-BE49-F238E27FC236}">
                  <a16:creationId xmlns:a16="http://schemas.microsoft.com/office/drawing/2014/main" id="{46739EEC-1B14-7302-00B5-668B533FB609}"/>
                </a:ext>
              </a:extLst>
            </p:cNvPr>
            <p:cNvSpPr/>
            <p:nvPr/>
          </p:nvSpPr>
          <p:spPr>
            <a:xfrm>
              <a:off x="2740281" y="4714602"/>
              <a:ext cx="522029" cy="19594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817236A2-A768-7EC0-B472-735F5EECC42C}"/>
              </a:ext>
            </a:extLst>
          </p:cNvPr>
          <p:cNvGrpSpPr/>
          <p:nvPr/>
        </p:nvGrpSpPr>
        <p:grpSpPr>
          <a:xfrm>
            <a:off x="3361937" y="5326388"/>
            <a:ext cx="4373730" cy="1032872"/>
            <a:chOff x="3361937" y="5326388"/>
            <a:chExt cx="4373730" cy="1032872"/>
          </a:xfrm>
        </p:grpSpPr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DD9BB224-D31D-257B-DD70-CFDD7165C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0379" y="5635325"/>
              <a:ext cx="4335288" cy="723935"/>
            </a:xfrm>
            <a:prstGeom prst="rect">
              <a:avLst/>
            </a:prstGeom>
          </p:spPr>
        </p:pic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F8269195-BCBE-4E89-7F4E-94CEEBCA62A0}"/>
                </a:ext>
              </a:extLst>
            </p:cNvPr>
            <p:cNvSpPr txBox="1"/>
            <p:nvPr/>
          </p:nvSpPr>
          <p:spPr>
            <a:xfrm>
              <a:off x="3361937" y="5326388"/>
              <a:ext cx="248263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32474F"/>
                  </a:solidFill>
                  <a:latin typeface="Montserrat Black" pitchFamily="2" charset="0"/>
                </a:rPr>
                <a:t>Condição de vibração livre</a:t>
              </a:r>
              <a:endParaRPr lang="en-US" sz="1400" dirty="0">
                <a:solidFill>
                  <a:srgbClr val="32474F"/>
                </a:solidFill>
                <a:latin typeface="Montserrat Light" pitchFamily="2" charset="0"/>
              </a:endParaRPr>
            </a:p>
          </p:txBody>
        </p: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3B4DE526-C624-4F7A-F2C0-60827BDB5582}"/>
                </a:ext>
              </a:extLst>
            </p:cNvPr>
            <p:cNvCxnSpPr>
              <a:cxnSpLocks/>
            </p:cNvCxnSpPr>
            <p:nvPr/>
          </p:nvCxnSpPr>
          <p:spPr>
            <a:xfrm>
              <a:off x="3361937" y="5598749"/>
              <a:ext cx="2734063" cy="0"/>
            </a:xfrm>
            <a:prstGeom prst="line">
              <a:avLst/>
            </a:prstGeom>
            <a:ln>
              <a:solidFill>
                <a:srgbClr val="32474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74039A07-8BA6-3C14-9C43-77476A3F7FF8}"/>
              </a:ext>
            </a:extLst>
          </p:cNvPr>
          <p:cNvGrpSpPr/>
          <p:nvPr/>
        </p:nvGrpSpPr>
        <p:grpSpPr>
          <a:xfrm>
            <a:off x="7824571" y="4172178"/>
            <a:ext cx="4225479" cy="2174308"/>
            <a:chOff x="7824571" y="4172178"/>
            <a:chExt cx="4225479" cy="2174308"/>
          </a:xfrm>
        </p:grpSpPr>
        <p:sp>
          <p:nvSpPr>
            <p:cNvPr id="81" name="Retângulo: Cantos Arredondados 80">
              <a:extLst>
                <a:ext uri="{FF2B5EF4-FFF2-40B4-BE49-F238E27FC236}">
                  <a16:creationId xmlns:a16="http://schemas.microsoft.com/office/drawing/2014/main" id="{9383F849-44F0-98F1-1ABE-3A46F444B965}"/>
                </a:ext>
              </a:extLst>
            </p:cNvPr>
            <p:cNvSpPr/>
            <p:nvPr/>
          </p:nvSpPr>
          <p:spPr>
            <a:xfrm>
              <a:off x="8442432" y="4172178"/>
              <a:ext cx="3607618" cy="2174308"/>
            </a:xfrm>
            <a:prstGeom prst="roundRect">
              <a:avLst/>
            </a:prstGeom>
            <a:solidFill>
              <a:srgbClr val="A725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etângulo: Cantos Superiores Arredondados 81">
              <a:extLst>
                <a:ext uri="{FF2B5EF4-FFF2-40B4-BE49-F238E27FC236}">
                  <a16:creationId xmlns:a16="http://schemas.microsoft.com/office/drawing/2014/main" id="{0AC85C2E-6AF2-500C-F3A6-F27FA907E2E0}"/>
                </a:ext>
              </a:extLst>
            </p:cNvPr>
            <p:cNvSpPr/>
            <p:nvPr/>
          </p:nvSpPr>
          <p:spPr>
            <a:xfrm flipV="1">
              <a:off x="8529368" y="4714599"/>
              <a:ext cx="3429812" cy="151121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1A427A67-D099-3CDD-DA8D-C9532ACD0FC1}"/>
                </a:ext>
              </a:extLst>
            </p:cNvPr>
            <p:cNvSpPr txBox="1"/>
            <p:nvPr/>
          </p:nvSpPr>
          <p:spPr>
            <a:xfrm>
              <a:off x="8531336" y="4287608"/>
              <a:ext cx="34298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0" i="0" u="none" strike="noStrike" baseline="0" dirty="0">
                  <a:solidFill>
                    <a:schemeClr val="bg1"/>
                  </a:solidFill>
                  <a:latin typeface="Montserrat Black" pitchFamily="2" charset="0"/>
                </a:rPr>
                <a:t>EMCC efetivo</a:t>
              </a:r>
              <a:endParaRPr lang="pt-BR" sz="3600" dirty="0">
                <a:solidFill>
                  <a:schemeClr val="bg1"/>
                </a:solidFill>
                <a:latin typeface="Montserrat Black" pitchFamily="2" charset="0"/>
              </a:endParaRPr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EDF31621-2E6B-DC80-1595-2F283DF16181}"/>
                </a:ext>
              </a:extLst>
            </p:cNvPr>
            <p:cNvSpPr/>
            <p:nvPr/>
          </p:nvSpPr>
          <p:spPr>
            <a:xfrm>
              <a:off x="7824571" y="5940284"/>
              <a:ext cx="656489" cy="72249"/>
            </a:xfrm>
            <a:prstGeom prst="rect">
              <a:avLst/>
            </a:prstGeom>
            <a:solidFill>
              <a:srgbClr val="A725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CaixaDeTexto 84">
                  <a:extLst>
                    <a:ext uri="{FF2B5EF4-FFF2-40B4-BE49-F238E27FC236}">
                      <a16:creationId xmlns:a16="http://schemas.microsoft.com/office/drawing/2014/main" id="{FF9E95BB-D350-5190-A665-31A6D17E7108}"/>
                    </a:ext>
                  </a:extLst>
                </p:cNvPr>
                <p:cNvSpPr txBox="1"/>
                <p:nvPr/>
              </p:nvSpPr>
              <p:spPr>
                <a:xfrm>
                  <a:off x="9511428" y="4895455"/>
                  <a:ext cx="1466363" cy="5601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3247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1600" b="0" i="1" smtClean="0">
                                <a:solidFill>
                                  <a:srgbClr val="32474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pt-BR" sz="1600" b="0" i="1" smtClean="0">
                                <a:solidFill>
                                  <a:srgbClr val="32474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16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1600" b="0" i="1" smtClean="0">
                                <a:solidFill>
                                  <a:srgbClr val="3247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pt-BR" sz="1600" i="1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1600" i="1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pt-BR" sz="1600" b="0" i="1" smtClean="0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𝑂𝐶</m:t>
                                </m:r>
                              </m:sub>
                              <m:sup>
                                <m:r>
                                  <a:rPr lang="pt-BR" sz="1600" i="1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pt-BR" sz="1600" b="0" i="1" smtClean="0">
                                <a:solidFill>
                                  <a:srgbClr val="32474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pt-BR" sz="1600" i="1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1600" i="1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pt-BR" sz="1600" b="0" i="1" smtClean="0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pt-BR" sz="1600" i="1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  <m:sup>
                                <m:r>
                                  <a:rPr lang="pt-BR" sz="1600" i="1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pt-BR" sz="1600" i="1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BR" sz="1600" i="1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pt-BR" sz="1600" b="0" i="1" smtClean="0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pt-BR" sz="1600" i="1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  <m:sup>
                                <m:r>
                                  <a:rPr lang="pt-BR" sz="1600" i="1">
                                    <a:solidFill>
                                      <a:srgbClr val="32474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1600" dirty="0">
                    <a:latin typeface="Montserrat Light" pitchFamily="2" charset="0"/>
                  </a:endParaRPr>
                </a:p>
              </p:txBody>
            </p:sp>
          </mc:Choice>
          <mc:Fallback xmlns="">
            <p:sp>
              <p:nvSpPr>
                <p:cNvPr id="85" name="CaixaDeTexto 84">
                  <a:extLst>
                    <a:ext uri="{FF2B5EF4-FFF2-40B4-BE49-F238E27FC236}">
                      <a16:creationId xmlns:a16="http://schemas.microsoft.com/office/drawing/2014/main" id="{FF9E95BB-D350-5190-A665-31A6D17E71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1428" y="4895455"/>
                  <a:ext cx="1466363" cy="560153"/>
                </a:xfrm>
                <a:prstGeom prst="rect">
                  <a:avLst/>
                </a:prstGeom>
                <a:blipFill>
                  <a:blip r:embed="rId10"/>
                  <a:stretch>
                    <a:fillRect r="-95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C2951CCC-59BC-4CF2-E8F8-043461D7C436}"/>
                </a:ext>
              </a:extLst>
            </p:cNvPr>
            <p:cNvSpPr txBox="1"/>
            <p:nvPr/>
          </p:nvSpPr>
          <p:spPr>
            <a:xfrm>
              <a:off x="8440801" y="5527909"/>
              <a:ext cx="177212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Circuito Aberto (OC)</a:t>
              </a:r>
              <a:endParaRPr lang="en-US" sz="1200" dirty="0">
                <a:solidFill>
                  <a:srgbClr val="32474F"/>
                </a:solidFill>
                <a:latin typeface="Montserrat" pitchFamily="2" charset="0"/>
              </a:endParaRPr>
            </a:p>
          </p:txBody>
        </p:sp>
        <p:sp>
          <p:nvSpPr>
            <p:cNvPr id="88" name="Seta: para a Direita 87">
              <a:extLst>
                <a:ext uri="{FF2B5EF4-FFF2-40B4-BE49-F238E27FC236}">
                  <a16:creationId xmlns:a16="http://schemas.microsoft.com/office/drawing/2014/main" id="{B006E5D9-F8F1-F406-E9FE-EDA813ACAC60}"/>
                </a:ext>
              </a:extLst>
            </p:cNvPr>
            <p:cNvSpPr/>
            <p:nvPr/>
          </p:nvSpPr>
          <p:spPr>
            <a:xfrm>
              <a:off x="10218008" y="5568436"/>
              <a:ext cx="308873" cy="195943"/>
            </a:xfrm>
            <a:prstGeom prst="rightArrow">
              <a:avLst/>
            </a:prstGeom>
            <a:solidFill>
              <a:srgbClr val="88AB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CaixaDeTexto 88">
                  <a:extLst>
                    <a:ext uri="{FF2B5EF4-FFF2-40B4-BE49-F238E27FC236}">
                      <a16:creationId xmlns:a16="http://schemas.microsoft.com/office/drawing/2014/main" id="{1BB09252-E92C-D0CE-A0C9-CA6570F55A12}"/>
                    </a:ext>
                  </a:extLst>
                </p:cNvPr>
                <p:cNvSpPr txBox="1"/>
                <p:nvPr/>
              </p:nvSpPr>
              <p:spPr>
                <a:xfrm>
                  <a:off x="10543282" y="5531022"/>
                  <a:ext cx="141115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sz="16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</a:rPr>
                          <m:t>=∞→</m:t>
                        </m:r>
                        <m:r>
                          <a:rPr lang="pt-BR" sz="16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pt-BR" sz="16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oMath>
                    </m:oMathPara>
                  </a14:m>
                  <a:endParaRPr lang="en-US" sz="1600" dirty="0">
                    <a:latin typeface="Montserrat Light" pitchFamily="2" charset="0"/>
                  </a:endParaRPr>
                </a:p>
              </p:txBody>
            </p:sp>
          </mc:Choice>
          <mc:Fallback xmlns="">
            <p:sp>
              <p:nvSpPr>
                <p:cNvPr id="89" name="CaixaDeTexto 88">
                  <a:extLst>
                    <a:ext uri="{FF2B5EF4-FFF2-40B4-BE49-F238E27FC236}">
                      <a16:creationId xmlns:a16="http://schemas.microsoft.com/office/drawing/2014/main" id="{1BB09252-E92C-D0CE-A0C9-CA6570F55A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3282" y="5531022"/>
                  <a:ext cx="1411156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1732" t="-24390" r="-9957" b="-48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3CD929BD-5E04-FBCC-8E46-60EE79556DDF}"/>
                </a:ext>
              </a:extLst>
            </p:cNvPr>
            <p:cNvSpPr txBox="1"/>
            <p:nvPr/>
          </p:nvSpPr>
          <p:spPr>
            <a:xfrm>
              <a:off x="8514465" y="5755387"/>
              <a:ext cx="169846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Curto-Circuito (SC)</a:t>
              </a:r>
              <a:endParaRPr lang="en-US" sz="1200" dirty="0">
                <a:solidFill>
                  <a:srgbClr val="32474F"/>
                </a:solidFill>
                <a:latin typeface="Montserrat" pitchFamily="2" charset="0"/>
              </a:endParaRPr>
            </a:p>
          </p:txBody>
        </p:sp>
        <p:sp>
          <p:nvSpPr>
            <p:cNvPr id="94" name="Seta: para a Direita 93">
              <a:extLst>
                <a:ext uri="{FF2B5EF4-FFF2-40B4-BE49-F238E27FC236}">
                  <a16:creationId xmlns:a16="http://schemas.microsoft.com/office/drawing/2014/main" id="{710B065A-4AA0-70CB-4328-696891CFB280}"/>
                </a:ext>
              </a:extLst>
            </p:cNvPr>
            <p:cNvSpPr/>
            <p:nvPr/>
          </p:nvSpPr>
          <p:spPr>
            <a:xfrm>
              <a:off x="10218008" y="5795914"/>
              <a:ext cx="308873" cy="195943"/>
            </a:xfrm>
            <a:prstGeom prst="rightArrow">
              <a:avLst/>
            </a:prstGeom>
            <a:solidFill>
              <a:srgbClr val="88ABB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CaixaDeTexto 94">
                  <a:extLst>
                    <a:ext uri="{FF2B5EF4-FFF2-40B4-BE49-F238E27FC236}">
                      <a16:creationId xmlns:a16="http://schemas.microsoft.com/office/drawing/2014/main" id="{C69C4784-A389-1BC2-71E2-3A3FC9C9F634}"/>
                    </a:ext>
                  </a:extLst>
                </p:cNvPr>
                <p:cNvSpPr txBox="1"/>
                <p:nvPr/>
              </p:nvSpPr>
              <p:spPr>
                <a:xfrm>
                  <a:off x="10543282" y="5758500"/>
                  <a:ext cx="13502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pt-BR" sz="16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</a:rPr>
                          <m:t>=0→</m:t>
                        </m:r>
                        <m:r>
                          <a:rPr lang="pt-BR" sz="16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r>
                          <a:rPr lang="pt-BR" sz="1600" b="0" i="1" smtClean="0">
                            <a:solidFill>
                              <a:srgbClr val="32474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1600" dirty="0">
                    <a:latin typeface="Montserrat Light" pitchFamily="2" charset="0"/>
                  </a:endParaRPr>
                </a:p>
              </p:txBody>
            </p:sp>
          </mc:Choice>
          <mc:Fallback xmlns="">
            <p:sp>
              <p:nvSpPr>
                <p:cNvPr id="95" name="CaixaDeTexto 94">
                  <a:extLst>
                    <a:ext uri="{FF2B5EF4-FFF2-40B4-BE49-F238E27FC236}">
                      <a16:creationId xmlns:a16="http://schemas.microsoft.com/office/drawing/2014/main" id="{C69C4784-A389-1BC2-71E2-3A3FC9C9F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3282" y="5758500"/>
                  <a:ext cx="1350241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1810" t="-27500" r="-10407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32F4A02F-6A7D-F6E6-E835-228D3F41C98C}"/>
              </a:ext>
            </a:extLst>
          </p:cNvPr>
          <p:cNvSpPr/>
          <p:nvPr/>
        </p:nvSpPr>
        <p:spPr>
          <a:xfrm>
            <a:off x="522029" y="3732688"/>
            <a:ext cx="11137240" cy="72249"/>
          </a:xfrm>
          <a:prstGeom prst="rect">
            <a:avLst/>
          </a:prstGeom>
          <a:solidFill>
            <a:srgbClr val="A72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4FD21170-33B2-A9A1-6077-147C782EA50B}"/>
              </a:ext>
            </a:extLst>
          </p:cNvPr>
          <p:cNvGrpSpPr/>
          <p:nvPr/>
        </p:nvGrpSpPr>
        <p:grpSpPr>
          <a:xfrm>
            <a:off x="511869" y="1381702"/>
            <a:ext cx="7940419" cy="2220685"/>
            <a:chOff x="511869" y="1381702"/>
            <a:chExt cx="7940419" cy="2220685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9A54DE7A-3724-8EB8-B865-A94A36554EFF}"/>
                </a:ext>
              </a:extLst>
            </p:cNvPr>
            <p:cNvSpPr/>
            <p:nvPr/>
          </p:nvSpPr>
          <p:spPr>
            <a:xfrm>
              <a:off x="511869" y="1381702"/>
              <a:ext cx="7940419" cy="2220685"/>
            </a:xfrm>
            <a:prstGeom prst="roundRect">
              <a:avLst/>
            </a:prstGeom>
            <a:solidFill>
              <a:srgbClr val="C7D8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tângulo: Cantos Superiores Arredondados 25">
              <a:extLst>
                <a:ext uri="{FF2B5EF4-FFF2-40B4-BE49-F238E27FC236}">
                  <a16:creationId xmlns:a16="http://schemas.microsoft.com/office/drawing/2014/main" id="{96E3EB59-ED41-1BF5-077C-192C97079CC0}"/>
                </a:ext>
              </a:extLst>
            </p:cNvPr>
            <p:cNvSpPr/>
            <p:nvPr/>
          </p:nvSpPr>
          <p:spPr>
            <a:xfrm flipV="1">
              <a:off x="649484" y="1881852"/>
              <a:ext cx="7549066" cy="1604381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D7839DB-0180-8D57-375B-C34BB05C2509}"/>
                </a:ext>
              </a:extLst>
            </p:cNvPr>
            <p:cNvSpPr txBox="1"/>
            <p:nvPr/>
          </p:nvSpPr>
          <p:spPr>
            <a:xfrm>
              <a:off x="1319479" y="1462500"/>
              <a:ext cx="62090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0" i="0" u="none" strike="noStrike" baseline="0" dirty="0">
                  <a:solidFill>
                    <a:srgbClr val="32474F"/>
                  </a:solidFill>
                  <a:latin typeface="Montserrat Black" pitchFamily="2" charset="0"/>
                </a:rPr>
                <a:t>Deslocamento e </a:t>
              </a:r>
              <a:r>
                <a:rPr lang="en-US" sz="1600" dirty="0">
                  <a:solidFill>
                    <a:srgbClr val="32474F"/>
                  </a:solidFill>
                  <a:latin typeface="Montserrat Black" pitchFamily="2" charset="0"/>
                </a:rPr>
                <a:t>D</a:t>
              </a:r>
              <a:r>
                <a:rPr lang="en-US" sz="1600" b="0" i="0" u="none" strike="noStrike" baseline="0" dirty="0">
                  <a:solidFill>
                    <a:srgbClr val="32474F"/>
                  </a:solidFill>
                  <a:latin typeface="Montserrat Black" pitchFamily="2" charset="0"/>
                </a:rPr>
                <a:t>eformação</a:t>
              </a:r>
              <a:endParaRPr lang="pt-BR" sz="3600" dirty="0">
                <a:solidFill>
                  <a:srgbClr val="32474F"/>
                </a:solidFill>
                <a:latin typeface="Montserrat Black" pitchFamily="2" charset="0"/>
              </a:endParaRPr>
            </a:p>
          </p:txBody>
        </p:sp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D471B8E5-61AB-1E16-F037-A1356D9C0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3630" y="2426063"/>
              <a:ext cx="3125715" cy="586798"/>
            </a:xfrm>
            <a:prstGeom prst="rect">
              <a:avLst/>
            </a:prstGeom>
          </p:spPr>
        </p:pic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63B7A90E-989D-519E-53CA-DBBC92D35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944825" y="2036201"/>
              <a:ext cx="1917905" cy="1295684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40C8CCE3-7BBE-6956-4162-4D604C44A5D9}"/>
                </a:ext>
              </a:extLst>
            </p:cNvPr>
            <p:cNvSpPr txBox="1"/>
            <p:nvPr/>
          </p:nvSpPr>
          <p:spPr>
            <a:xfrm>
              <a:off x="731983" y="1967693"/>
              <a:ext cx="248263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dirty="0">
                  <a:solidFill>
                    <a:srgbClr val="32474F"/>
                  </a:solidFill>
                  <a:latin typeface="Montserrat Black" pitchFamily="2" charset="0"/>
                </a:rPr>
                <a:t>ABORDAGEM 2D</a:t>
              </a:r>
              <a:endParaRPr lang="en-US" sz="1200" dirty="0">
                <a:solidFill>
                  <a:srgbClr val="32474F"/>
                </a:solidFill>
                <a:latin typeface="Montserrat Light" pitchFamily="2" charset="0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B792E1B9-49E6-D4CE-D281-1220CD6358F2}"/>
                </a:ext>
              </a:extLst>
            </p:cNvPr>
            <p:cNvSpPr txBox="1"/>
            <p:nvPr/>
          </p:nvSpPr>
          <p:spPr>
            <a:xfrm>
              <a:off x="6112413" y="1970028"/>
              <a:ext cx="196164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dirty="0">
                  <a:solidFill>
                    <a:srgbClr val="32474F"/>
                  </a:solidFill>
                  <a:latin typeface="Montserrat Black" pitchFamily="2" charset="0"/>
                </a:rPr>
                <a:t>ABORDAGEM 3D</a:t>
              </a:r>
              <a:endParaRPr lang="en-US" sz="1200" dirty="0">
                <a:solidFill>
                  <a:srgbClr val="32474F"/>
                </a:solidFill>
                <a:latin typeface="Montserrat Light" pitchFamily="2" charset="0"/>
              </a:endParaRP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5622C3C-0E0B-80EF-222F-C4F691CE1E25}"/>
                </a:ext>
              </a:extLst>
            </p:cNvPr>
            <p:cNvSpPr/>
            <p:nvPr/>
          </p:nvSpPr>
          <p:spPr>
            <a:xfrm>
              <a:off x="5957960" y="1881852"/>
              <a:ext cx="55609" cy="1604381"/>
            </a:xfrm>
            <a:prstGeom prst="rect">
              <a:avLst/>
            </a:prstGeom>
            <a:solidFill>
              <a:srgbClr val="C7D8E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960B4B1F-BA8C-AFF1-3A08-8324B82CE8A8}"/>
                </a:ext>
              </a:extLst>
            </p:cNvPr>
            <p:cNvSpPr txBox="1"/>
            <p:nvPr/>
          </p:nvSpPr>
          <p:spPr>
            <a:xfrm>
              <a:off x="6088621" y="2726344"/>
              <a:ext cx="20341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Equações de mecânica dos sólidos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25EE2BD0-E805-A319-C984-1DF2B2BCE551}"/>
                </a:ext>
              </a:extLst>
            </p:cNvPr>
            <p:cNvSpPr txBox="1"/>
            <p:nvPr/>
          </p:nvSpPr>
          <p:spPr>
            <a:xfrm>
              <a:off x="6088621" y="2392392"/>
              <a:ext cx="2034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rgbClr val="32474F"/>
                  </a:solidFill>
                  <a:latin typeface="Montserrat" pitchFamily="2" charset="0"/>
                </a:rPr>
                <a:t>ANSYS</a:t>
              </a:r>
            </a:p>
          </p:txBody>
        </p:sp>
      </p:grpSp>
      <p:sp>
        <p:nvSpPr>
          <p:cNvPr id="34" name="Retângulo: Único Canto Arredondado 33">
            <a:extLst>
              <a:ext uri="{FF2B5EF4-FFF2-40B4-BE49-F238E27FC236}">
                <a16:creationId xmlns:a16="http://schemas.microsoft.com/office/drawing/2014/main" id="{A631B461-8015-733D-33AE-1042DFD1884C}"/>
              </a:ext>
            </a:extLst>
          </p:cNvPr>
          <p:cNvSpPr/>
          <p:nvPr/>
        </p:nvSpPr>
        <p:spPr>
          <a:xfrm flipV="1">
            <a:off x="6035040" y="1896249"/>
            <a:ext cx="2163510" cy="1561321"/>
          </a:xfrm>
          <a:prstGeom prst="round1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C0CB58B7-2623-0090-C08F-E7A0D9F30C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68" t="38600"/>
          <a:stretch/>
        </p:blipFill>
        <p:spPr>
          <a:xfrm>
            <a:off x="657957" y="5009607"/>
            <a:ext cx="2012119" cy="8920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35C0FA3-A551-A969-F73D-0EE9B3DE7709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BB7CD8F-1C9B-BC77-5B6E-DCDB1CCB93D5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89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3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6FAE0-8D49-D228-F767-2C51C44A4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&#10;&#10;O conteúdo gerado por IA pode estar incorreto.">
            <a:extLst>
              <a:ext uri="{FF2B5EF4-FFF2-40B4-BE49-F238E27FC236}">
                <a16:creationId xmlns:a16="http://schemas.microsoft.com/office/drawing/2014/main" id="{D0C39700-C5CD-377A-7EFA-C29406E16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7090E3C-E51C-745D-E747-353197CCB0CC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10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57BBF2-7E64-C94D-A190-722FF22C5ED8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674FF46-2C5C-550D-2B11-14CE5E5C96C7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C1437A6-9F34-627F-6971-1EA0382E4FFC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CE21-A04E-F108-AB4D-7E6884A46883}"/>
              </a:ext>
            </a:extLst>
          </p:cNvPr>
          <p:cNvSpPr txBox="1"/>
          <p:nvPr/>
        </p:nvSpPr>
        <p:spPr>
          <a:xfrm>
            <a:off x="910363" y="886396"/>
            <a:ext cx="4194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DE OPTIMIZAÇÃO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971B723-F351-9B21-745A-9068AB4CB1A7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3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47C639-BEF6-9BF5-5A62-4165FAE2E13A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E359EC6-45D3-6877-D46E-3E2B0C35E2AA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60A1DB4-D42B-60AE-D46F-AA2736BA751C}"/>
              </a:ext>
            </a:extLst>
          </p:cNvPr>
          <p:cNvSpPr txBox="1"/>
          <p:nvPr/>
        </p:nvSpPr>
        <p:spPr>
          <a:xfrm>
            <a:off x="3482113" y="1488084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Problemas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ACEA06E-BA83-F8BD-3DFB-0EA6DFF42A5B}"/>
              </a:ext>
            </a:extLst>
          </p:cNvPr>
          <p:cNvCxnSpPr>
            <a:cxnSpLocks/>
          </p:cNvCxnSpPr>
          <p:nvPr/>
        </p:nvCxnSpPr>
        <p:spPr>
          <a:xfrm flipV="1">
            <a:off x="3482112" y="1857416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BD5261E2-1F5F-A53E-2D8A-577CC4560DFC}"/>
              </a:ext>
            </a:extLst>
          </p:cNvPr>
          <p:cNvSpPr/>
          <p:nvPr/>
        </p:nvSpPr>
        <p:spPr>
          <a:xfrm>
            <a:off x="7911964" y="2009806"/>
            <a:ext cx="3708318" cy="605575"/>
          </a:xfrm>
          <a:prstGeom prst="roundRect">
            <a:avLst>
              <a:gd name="adj" fmla="val 9230"/>
            </a:avLst>
          </a:prstGeom>
          <a:solidFill>
            <a:srgbClr val="EAA18A"/>
          </a:solidFill>
          <a:ln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(II) Componentes Elétricos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6C116FE-8C41-EDBC-6C02-C9BDB6F69C6D}"/>
              </a:ext>
            </a:extLst>
          </p:cNvPr>
          <p:cNvSpPr/>
          <p:nvPr/>
        </p:nvSpPr>
        <p:spPr>
          <a:xfrm>
            <a:off x="3598638" y="2704673"/>
            <a:ext cx="8364761" cy="3641817"/>
          </a:xfrm>
          <a:prstGeom prst="roundRect">
            <a:avLst>
              <a:gd name="adj" fmla="val 4916"/>
            </a:avLst>
          </a:prstGeom>
          <a:solidFill>
            <a:srgbClr val="E0E0E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(I) Posição e Quantidade </a:t>
            </a:r>
          </a:p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de pares de patches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3B106424-150C-C7A1-DA9F-FF6A616E6DD5}"/>
              </a:ext>
            </a:extLst>
          </p:cNvPr>
          <p:cNvGrpSpPr/>
          <p:nvPr/>
        </p:nvGrpSpPr>
        <p:grpSpPr>
          <a:xfrm>
            <a:off x="3773228" y="4279221"/>
            <a:ext cx="2155623" cy="369756"/>
            <a:chOff x="3773228" y="4244946"/>
            <a:chExt cx="2155623" cy="369756"/>
          </a:xfrm>
        </p:grpSpPr>
        <p:sp>
          <p:nvSpPr>
            <p:cNvPr id="10" name="Retângulo: Único Canto Arredondado 9">
              <a:extLst>
                <a:ext uri="{FF2B5EF4-FFF2-40B4-BE49-F238E27FC236}">
                  <a16:creationId xmlns:a16="http://schemas.microsoft.com/office/drawing/2014/main" id="{EAE01A04-3AF3-7693-9154-9AB735AA4BA1}"/>
                </a:ext>
              </a:extLst>
            </p:cNvPr>
            <p:cNvSpPr/>
            <p:nvPr/>
          </p:nvSpPr>
          <p:spPr>
            <a:xfrm>
              <a:off x="3773228" y="4244946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0C2943D7-288A-1907-DFE6-6C26BE2FFD47}"/>
                </a:ext>
              </a:extLst>
            </p:cNvPr>
            <p:cNvSpPr txBox="1"/>
            <p:nvPr/>
          </p:nvSpPr>
          <p:spPr>
            <a:xfrm>
              <a:off x="4076968" y="4291325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FF0000"/>
                  </a:solidFill>
                  <a:latin typeface="Montserrat Black" pitchFamily="2" charset="0"/>
                </a:rPr>
                <a:t>DESAFIOS</a:t>
              </a:r>
              <a:endParaRPr lang="en-US" sz="14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  <p:pic>
          <p:nvPicPr>
            <p:cNvPr id="15" name="Gráfico 14" descr="Manual com preenchimento sólido">
              <a:extLst>
                <a:ext uri="{FF2B5EF4-FFF2-40B4-BE49-F238E27FC236}">
                  <a16:creationId xmlns:a16="http://schemas.microsoft.com/office/drawing/2014/main" id="{D3799EBB-1EE8-DDCD-A059-6E172EEAE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2542" y="4252225"/>
              <a:ext cx="355198" cy="355198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A0073959-1987-6461-F4EC-AF23C96FB12C}"/>
              </a:ext>
            </a:extLst>
          </p:cNvPr>
          <p:cNvGrpSpPr/>
          <p:nvPr/>
        </p:nvGrpSpPr>
        <p:grpSpPr>
          <a:xfrm>
            <a:off x="3773228" y="3802703"/>
            <a:ext cx="2155623" cy="369756"/>
            <a:chOff x="3773228" y="3779815"/>
            <a:chExt cx="2155623" cy="369756"/>
          </a:xfrm>
        </p:grpSpPr>
        <p:sp>
          <p:nvSpPr>
            <p:cNvPr id="23" name="Retângulo: Único Canto Arredondado 22">
              <a:extLst>
                <a:ext uri="{FF2B5EF4-FFF2-40B4-BE49-F238E27FC236}">
                  <a16:creationId xmlns:a16="http://schemas.microsoft.com/office/drawing/2014/main" id="{8B3E4603-9C0C-A2A9-010A-403111CFBC1E}"/>
                </a:ext>
              </a:extLst>
            </p:cNvPr>
            <p:cNvSpPr/>
            <p:nvPr/>
          </p:nvSpPr>
          <p:spPr>
            <a:xfrm>
              <a:off x="3773228" y="377981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D45DD7EB-004C-B169-EB0D-CFCC10734E12}"/>
                </a:ext>
              </a:extLst>
            </p:cNvPr>
            <p:cNvSpPr txBox="1"/>
            <p:nvPr/>
          </p:nvSpPr>
          <p:spPr>
            <a:xfrm>
              <a:off x="4076968" y="3826194"/>
              <a:ext cx="185188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75000"/>
                    </a:schemeClr>
                  </a:solidFill>
                  <a:latin typeface="Montserrat Black" pitchFamily="2" charset="0"/>
                </a:rPr>
                <a:t>FUNÇÃO OBJETIVO</a:t>
              </a:r>
              <a:endParaRPr lang="en-US" sz="1400" dirty="0">
                <a:solidFill>
                  <a:schemeClr val="accent3">
                    <a:lumMod val="75000"/>
                  </a:schemeClr>
                </a:solidFill>
                <a:latin typeface="Montserrat Light" pitchFamily="2" charset="0"/>
              </a:endParaRPr>
            </a:p>
          </p:txBody>
        </p:sp>
        <p:pic>
          <p:nvPicPr>
            <p:cNvPr id="28" name="Gráfico 27" descr="Na mosca estrutura de tópicos">
              <a:extLst>
                <a:ext uri="{FF2B5EF4-FFF2-40B4-BE49-F238E27FC236}">
                  <a16:creationId xmlns:a16="http://schemas.microsoft.com/office/drawing/2014/main" id="{51040047-3C2B-E5CB-3D05-F2C5AFF2D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18069" y="3787094"/>
              <a:ext cx="355198" cy="355198"/>
            </a:xfrm>
            <a:prstGeom prst="rect">
              <a:avLst/>
            </a:prstGeom>
          </p:spPr>
        </p:pic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74F9BC87-40C0-B0EB-EB78-C52CCB8E60CC}"/>
              </a:ext>
            </a:extLst>
          </p:cNvPr>
          <p:cNvGrpSpPr/>
          <p:nvPr/>
        </p:nvGrpSpPr>
        <p:grpSpPr>
          <a:xfrm>
            <a:off x="3623245" y="3291121"/>
            <a:ext cx="2305606" cy="404820"/>
            <a:chOff x="3623245" y="3291121"/>
            <a:chExt cx="2305606" cy="404820"/>
          </a:xfrm>
        </p:grpSpPr>
        <p:sp>
          <p:nvSpPr>
            <p:cNvPr id="29" name="Retângulo: Único Canto Arredondado 28">
              <a:extLst>
                <a:ext uri="{FF2B5EF4-FFF2-40B4-BE49-F238E27FC236}">
                  <a16:creationId xmlns:a16="http://schemas.microsoft.com/office/drawing/2014/main" id="{708E3148-F676-60EC-7EB3-64CCA4EADAEF}"/>
                </a:ext>
              </a:extLst>
            </p:cNvPr>
            <p:cNvSpPr/>
            <p:nvPr/>
          </p:nvSpPr>
          <p:spPr>
            <a:xfrm>
              <a:off x="3773228" y="332618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B88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33DE6169-4F41-D2CD-4395-9B282875656E}"/>
                </a:ext>
              </a:extLst>
            </p:cNvPr>
            <p:cNvSpPr txBox="1"/>
            <p:nvPr/>
          </p:nvSpPr>
          <p:spPr>
            <a:xfrm>
              <a:off x="4076968" y="3372564"/>
              <a:ext cx="14009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B88C00"/>
                  </a:solidFill>
                  <a:latin typeface="Montserrat Black" pitchFamily="2" charset="0"/>
                </a:rPr>
                <a:t>VARIÁVEIS</a:t>
              </a:r>
              <a:endParaRPr lang="en-US" sz="1400" dirty="0">
                <a:solidFill>
                  <a:srgbClr val="B88C00"/>
                </a:solidFill>
                <a:latin typeface="Montserrat Light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C97BC627-293D-BD7B-C545-BF59088810DA}"/>
                    </a:ext>
                  </a:extLst>
                </p:cNvPr>
                <p:cNvSpPr txBox="1"/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1400" b="1" dirty="0">
                    <a:solidFill>
                      <a:srgbClr val="B88C00"/>
                    </a:solidFill>
                    <a:latin typeface="Montserrat Light" pitchFamily="2" charset="0"/>
                  </a:endParaRPr>
                </a:p>
              </p:txBody>
            </p:sp>
          </mc:Choice>
          <mc:Fallback xmlns="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C97BC627-293D-BD7B-C545-BF5908881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EA15EAB-D37A-1997-B52D-FCEC5E320A7C}"/>
              </a:ext>
            </a:extLst>
          </p:cNvPr>
          <p:cNvGrpSpPr/>
          <p:nvPr/>
        </p:nvGrpSpPr>
        <p:grpSpPr>
          <a:xfrm>
            <a:off x="3773228" y="4755740"/>
            <a:ext cx="2155623" cy="369756"/>
            <a:chOff x="3773228" y="4755740"/>
            <a:chExt cx="2155623" cy="369756"/>
          </a:xfrm>
        </p:grpSpPr>
        <p:sp>
          <p:nvSpPr>
            <p:cNvPr id="33" name="Retângulo: Único Canto Arredondado 32">
              <a:extLst>
                <a:ext uri="{FF2B5EF4-FFF2-40B4-BE49-F238E27FC236}">
                  <a16:creationId xmlns:a16="http://schemas.microsoft.com/office/drawing/2014/main" id="{2331A419-FBBB-4503-E883-19F4659FE06A}"/>
                </a:ext>
              </a:extLst>
            </p:cNvPr>
            <p:cNvSpPr/>
            <p:nvPr/>
          </p:nvSpPr>
          <p:spPr>
            <a:xfrm>
              <a:off x="3773228" y="4755740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28A149AA-C44C-BAAC-4CA2-16B80DE978F4}"/>
                </a:ext>
              </a:extLst>
            </p:cNvPr>
            <p:cNvSpPr txBox="1"/>
            <p:nvPr/>
          </p:nvSpPr>
          <p:spPr>
            <a:xfrm>
              <a:off x="4076968" y="4802119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0070C0"/>
                  </a:solidFill>
                  <a:latin typeface="Montserrat Black" pitchFamily="2" charset="0"/>
                </a:rPr>
                <a:t>SOLUÇÃO</a:t>
              </a:r>
              <a:endParaRPr lang="en-US" sz="1400" dirty="0">
                <a:solidFill>
                  <a:srgbClr val="0070C0"/>
                </a:solidFill>
                <a:latin typeface="Montserrat Light" pitchFamily="2" charset="0"/>
              </a:endParaRPr>
            </a:p>
          </p:txBody>
        </p:sp>
        <p:pic>
          <p:nvPicPr>
            <p:cNvPr id="37" name="Gráfico 36" descr="Marca de seleção com preenchimento sólido">
              <a:extLst>
                <a:ext uri="{FF2B5EF4-FFF2-40B4-BE49-F238E27FC236}">
                  <a16:creationId xmlns:a16="http://schemas.microsoft.com/office/drawing/2014/main" id="{D76FEBD3-7BF6-9594-2136-8D7F67C7D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8367" y="4771772"/>
              <a:ext cx="319373" cy="337692"/>
            </a:xfrm>
            <a:prstGeom prst="rect">
              <a:avLst/>
            </a:prstGeom>
          </p:spPr>
        </p:pic>
      </p:grpSp>
      <p:sp>
        <p:nvSpPr>
          <p:cNvPr id="27" name="Retângulo 26">
            <a:extLst>
              <a:ext uri="{FF2B5EF4-FFF2-40B4-BE49-F238E27FC236}">
                <a16:creationId xmlns:a16="http://schemas.microsoft.com/office/drawing/2014/main" id="{A2FC551C-EF5E-0E8B-66D9-97AE07BEB795}"/>
              </a:ext>
            </a:extLst>
          </p:cNvPr>
          <p:cNvSpPr/>
          <p:nvPr/>
        </p:nvSpPr>
        <p:spPr>
          <a:xfrm>
            <a:off x="6737822" y="3305308"/>
            <a:ext cx="4955943" cy="2719571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80785187-82C1-8C0E-C18A-A90F1BE82994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928851" y="4940618"/>
            <a:ext cx="808971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99D500EE-5AEA-525A-CB08-04200D76628F}"/>
              </a:ext>
            </a:extLst>
          </p:cNvPr>
          <p:cNvGrpSpPr/>
          <p:nvPr/>
        </p:nvGrpSpPr>
        <p:grpSpPr>
          <a:xfrm>
            <a:off x="6817360" y="3372564"/>
            <a:ext cx="3882135" cy="230832"/>
            <a:chOff x="7691714" y="3925596"/>
            <a:chExt cx="3882135" cy="230832"/>
          </a:xfrm>
        </p:grpSpPr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BB7E4EA9-EC23-F1CC-7503-6313D97E8107}"/>
                </a:ext>
              </a:extLst>
            </p:cNvPr>
            <p:cNvSpPr/>
            <p:nvPr/>
          </p:nvSpPr>
          <p:spPr>
            <a:xfrm>
              <a:off x="7691714" y="3926504"/>
              <a:ext cx="377533" cy="229017"/>
            </a:xfrm>
            <a:prstGeom prst="roundRect">
              <a:avLst>
                <a:gd name="adj" fmla="val 3846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latin typeface="Montserrat Black" pitchFamily="2" charset="0"/>
                </a:rPr>
                <a:t>II</a:t>
              </a:r>
              <a:endParaRPr lang="en-US" sz="1050" dirty="0">
                <a:latin typeface="Montserrat Black" pitchFamily="2" charset="0"/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01D0885-A1BE-E4F1-59C0-9E1C74607F4C}"/>
                </a:ext>
              </a:extLst>
            </p:cNvPr>
            <p:cNvSpPr txBox="1"/>
            <p:nvPr/>
          </p:nvSpPr>
          <p:spPr>
            <a:xfrm>
              <a:off x="8069247" y="3925596"/>
              <a:ext cx="350460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solidFill>
                    <a:srgbClr val="FF0000"/>
                  </a:solidFill>
                  <a:latin typeface="Montserrat Black" pitchFamily="2" charset="0"/>
                </a:rPr>
                <a:t>Quantidade de Variáveis não fixa</a:t>
              </a:r>
              <a:endParaRPr lang="en-US" sz="10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</p:grpSp>
      <p:sp>
        <p:nvSpPr>
          <p:cNvPr id="47" name="Retângulo 46">
            <a:extLst>
              <a:ext uri="{FF2B5EF4-FFF2-40B4-BE49-F238E27FC236}">
                <a16:creationId xmlns:a16="http://schemas.microsoft.com/office/drawing/2014/main" id="{C9ED406C-2A6E-B306-5538-9B405642241F}"/>
              </a:ext>
            </a:extLst>
          </p:cNvPr>
          <p:cNvSpPr/>
          <p:nvPr/>
        </p:nvSpPr>
        <p:spPr>
          <a:xfrm>
            <a:off x="6870875" y="3712256"/>
            <a:ext cx="2337505" cy="46706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3917F8C5-B1EC-1528-8610-7F9565C75CC7}"/>
              </a:ext>
            </a:extLst>
          </p:cNvPr>
          <p:cNvGrpSpPr/>
          <p:nvPr/>
        </p:nvGrpSpPr>
        <p:grpSpPr>
          <a:xfrm>
            <a:off x="6606484" y="3707092"/>
            <a:ext cx="1716676" cy="466940"/>
            <a:chOff x="3013710" y="3256610"/>
            <a:chExt cx="1716676" cy="466940"/>
          </a:xfrm>
        </p:grpSpPr>
        <p:sp>
          <p:nvSpPr>
            <p:cNvPr id="49" name="Google Shape;1567;p141">
              <a:extLst>
                <a:ext uri="{FF2B5EF4-FFF2-40B4-BE49-F238E27FC236}">
                  <a16:creationId xmlns:a16="http://schemas.microsoft.com/office/drawing/2014/main" id="{EFBCDDB7-A91E-C051-638E-E6F941DBA0AC}"/>
                </a:ext>
              </a:extLst>
            </p:cNvPr>
            <p:cNvSpPr txBox="1"/>
            <p:nvPr/>
          </p:nvSpPr>
          <p:spPr>
            <a:xfrm>
              <a:off x="3013710" y="3291881"/>
              <a:ext cx="1560059" cy="431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74320" marR="27432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chemeClr val="bg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LEMBRETE</a:t>
              </a:r>
              <a:endParaRPr sz="20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pic>
          <p:nvPicPr>
            <p:cNvPr id="50" name="Gráfico 49" descr="Envelope estrutura de tópicos">
              <a:extLst>
                <a:ext uri="{FF2B5EF4-FFF2-40B4-BE49-F238E27FC236}">
                  <a16:creationId xmlns:a16="http://schemas.microsoft.com/office/drawing/2014/main" id="{D2365D9B-43CF-3F9D-7147-7AFD4ADD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264752" y="3256610"/>
              <a:ext cx="465634" cy="465634"/>
            </a:xfrm>
            <a:prstGeom prst="rect">
              <a:avLst/>
            </a:prstGeom>
          </p:spPr>
        </p:pic>
      </p:grpSp>
      <p:sp>
        <p:nvSpPr>
          <p:cNvPr id="51" name="Google Shape;1567;p141">
            <a:extLst>
              <a:ext uri="{FF2B5EF4-FFF2-40B4-BE49-F238E27FC236}">
                <a16:creationId xmlns:a16="http://schemas.microsoft.com/office/drawing/2014/main" id="{E3EDF1C4-C4E4-B3F9-0BA3-7634C30B94D3}"/>
              </a:ext>
            </a:extLst>
          </p:cNvPr>
          <p:cNvSpPr txBox="1"/>
          <p:nvPr/>
        </p:nvSpPr>
        <p:spPr>
          <a:xfrm>
            <a:off x="8026086" y="3736112"/>
            <a:ext cx="1467512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bg1"/>
                </a:solidFill>
                <a:latin typeface="Bebas Neue"/>
                <a:ea typeface="Bebas Neue"/>
                <a:cs typeface="Bebas Neue"/>
                <a:sym typeface="Bebas Neue"/>
              </a:rPr>
              <a:t>Variável</a:t>
            </a:r>
            <a:endParaRPr sz="2000" dirty="0">
              <a:solidFill>
                <a:schemeClr val="bg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2" name="Google Shape;8898;p67">
            <a:extLst>
              <a:ext uri="{FF2B5EF4-FFF2-40B4-BE49-F238E27FC236}">
                <a16:creationId xmlns:a16="http://schemas.microsoft.com/office/drawing/2014/main" id="{F95956B8-4ECB-61C9-1B64-2A8B5BA98F83}"/>
              </a:ext>
            </a:extLst>
          </p:cNvPr>
          <p:cNvSpPr/>
          <p:nvPr/>
        </p:nvSpPr>
        <p:spPr>
          <a:xfrm>
            <a:off x="618824" y="2546555"/>
            <a:ext cx="1534769" cy="1261221"/>
          </a:xfrm>
          <a:custGeom>
            <a:avLst/>
            <a:gdLst/>
            <a:ahLst/>
            <a:cxnLst/>
            <a:rect l="l" t="t" r="r" b="b"/>
            <a:pathLst>
              <a:path w="127950" h="105145" extrusionOk="0">
                <a:moveTo>
                  <a:pt x="18697" y="0"/>
                </a:moveTo>
                <a:cubicBezTo>
                  <a:pt x="8371" y="0"/>
                  <a:pt x="1" y="8371"/>
                  <a:pt x="1" y="18697"/>
                </a:cubicBezTo>
                <a:lnTo>
                  <a:pt x="1" y="105145"/>
                </a:lnTo>
                <a:lnTo>
                  <a:pt x="36857" y="105145"/>
                </a:lnTo>
                <a:cubicBezTo>
                  <a:pt x="35719" y="102283"/>
                  <a:pt x="35385" y="99165"/>
                  <a:pt x="35897" y="96130"/>
                </a:cubicBezTo>
                <a:cubicBezTo>
                  <a:pt x="37137" y="88648"/>
                  <a:pt x="43398" y="82793"/>
                  <a:pt x="50957" y="82096"/>
                </a:cubicBezTo>
                <a:cubicBezTo>
                  <a:pt x="51501" y="82045"/>
                  <a:pt x="52041" y="82020"/>
                  <a:pt x="52575" y="82020"/>
                </a:cubicBezTo>
                <a:cubicBezTo>
                  <a:pt x="61906" y="82020"/>
                  <a:pt x="69475" y="89593"/>
                  <a:pt x="69475" y="98926"/>
                </a:cubicBezTo>
                <a:cubicBezTo>
                  <a:pt x="69475" y="101055"/>
                  <a:pt x="69070" y="103165"/>
                  <a:pt x="68283" y="105145"/>
                </a:cubicBezTo>
                <a:lnTo>
                  <a:pt x="105145" y="105145"/>
                </a:lnTo>
                <a:lnTo>
                  <a:pt x="105145" y="68419"/>
                </a:lnTo>
                <a:cubicBezTo>
                  <a:pt x="106958" y="69088"/>
                  <a:pt x="108908" y="69476"/>
                  <a:pt x="110955" y="69476"/>
                </a:cubicBezTo>
                <a:cubicBezTo>
                  <a:pt x="111990" y="69476"/>
                  <a:pt x="113050" y="69377"/>
                  <a:pt x="114130" y="69164"/>
                </a:cubicBezTo>
                <a:cubicBezTo>
                  <a:pt x="121952" y="67632"/>
                  <a:pt x="127801" y="60687"/>
                  <a:pt x="127866" y="52715"/>
                </a:cubicBezTo>
                <a:cubicBezTo>
                  <a:pt x="127950" y="43313"/>
                  <a:pt x="120348" y="35664"/>
                  <a:pt x="110964" y="35664"/>
                </a:cubicBezTo>
                <a:cubicBezTo>
                  <a:pt x="108979" y="35670"/>
                  <a:pt x="107005" y="36028"/>
                  <a:pt x="105145" y="36720"/>
                </a:cubicBezTo>
                <a:lnTo>
                  <a:pt x="105145" y="0"/>
                </a:lnTo>
                <a:close/>
              </a:path>
            </a:pathLst>
          </a:custGeom>
          <a:solidFill>
            <a:srgbClr val="32474F"/>
          </a:solidFill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pt-BR" sz="1200" b="0" i="0" u="none" strike="noStrike" cap="none" dirty="0">
              <a:solidFill>
                <a:schemeClr val="bg2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2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Abordagem Multiobjetivo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8899;p67">
            <a:extLst>
              <a:ext uri="{FF2B5EF4-FFF2-40B4-BE49-F238E27FC236}">
                <a16:creationId xmlns:a16="http://schemas.microsoft.com/office/drawing/2014/main" id="{FE9BDC8B-7756-02CB-9B82-E3B07CB4C772}"/>
              </a:ext>
            </a:extLst>
          </p:cNvPr>
          <p:cNvSpPr/>
          <p:nvPr/>
        </p:nvSpPr>
        <p:spPr>
          <a:xfrm>
            <a:off x="618151" y="3531002"/>
            <a:ext cx="1261095" cy="1533785"/>
          </a:xfrm>
          <a:custGeom>
            <a:avLst/>
            <a:gdLst/>
            <a:ahLst/>
            <a:cxnLst/>
            <a:rect l="l" t="t" r="r" b="b"/>
            <a:pathLst>
              <a:path w="105145" h="127868" extrusionOk="0">
                <a:moveTo>
                  <a:pt x="52573" y="1"/>
                </a:moveTo>
                <a:cubicBezTo>
                  <a:pt x="43236" y="1"/>
                  <a:pt x="35664" y="7567"/>
                  <a:pt x="35664" y="16910"/>
                </a:cubicBezTo>
                <a:cubicBezTo>
                  <a:pt x="35670" y="18895"/>
                  <a:pt x="36028" y="20862"/>
                  <a:pt x="36720" y="22722"/>
                </a:cubicBezTo>
                <a:lnTo>
                  <a:pt x="0" y="22722"/>
                </a:lnTo>
                <a:lnTo>
                  <a:pt x="0" y="110011"/>
                </a:lnTo>
                <a:cubicBezTo>
                  <a:pt x="0" y="119872"/>
                  <a:pt x="7995" y="127867"/>
                  <a:pt x="17862" y="127867"/>
                </a:cubicBezTo>
                <a:lnTo>
                  <a:pt x="105145" y="127867"/>
                </a:lnTo>
                <a:lnTo>
                  <a:pt x="105145" y="91010"/>
                </a:lnTo>
                <a:cubicBezTo>
                  <a:pt x="103158" y="91801"/>
                  <a:pt x="101044" y="92206"/>
                  <a:pt x="98916" y="92206"/>
                </a:cubicBezTo>
                <a:cubicBezTo>
                  <a:pt x="98350" y="92206"/>
                  <a:pt x="97782" y="92177"/>
                  <a:pt x="97215" y="92119"/>
                </a:cubicBezTo>
                <a:cubicBezTo>
                  <a:pt x="88869" y="91267"/>
                  <a:pt x="82269" y="84184"/>
                  <a:pt x="82024" y="75802"/>
                </a:cubicBezTo>
                <a:cubicBezTo>
                  <a:pt x="81744" y="66233"/>
                  <a:pt x="89417" y="58393"/>
                  <a:pt x="98920" y="58393"/>
                </a:cubicBezTo>
                <a:cubicBezTo>
                  <a:pt x="101055" y="58393"/>
                  <a:pt x="103159" y="58792"/>
                  <a:pt x="105139" y="59585"/>
                </a:cubicBezTo>
                <a:lnTo>
                  <a:pt x="105139" y="22728"/>
                </a:lnTo>
                <a:lnTo>
                  <a:pt x="68419" y="22728"/>
                </a:lnTo>
                <a:cubicBezTo>
                  <a:pt x="69427" y="19992"/>
                  <a:pt x="69796" y="16951"/>
                  <a:pt x="69164" y="13738"/>
                </a:cubicBezTo>
                <a:cubicBezTo>
                  <a:pt x="67632" y="5922"/>
                  <a:pt x="60686" y="73"/>
                  <a:pt x="52715" y="2"/>
                </a:cubicBezTo>
                <a:cubicBezTo>
                  <a:pt x="52668" y="1"/>
                  <a:pt x="52620" y="1"/>
                  <a:pt x="52573" y="1"/>
                </a:cubicBezTo>
                <a:close/>
              </a:path>
            </a:pathLst>
          </a:custGeom>
          <a:solidFill>
            <a:srgbClr val="5E6E8A"/>
          </a:solidFill>
          <a:ln w="9525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b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endParaRPr lang="pt-BR" sz="1200" b="0" i="0" u="none" strike="noStrike" cap="none" dirty="0">
              <a:solidFill>
                <a:schemeClr val="bg1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Minimizar e Maximizar </a:t>
            </a: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F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unções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8900;p67">
            <a:extLst>
              <a:ext uri="{FF2B5EF4-FFF2-40B4-BE49-F238E27FC236}">
                <a16:creationId xmlns:a16="http://schemas.microsoft.com/office/drawing/2014/main" id="{F5532A86-7C36-008A-BBB5-ABA18E19A512}"/>
              </a:ext>
            </a:extLst>
          </p:cNvPr>
          <p:cNvSpPr/>
          <p:nvPr/>
        </p:nvSpPr>
        <p:spPr>
          <a:xfrm>
            <a:off x="1877950" y="2549615"/>
            <a:ext cx="1261234" cy="1521267"/>
          </a:xfrm>
          <a:custGeom>
            <a:avLst/>
            <a:gdLst/>
            <a:ahLst/>
            <a:cxnLst/>
            <a:rect l="l" t="t" r="r" b="b"/>
            <a:pathLst>
              <a:path w="105146" h="127873" extrusionOk="0">
                <a:moveTo>
                  <a:pt x="1" y="1"/>
                </a:moveTo>
                <a:lnTo>
                  <a:pt x="1" y="36857"/>
                </a:lnTo>
                <a:cubicBezTo>
                  <a:pt x="1988" y="36066"/>
                  <a:pt x="4101" y="35662"/>
                  <a:pt x="6229" y="35662"/>
                </a:cubicBezTo>
                <a:cubicBezTo>
                  <a:pt x="6796" y="35662"/>
                  <a:pt x="7364" y="35691"/>
                  <a:pt x="7930" y="35748"/>
                </a:cubicBezTo>
                <a:cubicBezTo>
                  <a:pt x="16277" y="36595"/>
                  <a:pt x="22877" y="43684"/>
                  <a:pt x="23121" y="52066"/>
                </a:cubicBezTo>
                <a:cubicBezTo>
                  <a:pt x="23396" y="61635"/>
                  <a:pt x="15722" y="69481"/>
                  <a:pt x="6219" y="69481"/>
                </a:cubicBezTo>
                <a:cubicBezTo>
                  <a:pt x="4091" y="69475"/>
                  <a:pt x="1980" y="69076"/>
                  <a:pt x="1" y="68289"/>
                </a:cubicBezTo>
                <a:lnTo>
                  <a:pt x="1" y="105145"/>
                </a:lnTo>
                <a:lnTo>
                  <a:pt x="36720" y="105145"/>
                </a:lnTo>
                <a:cubicBezTo>
                  <a:pt x="35719" y="107882"/>
                  <a:pt x="35343" y="110916"/>
                  <a:pt x="35975" y="114130"/>
                </a:cubicBezTo>
                <a:cubicBezTo>
                  <a:pt x="37513" y="121952"/>
                  <a:pt x="44459" y="127801"/>
                  <a:pt x="52424" y="127872"/>
                </a:cubicBezTo>
                <a:cubicBezTo>
                  <a:pt x="52472" y="127873"/>
                  <a:pt x="52519" y="127873"/>
                  <a:pt x="52567" y="127873"/>
                </a:cubicBezTo>
                <a:cubicBezTo>
                  <a:pt x="61909" y="127873"/>
                  <a:pt x="69481" y="120301"/>
                  <a:pt x="69481" y="110964"/>
                </a:cubicBezTo>
                <a:cubicBezTo>
                  <a:pt x="69475" y="108979"/>
                  <a:pt x="69118" y="107005"/>
                  <a:pt x="68426" y="105145"/>
                </a:cubicBezTo>
                <a:lnTo>
                  <a:pt x="105145" y="105145"/>
                </a:lnTo>
                <a:lnTo>
                  <a:pt x="105145" y="16354"/>
                </a:lnTo>
                <a:cubicBezTo>
                  <a:pt x="105140" y="7328"/>
                  <a:pt x="97818" y="1"/>
                  <a:pt x="88786" y="1"/>
                </a:cubicBezTo>
                <a:close/>
              </a:path>
            </a:pathLst>
          </a:custGeom>
          <a:solidFill>
            <a:srgbClr val="E0E0E0"/>
          </a:solidFill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Programa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Black-box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b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8901;p67">
            <a:extLst>
              <a:ext uri="{FF2B5EF4-FFF2-40B4-BE49-F238E27FC236}">
                <a16:creationId xmlns:a16="http://schemas.microsoft.com/office/drawing/2014/main" id="{F237B2F6-5BD2-417F-01A7-7F9BC6878CB1}"/>
              </a:ext>
            </a:extLst>
          </p:cNvPr>
          <p:cNvSpPr/>
          <p:nvPr/>
        </p:nvSpPr>
        <p:spPr>
          <a:xfrm>
            <a:off x="1605488" y="3798756"/>
            <a:ext cx="1534697" cy="1261161"/>
          </a:xfrm>
          <a:custGeom>
            <a:avLst/>
            <a:gdLst/>
            <a:ahLst/>
            <a:cxnLst/>
            <a:rect l="l" t="t" r="r" b="b"/>
            <a:pathLst>
              <a:path w="127944" h="105140" extrusionOk="0">
                <a:moveTo>
                  <a:pt x="22805" y="0"/>
                </a:moveTo>
                <a:lnTo>
                  <a:pt x="22805" y="36720"/>
                </a:lnTo>
                <a:cubicBezTo>
                  <a:pt x="20992" y="36051"/>
                  <a:pt x="19042" y="35663"/>
                  <a:pt x="16995" y="35663"/>
                </a:cubicBezTo>
                <a:cubicBezTo>
                  <a:pt x="15960" y="35663"/>
                  <a:pt x="14900" y="35762"/>
                  <a:pt x="13820" y="35975"/>
                </a:cubicBezTo>
                <a:cubicBezTo>
                  <a:pt x="5998" y="37513"/>
                  <a:pt x="150" y="44453"/>
                  <a:pt x="78" y="52424"/>
                </a:cubicBezTo>
                <a:cubicBezTo>
                  <a:pt x="1" y="61826"/>
                  <a:pt x="7602" y="69481"/>
                  <a:pt x="16986" y="69481"/>
                </a:cubicBezTo>
                <a:cubicBezTo>
                  <a:pt x="18971" y="69475"/>
                  <a:pt x="20945" y="69117"/>
                  <a:pt x="22805" y="68420"/>
                </a:cubicBezTo>
                <a:lnTo>
                  <a:pt x="22805" y="105139"/>
                </a:lnTo>
                <a:lnTo>
                  <a:pt x="108943" y="105139"/>
                </a:lnTo>
                <a:cubicBezTo>
                  <a:pt x="119436" y="105139"/>
                  <a:pt x="127944" y="96631"/>
                  <a:pt x="127944" y="86138"/>
                </a:cubicBezTo>
                <a:lnTo>
                  <a:pt x="127944" y="0"/>
                </a:lnTo>
                <a:lnTo>
                  <a:pt x="91087" y="0"/>
                </a:lnTo>
                <a:cubicBezTo>
                  <a:pt x="92088" y="2510"/>
                  <a:pt x="92470" y="5235"/>
                  <a:pt x="92196" y="7924"/>
                </a:cubicBezTo>
                <a:cubicBezTo>
                  <a:pt x="91343" y="16271"/>
                  <a:pt x="84260" y="22870"/>
                  <a:pt x="75878" y="23115"/>
                </a:cubicBezTo>
                <a:cubicBezTo>
                  <a:pt x="75708" y="23120"/>
                  <a:pt x="75539" y="23122"/>
                  <a:pt x="75370" y="23122"/>
                </a:cubicBezTo>
                <a:cubicBezTo>
                  <a:pt x="66033" y="23122"/>
                  <a:pt x="58469" y="15553"/>
                  <a:pt x="58469" y="6219"/>
                </a:cubicBezTo>
                <a:cubicBezTo>
                  <a:pt x="58469" y="4084"/>
                  <a:pt x="58869" y="1980"/>
                  <a:pt x="59662" y="0"/>
                </a:cubicBezTo>
                <a:close/>
              </a:path>
            </a:pathLst>
          </a:custGeom>
          <a:solidFill>
            <a:srgbClr val="E37E5F"/>
          </a:solidFill>
          <a:ln w="952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pt-BR" sz="16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Quantidade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de Variáveis 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não fixa</a:t>
            </a:r>
            <a:endParaRPr lang="pt-BR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A6E4C48A-8F82-143A-613F-F86A9EF34F12}"/>
              </a:ext>
            </a:extLst>
          </p:cNvPr>
          <p:cNvSpPr/>
          <p:nvPr/>
        </p:nvSpPr>
        <p:spPr>
          <a:xfrm>
            <a:off x="1016604" y="3303089"/>
            <a:ext cx="1720689" cy="981594"/>
          </a:xfrm>
          <a:prstGeom prst="roundRect">
            <a:avLst/>
          </a:prstGeom>
          <a:solidFill>
            <a:srgbClr val="FFD96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Direct MultiSearch</a:t>
            </a:r>
            <a:b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</a:br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(DMS)</a:t>
            </a:r>
            <a:endParaRPr lang="en-US" sz="16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088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C6B66-A54C-61F0-6828-C13906AD3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&#10;&#10;O conteúdo gerado por IA pode estar incorreto.">
            <a:extLst>
              <a:ext uri="{FF2B5EF4-FFF2-40B4-BE49-F238E27FC236}">
                <a16:creationId xmlns:a16="http://schemas.microsoft.com/office/drawing/2014/main" id="{40C2888F-5268-5E45-7F89-2689650C5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F7691CA-253C-8CC9-F070-1AAD8A0907D6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10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6B33ED5-9A5D-104D-7E09-BB25507B5902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F4DD954-E4F3-2C36-FCE9-C09841460BA4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E370392-F5EB-FE77-5901-8F24D4EA00F8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D14856A-2567-B3D3-8B1E-7B45AB835FE6}"/>
              </a:ext>
            </a:extLst>
          </p:cNvPr>
          <p:cNvSpPr txBox="1"/>
          <p:nvPr/>
        </p:nvSpPr>
        <p:spPr>
          <a:xfrm>
            <a:off x="910363" y="886396"/>
            <a:ext cx="4194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DE OPTIMIZAÇÃO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5E079AB-A805-193C-7B93-FB5B1AE89F35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3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50906F2-DE11-013C-08A3-50D25C7CD56B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AC1FD-FEF7-57B9-953C-B71E2130C882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80931D4-9AC5-DEDA-9EFA-B4A64309AAC7}"/>
              </a:ext>
            </a:extLst>
          </p:cNvPr>
          <p:cNvSpPr txBox="1"/>
          <p:nvPr/>
        </p:nvSpPr>
        <p:spPr>
          <a:xfrm>
            <a:off x="3482113" y="1488084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Problemas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E83FF2B3-01CD-4FFE-C0E1-4D10BB124B57}"/>
              </a:ext>
            </a:extLst>
          </p:cNvPr>
          <p:cNvCxnSpPr>
            <a:cxnSpLocks/>
          </p:cNvCxnSpPr>
          <p:nvPr/>
        </p:nvCxnSpPr>
        <p:spPr>
          <a:xfrm flipV="1">
            <a:off x="3482112" y="1857416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6B4DD497-9E93-0CA3-67F3-BA2F73F89FA5}"/>
              </a:ext>
            </a:extLst>
          </p:cNvPr>
          <p:cNvSpPr/>
          <p:nvPr/>
        </p:nvSpPr>
        <p:spPr>
          <a:xfrm>
            <a:off x="7911964" y="2009806"/>
            <a:ext cx="3708318" cy="605575"/>
          </a:xfrm>
          <a:prstGeom prst="roundRect">
            <a:avLst>
              <a:gd name="adj" fmla="val 9230"/>
            </a:avLst>
          </a:prstGeom>
          <a:solidFill>
            <a:srgbClr val="EAA18A"/>
          </a:solidFill>
          <a:ln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(II) Componentes Elétricos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631D8E-0059-FB95-964F-FDB2BADE615B}"/>
              </a:ext>
            </a:extLst>
          </p:cNvPr>
          <p:cNvSpPr/>
          <p:nvPr/>
        </p:nvSpPr>
        <p:spPr>
          <a:xfrm>
            <a:off x="3598638" y="2704673"/>
            <a:ext cx="8364761" cy="3641817"/>
          </a:xfrm>
          <a:prstGeom prst="roundRect">
            <a:avLst>
              <a:gd name="adj" fmla="val 4916"/>
            </a:avLst>
          </a:prstGeom>
          <a:solidFill>
            <a:srgbClr val="E0E0E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(I) Posição e Quantidade </a:t>
            </a:r>
          </a:p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de pares de patches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F92ADD03-0C7A-F41E-2200-3A9E64A1E867}"/>
              </a:ext>
            </a:extLst>
          </p:cNvPr>
          <p:cNvGrpSpPr/>
          <p:nvPr/>
        </p:nvGrpSpPr>
        <p:grpSpPr>
          <a:xfrm>
            <a:off x="3773228" y="4279221"/>
            <a:ext cx="2155623" cy="369756"/>
            <a:chOff x="3773228" y="4244946"/>
            <a:chExt cx="2155623" cy="369756"/>
          </a:xfrm>
        </p:grpSpPr>
        <p:sp>
          <p:nvSpPr>
            <p:cNvPr id="10" name="Retângulo: Único Canto Arredondado 9">
              <a:extLst>
                <a:ext uri="{FF2B5EF4-FFF2-40B4-BE49-F238E27FC236}">
                  <a16:creationId xmlns:a16="http://schemas.microsoft.com/office/drawing/2014/main" id="{8CB39BF3-45ED-2595-0D1A-3E3C67E5383B}"/>
                </a:ext>
              </a:extLst>
            </p:cNvPr>
            <p:cNvSpPr/>
            <p:nvPr/>
          </p:nvSpPr>
          <p:spPr>
            <a:xfrm>
              <a:off x="3773228" y="4244946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6FE4DB6-4A5C-7A80-2D5C-2D635E2D15C4}"/>
                </a:ext>
              </a:extLst>
            </p:cNvPr>
            <p:cNvSpPr txBox="1"/>
            <p:nvPr/>
          </p:nvSpPr>
          <p:spPr>
            <a:xfrm>
              <a:off x="4076968" y="4291325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FF0000"/>
                  </a:solidFill>
                  <a:latin typeface="Montserrat Black" pitchFamily="2" charset="0"/>
                </a:rPr>
                <a:t>DESAFIOS</a:t>
              </a:r>
              <a:endParaRPr lang="en-US" sz="14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  <p:pic>
          <p:nvPicPr>
            <p:cNvPr id="15" name="Gráfico 14" descr="Manual com preenchimento sólido">
              <a:extLst>
                <a:ext uri="{FF2B5EF4-FFF2-40B4-BE49-F238E27FC236}">
                  <a16:creationId xmlns:a16="http://schemas.microsoft.com/office/drawing/2014/main" id="{060B7D11-FEDF-0DC7-21C5-9B2961701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2542" y="4252225"/>
              <a:ext cx="355198" cy="355198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7FC943D-3829-5D1F-808B-1D87CD5714A3}"/>
              </a:ext>
            </a:extLst>
          </p:cNvPr>
          <p:cNvGrpSpPr/>
          <p:nvPr/>
        </p:nvGrpSpPr>
        <p:grpSpPr>
          <a:xfrm>
            <a:off x="3773228" y="3802703"/>
            <a:ext cx="2155623" cy="369756"/>
            <a:chOff x="3773228" y="3779815"/>
            <a:chExt cx="2155623" cy="369756"/>
          </a:xfrm>
        </p:grpSpPr>
        <p:sp>
          <p:nvSpPr>
            <p:cNvPr id="23" name="Retângulo: Único Canto Arredondado 22">
              <a:extLst>
                <a:ext uri="{FF2B5EF4-FFF2-40B4-BE49-F238E27FC236}">
                  <a16:creationId xmlns:a16="http://schemas.microsoft.com/office/drawing/2014/main" id="{C3A8D780-F7B9-F797-DCC8-B06DD8A9E3AA}"/>
                </a:ext>
              </a:extLst>
            </p:cNvPr>
            <p:cNvSpPr/>
            <p:nvPr/>
          </p:nvSpPr>
          <p:spPr>
            <a:xfrm>
              <a:off x="3773228" y="377981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23C618D-9AA7-0EEA-0D09-C0E07806C17B}"/>
                </a:ext>
              </a:extLst>
            </p:cNvPr>
            <p:cNvSpPr txBox="1"/>
            <p:nvPr/>
          </p:nvSpPr>
          <p:spPr>
            <a:xfrm>
              <a:off x="4076968" y="3826194"/>
              <a:ext cx="185188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75000"/>
                    </a:schemeClr>
                  </a:solidFill>
                  <a:latin typeface="Montserrat Black" pitchFamily="2" charset="0"/>
                </a:rPr>
                <a:t>FUNÇÃO OBJETIVO</a:t>
              </a:r>
              <a:endParaRPr lang="en-US" sz="1400" dirty="0">
                <a:solidFill>
                  <a:schemeClr val="accent3">
                    <a:lumMod val="75000"/>
                  </a:schemeClr>
                </a:solidFill>
                <a:latin typeface="Montserrat Light" pitchFamily="2" charset="0"/>
              </a:endParaRPr>
            </a:p>
          </p:txBody>
        </p:sp>
        <p:pic>
          <p:nvPicPr>
            <p:cNvPr id="28" name="Gráfico 27" descr="Na mosca estrutura de tópicos">
              <a:extLst>
                <a:ext uri="{FF2B5EF4-FFF2-40B4-BE49-F238E27FC236}">
                  <a16:creationId xmlns:a16="http://schemas.microsoft.com/office/drawing/2014/main" id="{7E3789D9-CB24-5744-F119-020D0C8F4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18069" y="3787094"/>
              <a:ext cx="355198" cy="355198"/>
            </a:xfrm>
            <a:prstGeom prst="rect">
              <a:avLst/>
            </a:prstGeom>
          </p:spPr>
        </p:pic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BA53C43D-8411-F5BF-47DE-AC49AB66A634}"/>
              </a:ext>
            </a:extLst>
          </p:cNvPr>
          <p:cNvGrpSpPr/>
          <p:nvPr/>
        </p:nvGrpSpPr>
        <p:grpSpPr>
          <a:xfrm>
            <a:off x="3623245" y="3291121"/>
            <a:ext cx="2305606" cy="404820"/>
            <a:chOff x="3623245" y="3291121"/>
            <a:chExt cx="2305606" cy="404820"/>
          </a:xfrm>
        </p:grpSpPr>
        <p:sp>
          <p:nvSpPr>
            <p:cNvPr id="29" name="Retângulo: Único Canto Arredondado 28">
              <a:extLst>
                <a:ext uri="{FF2B5EF4-FFF2-40B4-BE49-F238E27FC236}">
                  <a16:creationId xmlns:a16="http://schemas.microsoft.com/office/drawing/2014/main" id="{093428F4-0462-F642-8FFF-35597B706BA5}"/>
                </a:ext>
              </a:extLst>
            </p:cNvPr>
            <p:cNvSpPr/>
            <p:nvPr/>
          </p:nvSpPr>
          <p:spPr>
            <a:xfrm>
              <a:off x="3773228" y="332618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B88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18F3D50-7CC2-0460-DFD0-993DB52B0079}"/>
                </a:ext>
              </a:extLst>
            </p:cNvPr>
            <p:cNvSpPr txBox="1"/>
            <p:nvPr/>
          </p:nvSpPr>
          <p:spPr>
            <a:xfrm>
              <a:off x="4076968" y="3372564"/>
              <a:ext cx="14009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B88C00"/>
                  </a:solidFill>
                  <a:latin typeface="Montserrat Black" pitchFamily="2" charset="0"/>
                </a:rPr>
                <a:t>VARIÁVEIS</a:t>
              </a:r>
              <a:endParaRPr lang="en-US" sz="1400" dirty="0">
                <a:solidFill>
                  <a:srgbClr val="B88C00"/>
                </a:solidFill>
                <a:latin typeface="Montserrat Light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F0D75F08-8654-E565-690F-97ED1FCF3BB2}"/>
                    </a:ext>
                  </a:extLst>
                </p:cNvPr>
                <p:cNvSpPr txBox="1"/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1400" b="1" dirty="0">
                    <a:solidFill>
                      <a:srgbClr val="B88C00"/>
                    </a:solidFill>
                    <a:latin typeface="Montserrat Light" pitchFamily="2" charset="0"/>
                  </a:endParaRPr>
                </a:p>
              </p:txBody>
            </p:sp>
          </mc:Choice>
          <mc:Fallback xmlns="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C97BC627-293D-BD7B-C545-BF5908881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6F3F666-2330-CDC6-5672-E2FC63A7CF68}"/>
              </a:ext>
            </a:extLst>
          </p:cNvPr>
          <p:cNvGrpSpPr/>
          <p:nvPr/>
        </p:nvGrpSpPr>
        <p:grpSpPr>
          <a:xfrm>
            <a:off x="3773228" y="4755740"/>
            <a:ext cx="2155623" cy="369756"/>
            <a:chOff x="3773228" y="4755740"/>
            <a:chExt cx="2155623" cy="369756"/>
          </a:xfrm>
        </p:grpSpPr>
        <p:sp>
          <p:nvSpPr>
            <p:cNvPr id="33" name="Retângulo: Único Canto Arredondado 32">
              <a:extLst>
                <a:ext uri="{FF2B5EF4-FFF2-40B4-BE49-F238E27FC236}">
                  <a16:creationId xmlns:a16="http://schemas.microsoft.com/office/drawing/2014/main" id="{7DCA3E6B-F828-5D1D-A51B-8F5DFA812632}"/>
                </a:ext>
              </a:extLst>
            </p:cNvPr>
            <p:cNvSpPr/>
            <p:nvPr/>
          </p:nvSpPr>
          <p:spPr>
            <a:xfrm>
              <a:off x="3773228" y="4755740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52F917AD-B034-E553-4A9C-4A72AD2A5EFF}"/>
                </a:ext>
              </a:extLst>
            </p:cNvPr>
            <p:cNvSpPr txBox="1"/>
            <p:nvPr/>
          </p:nvSpPr>
          <p:spPr>
            <a:xfrm>
              <a:off x="4076968" y="4802119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0070C0"/>
                  </a:solidFill>
                  <a:latin typeface="Montserrat Black" pitchFamily="2" charset="0"/>
                </a:rPr>
                <a:t>SOLUÇÃO</a:t>
              </a:r>
              <a:endParaRPr lang="en-US" sz="1400" dirty="0">
                <a:solidFill>
                  <a:srgbClr val="0070C0"/>
                </a:solidFill>
                <a:latin typeface="Montserrat Light" pitchFamily="2" charset="0"/>
              </a:endParaRPr>
            </a:p>
          </p:txBody>
        </p:sp>
        <p:pic>
          <p:nvPicPr>
            <p:cNvPr id="37" name="Gráfico 36" descr="Marca de seleção com preenchimento sólido">
              <a:extLst>
                <a:ext uri="{FF2B5EF4-FFF2-40B4-BE49-F238E27FC236}">
                  <a16:creationId xmlns:a16="http://schemas.microsoft.com/office/drawing/2014/main" id="{0DD4DD28-4F8B-09E5-DAC6-92A202720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8367" y="4771772"/>
              <a:ext cx="319373" cy="337692"/>
            </a:xfrm>
            <a:prstGeom prst="rect">
              <a:avLst/>
            </a:prstGeom>
          </p:spPr>
        </p:pic>
      </p:grpSp>
      <p:sp>
        <p:nvSpPr>
          <p:cNvPr id="27" name="Retângulo 26">
            <a:extLst>
              <a:ext uri="{FF2B5EF4-FFF2-40B4-BE49-F238E27FC236}">
                <a16:creationId xmlns:a16="http://schemas.microsoft.com/office/drawing/2014/main" id="{83B6CA20-FC0E-F7FA-33DF-2982A6B4627B}"/>
              </a:ext>
            </a:extLst>
          </p:cNvPr>
          <p:cNvSpPr/>
          <p:nvPr/>
        </p:nvSpPr>
        <p:spPr>
          <a:xfrm>
            <a:off x="6737822" y="3305308"/>
            <a:ext cx="4955943" cy="2719571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883F87D3-DA4C-0F4C-0021-E459A0D37B2D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928851" y="4940618"/>
            <a:ext cx="808971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185B658-79DD-361B-D9A0-0DDA9C9CF56D}"/>
              </a:ext>
            </a:extLst>
          </p:cNvPr>
          <p:cNvGrpSpPr/>
          <p:nvPr/>
        </p:nvGrpSpPr>
        <p:grpSpPr>
          <a:xfrm>
            <a:off x="6817360" y="3372564"/>
            <a:ext cx="3882135" cy="230832"/>
            <a:chOff x="7691714" y="3925596"/>
            <a:chExt cx="3882135" cy="230832"/>
          </a:xfrm>
        </p:grpSpPr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9925118B-AFBD-703F-9CD3-1BCFC132F49A}"/>
                </a:ext>
              </a:extLst>
            </p:cNvPr>
            <p:cNvSpPr/>
            <p:nvPr/>
          </p:nvSpPr>
          <p:spPr>
            <a:xfrm>
              <a:off x="7691714" y="3926504"/>
              <a:ext cx="377533" cy="229017"/>
            </a:xfrm>
            <a:prstGeom prst="roundRect">
              <a:avLst>
                <a:gd name="adj" fmla="val 3846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latin typeface="Montserrat Black" pitchFamily="2" charset="0"/>
                </a:rPr>
                <a:t>II</a:t>
              </a:r>
              <a:endParaRPr lang="en-US" sz="1050" dirty="0">
                <a:latin typeface="Montserrat Black" pitchFamily="2" charset="0"/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0EED316-993B-CD30-D95F-4DEDA0014C71}"/>
                </a:ext>
              </a:extLst>
            </p:cNvPr>
            <p:cNvSpPr txBox="1"/>
            <p:nvPr/>
          </p:nvSpPr>
          <p:spPr>
            <a:xfrm>
              <a:off x="8069247" y="3925596"/>
              <a:ext cx="350460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solidFill>
                    <a:srgbClr val="FF0000"/>
                  </a:solidFill>
                  <a:latin typeface="Montserrat Black" pitchFamily="2" charset="0"/>
                </a:rPr>
                <a:t>Quantidade de Variáveis não fixa</a:t>
              </a:r>
              <a:endParaRPr lang="en-US" sz="10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</p:grpSp>
      <p:sp>
        <p:nvSpPr>
          <p:cNvPr id="47" name="Retângulo 46">
            <a:extLst>
              <a:ext uri="{FF2B5EF4-FFF2-40B4-BE49-F238E27FC236}">
                <a16:creationId xmlns:a16="http://schemas.microsoft.com/office/drawing/2014/main" id="{E4E53B0C-937F-0846-B56A-869289196EC3}"/>
              </a:ext>
            </a:extLst>
          </p:cNvPr>
          <p:cNvSpPr/>
          <p:nvPr/>
        </p:nvSpPr>
        <p:spPr>
          <a:xfrm>
            <a:off x="6870875" y="3712256"/>
            <a:ext cx="4632867" cy="890343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B7864EC1-363C-EE66-4023-6A69B6D80465}"/>
              </a:ext>
            </a:extLst>
          </p:cNvPr>
          <p:cNvGrpSpPr/>
          <p:nvPr/>
        </p:nvGrpSpPr>
        <p:grpSpPr>
          <a:xfrm>
            <a:off x="6606484" y="3707092"/>
            <a:ext cx="1792876" cy="466940"/>
            <a:chOff x="3013710" y="3256610"/>
            <a:chExt cx="1792876" cy="466940"/>
          </a:xfrm>
        </p:grpSpPr>
        <p:sp>
          <p:nvSpPr>
            <p:cNvPr id="49" name="Google Shape;1567;p141">
              <a:extLst>
                <a:ext uri="{FF2B5EF4-FFF2-40B4-BE49-F238E27FC236}">
                  <a16:creationId xmlns:a16="http://schemas.microsoft.com/office/drawing/2014/main" id="{BBD083DE-35D2-A6D0-42BC-C8E338A9717B}"/>
                </a:ext>
              </a:extLst>
            </p:cNvPr>
            <p:cNvSpPr txBox="1"/>
            <p:nvPr/>
          </p:nvSpPr>
          <p:spPr>
            <a:xfrm>
              <a:off x="3013710" y="3291881"/>
              <a:ext cx="1560059" cy="4316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274320" marR="27432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rgbClr val="FFC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LEMBRETE</a:t>
              </a:r>
              <a:endParaRPr sz="2000" dirty="0">
                <a:solidFill>
                  <a:srgbClr val="FFC000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pic>
          <p:nvPicPr>
            <p:cNvPr id="50" name="Gráfico 49" descr="Envelope estrutura de tópicos">
              <a:extLst>
                <a:ext uri="{FF2B5EF4-FFF2-40B4-BE49-F238E27FC236}">
                  <a16:creationId xmlns:a16="http://schemas.microsoft.com/office/drawing/2014/main" id="{DF46AEF4-989D-B51D-C74D-FA0684A7A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340952" y="3256610"/>
              <a:ext cx="465634" cy="465634"/>
            </a:xfrm>
            <a:prstGeom prst="rect">
              <a:avLst/>
            </a:prstGeom>
          </p:spPr>
        </p:pic>
      </p:grpSp>
      <p:sp>
        <p:nvSpPr>
          <p:cNvPr id="51" name="Google Shape;1567;p141">
            <a:extLst>
              <a:ext uri="{FF2B5EF4-FFF2-40B4-BE49-F238E27FC236}">
                <a16:creationId xmlns:a16="http://schemas.microsoft.com/office/drawing/2014/main" id="{61BFBE07-0D9F-CCAC-44C0-65EFCE53A4F9}"/>
              </a:ext>
            </a:extLst>
          </p:cNvPr>
          <p:cNvSpPr txBox="1"/>
          <p:nvPr/>
        </p:nvSpPr>
        <p:spPr>
          <a:xfrm>
            <a:off x="8105939" y="3730044"/>
            <a:ext cx="3199788" cy="431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FC000"/>
                </a:solidFill>
                <a:latin typeface="Bebas Neue"/>
                <a:ea typeface="Bebas Neue"/>
                <a:cs typeface="Bebas Neue"/>
                <a:sym typeface="Bebas Neue"/>
              </a:rPr>
              <a:t>Número de variáveis não fixo</a:t>
            </a:r>
            <a:endParaRPr sz="2000" dirty="0">
              <a:solidFill>
                <a:srgbClr val="FFC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0BCAEF2-CFBB-C54B-3EDB-CF997634E69E}"/>
                  </a:ext>
                </a:extLst>
              </p:cNvPr>
              <p:cNvSpPr txBox="1"/>
              <p:nvPr/>
            </p:nvSpPr>
            <p:spPr>
              <a:xfrm>
                <a:off x="7661296" y="4155145"/>
                <a:ext cx="31089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pt-BR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𝐯𝐚𝐫𝐢</m:t>
                          </m:r>
                          <m:r>
                            <a:rPr lang="pt-BR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  <m:r>
                            <a:rPr lang="pt-BR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𝐯𝐞𝐢𝐬</m:t>
                          </m:r>
                        </m:sub>
                      </m:sSub>
                      <m:r>
                        <a:rPr lang="pt-BR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pt-BR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pt-BR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pt-BR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𝐏𝐚𝐫𝐞𝐬</m:t>
                          </m:r>
                          <m:r>
                            <a:rPr lang="pt-BR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𝐝𝐞</m:t>
                          </m:r>
                          <m:r>
                            <a:rPr lang="pt-BR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𝐏𝐚𝐭𝐜𝐡𝐞𝐬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F0BCAEF2-CFBB-C54B-3EDB-CF997634E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296" y="4155145"/>
                <a:ext cx="3108993" cy="276999"/>
              </a:xfrm>
              <a:prstGeom prst="rect">
                <a:avLst/>
              </a:prstGeom>
              <a:blipFill>
                <a:blip r:embed="rId13"/>
                <a:stretch>
                  <a:fillRect l="-1176" r="-392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8898;p67">
            <a:extLst>
              <a:ext uri="{FF2B5EF4-FFF2-40B4-BE49-F238E27FC236}">
                <a16:creationId xmlns:a16="http://schemas.microsoft.com/office/drawing/2014/main" id="{D97F1797-ACC8-19B3-578E-9DD72549995F}"/>
              </a:ext>
            </a:extLst>
          </p:cNvPr>
          <p:cNvSpPr/>
          <p:nvPr/>
        </p:nvSpPr>
        <p:spPr>
          <a:xfrm>
            <a:off x="618824" y="2546555"/>
            <a:ext cx="1534769" cy="1261221"/>
          </a:xfrm>
          <a:custGeom>
            <a:avLst/>
            <a:gdLst/>
            <a:ahLst/>
            <a:cxnLst/>
            <a:rect l="l" t="t" r="r" b="b"/>
            <a:pathLst>
              <a:path w="127950" h="105145" extrusionOk="0">
                <a:moveTo>
                  <a:pt x="18697" y="0"/>
                </a:moveTo>
                <a:cubicBezTo>
                  <a:pt x="8371" y="0"/>
                  <a:pt x="1" y="8371"/>
                  <a:pt x="1" y="18697"/>
                </a:cubicBezTo>
                <a:lnTo>
                  <a:pt x="1" y="105145"/>
                </a:lnTo>
                <a:lnTo>
                  <a:pt x="36857" y="105145"/>
                </a:lnTo>
                <a:cubicBezTo>
                  <a:pt x="35719" y="102283"/>
                  <a:pt x="35385" y="99165"/>
                  <a:pt x="35897" y="96130"/>
                </a:cubicBezTo>
                <a:cubicBezTo>
                  <a:pt x="37137" y="88648"/>
                  <a:pt x="43398" y="82793"/>
                  <a:pt x="50957" y="82096"/>
                </a:cubicBezTo>
                <a:cubicBezTo>
                  <a:pt x="51501" y="82045"/>
                  <a:pt x="52041" y="82020"/>
                  <a:pt x="52575" y="82020"/>
                </a:cubicBezTo>
                <a:cubicBezTo>
                  <a:pt x="61906" y="82020"/>
                  <a:pt x="69475" y="89593"/>
                  <a:pt x="69475" y="98926"/>
                </a:cubicBezTo>
                <a:cubicBezTo>
                  <a:pt x="69475" y="101055"/>
                  <a:pt x="69070" y="103165"/>
                  <a:pt x="68283" y="105145"/>
                </a:cubicBezTo>
                <a:lnTo>
                  <a:pt x="105145" y="105145"/>
                </a:lnTo>
                <a:lnTo>
                  <a:pt x="105145" y="68419"/>
                </a:lnTo>
                <a:cubicBezTo>
                  <a:pt x="106958" y="69088"/>
                  <a:pt x="108908" y="69476"/>
                  <a:pt x="110955" y="69476"/>
                </a:cubicBezTo>
                <a:cubicBezTo>
                  <a:pt x="111990" y="69476"/>
                  <a:pt x="113050" y="69377"/>
                  <a:pt x="114130" y="69164"/>
                </a:cubicBezTo>
                <a:cubicBezTo>
                  <a:pt x="121952" y="67632"/>
                  <a:pt x="127801" y="60687"/>
                  <a:pt x="127866" y="52715"/>
                </a:cubicBezTo>
                <a:cubicBezTo>
                  <a:pt x="127950" y="43313"/>
                  <a:pt x="120348" y="35664"/>
                  <a:pt x="110964" y="35664"/>
                </a:cubicBezTo>
                <a:cubicBezTo>
                  <a:pt x="108979" y="35670"/>
                  <a:pt x="107005" y="36028"/>
                  <a:pt x="105145" y="36720"/>
                </a:cubicBezTo>
                <a:lnTo>
                  <a:pt x="105145" y="0"/>
                </a:lnTo>
                <a:close/>
              </a:path>
            </a:pathLst>
          </a:custGeom>
          <a:solidFill>
            <a:srgbClr val="32474F"/>
          </a:solidFill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pt-BR" sz="1200" b="0" i="0" u="none" strike="noStrike" cap="none" dirty="0">
              <a:solidFill>
                <a:schemeClr val="bg2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2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Abordagem Multiobjetivo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8899;p67">
            <a:extLst>
              <a:ext uri="{FF2B5EF4-FFF2-40B4-BE49-F238E27FC236}">
                <a16:creationId xmlns:a16="http://schemas.microsoft.com/office/drawing/2014/main" id="{D07B456B-1CBE-A577-5CBE-59DF3D6AE993}"/>
              </a:ext>
            </a:extLst>
          </p:cNvPr>
          <p:cNvSpPr/>
          <p:nvPr/>
        </p:nvSpPr>
        <p:spPr>
          <a:xfrm>
            <a:off x="618151" y="3531002"/>
            <a:ext cx="1261095" cy="1533785"/>
          </a:xfrm>
          <a:custGeom>
            <a:avLst/>
            <a:gdLst/>
            <a:ahLst/>
            <a:cxnLst/>
            <a:rect l="l" t="t" r="r" b="b"/>
            <a:pathLst>
              <a:path w="105145" h="127868" extrusionOk="0">
                <a:moveTo>
                  <a:pt x="52573" y="1"/>
                </a:moveTo>
                <a:cubicBezTo>
                  <a:pt x="43236" y="1"/>
                  <a:pt x="35664" y="7567"/>
                  <a:pt x="35664" y="16910"/>
                </a:cubicBezTo>
                <a:cubicBezTo>
                  <a:pt x="35670" y="18895"/>
                  <a:pt x="36028" y="20862"/>
                  <a:pt x="36720" y="22722"/>
                </a:cubicBezTo>
                <a:lnTo>
                  <a:pt x="0" y="22722"/>
                </a:lnTo>
                <a:lnTo>
                  <a:pt x="0" y="110011"/>
                </a:lnTo>
                <a:cubicBezTo>
                  <a:pt x="0" y="119872"/>
                  <a:pt x="7995" y="127867"/>
                  <a:pt x="17862" y="127867"/>
                </a:cubicBezTo>
                <a:lnTo>
                  <a:pt x="105145" y="127867"/>
                </a:lnTo>
                <a:lnTo>
                  <a:pt x="105145" y="91010"/>
                </a:lnTo>
                <a:cubicBezTo>
                  <a:pt x="103158" y="91801"/>
                  <a:pt x="101044" y="92206"/>
                  <a:pt x="98916" y="92206"/>
                </a:cubicBezTo>
                <a:cubicBezTo>
                  <a:pt x="98350" y="92206"/>
                  <a:pt x="97782" y="92177"/>
                  <a:pt x="97215" y="92119"/>
                </a:cubicBezTo>
                <a:cubicBezTo>
                  <a:pt x="88869" y="91267"/>
                  <a:pt x="82269" y="84184"/>
                  <a:pt x="82024" y="75802"/>
                </a:cubicBezTo>
                <a:cubicBezTo>
                  <a:pt x="81744" y="66233"/>
                  <a:pt x="89417" y="58393"/>
                  <a:pt x="98920" y="58393"/>
                </a:cubicBezTo>
                <a:cubicBezTo>
                  <a:pt x="101055" y="58393"/>
                  <a:pt x="103159" y="58792"/>
                  <a:pt x="105139" y="59585"/>
                </a:cubicBezTo>
                <a:lnTo>
                  <a:pt x="105139" y="22728"/>
                </a:lnTo>
                <a:lnTo>
                  <a:pt x="68419" y="22728"/>
                </a:lnTo>
                <a:cubicBezTo>
                  <a:pt x="69427" y="19992"/>
                  <a:pt x="69796" y="16951"/>
                  <a:pt x="69164" y="13738"/>
                </a:cubicBezTo>
                <a:cubicBezTo>
                  <a:pt x="67632" y="5922"/>
                  <a:pt x="60686" y="73"/>
                  <a:pt x="52715" y="2"/>
                </a:cubicBezTo>
                <a:cubicBezTo>
                  <a:pt x="52668" y="1"/>
                  <a:pt x="52620" y="1"/>
                  <a:pt x="52573" y="1"/>
                </a:cubicBezTo>
                <a:close/>
              </a:path>
            </a:pathLst>
          </a:custGeom>
          <a:solidFill>
            <a:srgbClr val="5E6E8A"/>
          </a:solidFill>
          <a:ln w="9525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b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endParaRPr lang="pt-BR" sz="1200" b="0" i="0" u="none" strike="noStrike" cap="none" dirty="0">
              <a:solidFill>
                <a:schemeClr val="bg1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Minimizar e Maximizar </a:t>
            </a: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F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unções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8900;p67">
            <a:extLst>
              <a:ext uri="{FF2B5EF4-FFF2-40B4-BE49-F238E27FC236}">
                <a16:creationId xmlns:a16="http://schemas.microsoft.com/office/drawing/2014/main" id="{F9208315-68EF-B25D-41AE-8F39463477CB}"/>
              </a:ext>
            </a:extLst>
          </p:cNvPr>
          <p:cNvSpPr/>
          <p:nvPr/>
        </p:nvSpPr>
        <p:spPr>
          <a:xfrm>
            <a:off x="1877950" y="2549615"/>
            <a:ext cx="1261234" cy="1521267"/>
          </a:xfrm>
          <a:custGeom>
            <a:avLst/>
            <a:gdLst/>
            <a:ahLst/>
            <a:cxnLst/>
            <a:rect l="l" t="t" r="r" b="b"/>
            <a:pathLst>
              <a:path w="105146" h="127873" extrusionOk="0">
                <a:moveTo>
                  <a:pt x="1" y="1"/>
                </a:moveTo>
                <a:lnTo>
                  <a:pt x="1" y="36857"/>
                </a:lnTo>
                <a:cubicBezTo>
                  <a:pt x="1988" y="36066"/>
                  <a:pt x="4101" y="35662"/>
                  <a:pt x="6229" y="35662"/>
                </a:cubicBezTo>
                <a:cubicBezTo>
                  <a:pt x="6796" y="35662"/>
                  <a:pt x="7364" y="35691"/>
                  <a:pt x="7930" y="35748"/>
                </a:cubicBezTo>
                <a:cubicBezTo>
                  <a:pt x="16277" y="36595"/>
                  <a:pt x="22877" y="43684"/>
                  <a:pt x="23121" y="52066"/>
                </a:cubicBezTo>
                <a:cubicBezTo>
                  <a:pt x="23396" y="61635"/>
                  <a:pt x="15722" y="69481"/>
                  <a:pt x="6219" y="69481"/>
                </a:cubicBezTo>
                <a:cubicBezTo>
                  <a:pt x="4091" y="69475"/>
                  <a:pt x="1980" y="69076"/>
                  <a:pt x="1" y="68289"/>
                </a:cubicBezTo>
                <a:lnTo>
                  <a:pt x="1" y="105145"/>
                </a:lnTo>
                <a:lnTo>
                  <a:pt x="36720" y="105145"/>
                </a:lnTo>
                <a:cubicBezTo>
                  <a:pt x="35719" y="107882"/>
                  <a:pt x="35343" y="110916"/>
                  <a:pt x="35975" y="114130"/>
                </a:cubicBezTo>
                <a:cubicBezTo>
                  <a:pt x="37513" y="121952"/>
                  <a:pt x="44459" y="127801"/>
                  <a:pt x="52424" y="127872"/>
                </a:cubicBezTo>
                <a:cubicBezTo>
                  <a:pt x="52472" y="127873"/>
                  <a:pt x="52519" y="127873"/>
                  <a:pt x="52567" y="127873"/>
                </a:cubicBezTo>
                <a:cubicBezTo>
                  <a:pt x="61909" y="127873"/>
                  <a:pt x="69481" y="120301"/>
                  <a:pt x="69481" y="110964"/>
                </a:cubicBezTo>
                <a:cubicBezTo>
                  <a:pt x="69475" y="108979"/>
                  <a:pt x="69118" y="107005"/>
                  <a:pt x="68426" y="105145"/>
                </a:cubicBezTo>
                <a:lnTo>
                  <a:pt x="105145" y="105145"/>
                </a:lnTo>
                <a:lnTo>
                  <a:pt x="105145" y="16354"/>
                </a:lnTo>
                <a:cubicBezTo>
                  <a:pt x="105140" y="7328"/>
                  <a:pt x="97818" y="1"/>
                  <a:pt x="88786" y="1"/>
                </a:cubicBezTo>
                <a:close/>
              </a:path>
            </a:pathLst>
          </a:custGeom>
          <a:solidFill>
            <a:srgbClr val="E0E0E0"/>
          </a:solidFill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Programa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Black-box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b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8901;p67">
            <a:extLst>
              <a:ext uri="{FF2B5EF4-FFF2-40B4-BE49-F238E27FC236}">
                <a16:creationId xmlns:a16="http://schemas.microsoft.com/office/drawing/2014/main" id="{4E631D94-B7F8-6E49-DC7D-CF0A1B546D3C}"/>
              </a:ext>
            </a:extLst>
          </p:cNvPr>
          <p:cNvSpPr/>
          <p:nvPr/>
        </p:nvSpPr>
        <p:spPr>
          <a:xfrm>
            <a:off x="1605488" y="3798756"/>
            <a:ext cx="1534697" cy="1261161"/>
          </a:xfrm>
          <a:custGeom>
            <a:avLst/>
            <a:gdLst/>
            <a:ahLst/>
            <a:cxnLst/>
            <a:rect l="l" t="t" r="r" b="b"/>
            <a:pathLst>
              <a:path w="127944" h="105140" extrusionOk="0">
                <a:moveTo>
                  <a:pt x="22805" y="0"/>
                </a:moveTo>
                <a:lnTo>
                  <a:pt x="22805" y="36720"/>
                </a:lnTo>
                <a:cubicBezTo>
                  <a:pt x="20992" y="36051"/>
                  <a:pt x="19042" y="35663"/>
                  <a:pt x="16995" y="35663"/>
                </a:cubicBezTo>
                <a:cubicBezTo>
                  <a:pt x="15960" y="35663"/>
                  <a:pt x="14900" y="35762"/>
                  <a:pt x="13820" y="35975"/>
                </a:cubicBezTo>
                <a:cubicBezTo>
                  <a:pt x="5998" y="37513"/>
                  <a:pt x="150" y="44453"/>
                  <a:pt x="78" y="52424"/>
                </a:cubicBezTo>
                <a:cubicBezTo>
                  <a:pt x="1" y="61826"/>
                  <a:pt x="7602" y="69481"/>
                  <a:pt x="16986" y="69481"/>
                </a:cubicBezTo>
                <a:cubicBezTo>
                  <a:pt x="18971" y="69475"/>
                  <a:pt x="20945" y="69117"/>
                  <a:pt x="22805" y="68420"/>
                </a:cubicBezTo>
                <a:lnTo>
                  <a:pt x="22805" y="105139"/>
                </a:lnTo>
                <a:lnTo>
                  <a:pt x="108943" y="105139"/>
                </a:lnTo>
                <a:cubicBezTo>
                  <a:pt x="119436" y="105139"/>
                  <a:pt x="127944" y="96631"/>
                  <a:pt x="127944" y="86138"/>
                </a:cubicBezTo>
                <a:lnTo>
                  <a:pt x="127944" y="0"/>
                </a:lnTo>
                <a:lnTo>
                  <a:pt x="91087" y="0"/>
                </a:lnTo>
                <a:cubicBezTo>
                  <a:pt x="92088" y="2510"/>
                  <a:pt x="92470" y="5235"/>
                  <a:pt x="92196" y="7924"/>
                </a:cubicBezTo>
                <a:cubicBezTo>
                  <a:pt x="91343" y="16271"/>
                  <a:pt x="84260" y="22870"/>
                  <a:pt x="75878" y="23115"/>
                </a:cubicBezTo>
                <a:cubicBezTo>
                  <a:pt x="75708" y="23120"/>
                  <a:pt x="75539" y="23122"/>
                  <a:pt x="75370" y="23122"/>
                </a:cubicBezTo>
                <a:cubicBezTo>
                  <a:pt x="66033" y="23122"/>
                  <a:pt x="58469" y="15553"/>
                  <a:pt x="58469" y="6219"/>
                </a:cubicBezTo>
                <a:cubicBezTo>
                  <a:pt x="58469" y="4084"/>
                  <a:pt x="58869" y="1980"/>
                  <a:pt x="59662" y="0"/>
                </a:cubicBezTo>
                <a:close/>
              </a:path>
            </a:pathLst>
          </a:custGeom>
          <a:solidFill>
            <a:srgbClr val="E37E5F"/>
          </a:solidFill>
          <a:ln w="952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pt-BR" sz="16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Quantidade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de Variáveis 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não fixa</a:t>
            </a:r>
            <a:endParaRPr lang="pt-BR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CDF9075-DE1A-1807-0DA1-96CD54FEBE6C}"/>
              </a:ext>
            </a:extLst>
          </p:cNvPr>
          <p:cNvSpPr/>
          <p:nvPr/>
        </p:nvSpPr>
        <p:spPr>
          <a:xfrm>
            <a:off x="1016604" y="3303089"/>
            <a:ext cx="1720689" cy="981594"/>
          </a:xfrm>
          <a:prstGeom prst="roundRect">
            <a:avLst/>
          </a:prstGeom>
          <a:solidFill>
            <a:srgbClr val="FFD96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Direct MultiSearch</a:t>
            </a:r>
            <a:b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</a:br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(DMS)</a:t>
            </a:r>
            <a:endParaRPr lang="en-US" sz="16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40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683AF-290A-476D-D7BE-8C57317FD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&#10;&#10;O conteúdo gerado por IA pode estar incorreto.">
            <a:extLst>
              <a:ext uri="{FF2B5EF4-FFF2-40B4-BE49-F238E27FC236}">
                <a16:creationId xmlns:a16="http://schemas.microsoft.com/office/drawing/2014/main" id="{0FEA3DE2-D28E-4B71-631E-20A8DBD1A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E82E613-EEFC-2FFD-FAB8-11DFFB58F462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10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0F1199E-0071-DFBD-E872-6DDD2D326AB5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AFA3759-9518-5FBA-5244-D570ACE2D9D9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3715BE2-DA1A-5CCA-A845-8E14BEA2A344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16D9411-739D-114E-B8ED-7CD69CF408B5}"/>
              </a:ext>
            </a:extLst>
          </p:cNvPr>
          <p:cNvSpPr txBox="1"/>
          <p:nvPr/>
        </p:nvSpPr>
        <p:spPr>
          <a:xfrm>
            <a:off x="910363" y="886396"/>
            <a:ext cx="4194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DE OPTIMIZAÇÃO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37814C0-A261-590D-557E-7A513F376D57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3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36A715-498B-5CD8-6EA5-C1C967DAE82C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FB47AA9-D298-38EF-FCB2-90DD61730476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02EF808-B2E8-32F4-01B2-CDF2EE2B54DA}"/>
              </a:ext>
            </a:extLst>
          </p:cNvPr>
          <p:cNvSpPr txBox="1"/>
          <p:nvPr/>
        </p:nvSpPr>
        <p:spPr>
          <a:xfrm>
            <a:off x="3482113" y="1488084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Problemas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8316026-52C9-D717-F4B4-4809FBF211B1}"/>
              </a:ext>
            </a:extLst>
          </p:cNvPr>
          <p:cNvCxnSpPr>
            <a:cxnSpLocks/>
          </p:cNvCxnSpPr>
          <p:nvPr/>
        </p:nvCxnSpPr>
        <p:spPr>
          <a:xfrm flipV="1">
            <a:off x="3482112" y="1857416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49F88BB6-5DB4-01DD-A714-DBE2ED06089E}"/>
              </a:ext>
            </a:extLst>
          </p:cNvPr>
          <p:cNvSpPr/>
          <p:nvPr/>
        </p:nvSpPr>
        <p:spPr>
          <a:xfrm>
            <a:off x="7911964" y="2009806"/>
            <a:ext cx="3708318" cy="605575"/>
          </a:xfrm>
          <a:prstGeom prst="roundRect">
            <a:avLst>
              <a:gd name="adj" fmla="val 9230"/>
            </a:avLst>
          </a:prstGeom>
          <a:solidFill>
            <a:srgbClr val="EAA18A"/>
          </a:solidFill>
          <a:ln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(II) Componentes Elétricos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F8C57D7-7D75-DC58-3E9B-7B3164BAD2CB}"/>
              </a:ext>
            </a:extLst>
          </p:cNvPr>
          <p:cNvSpPr/>
          <p:nvPr/>
        </p:nvSpPr>
        <p:spPr>
          <a:xfrm>
            <a:off x="3598638" y="2704673"/>
            <a:ext cx="8364761" cy="3641817"/>
          </a:xfrm>
          <a:prstGeom prst="roundRect">
            <a:avLst>
              <a:gd name="adj" fmla="val 4916"/>
            </a:avLst>
          </a:prstGeom>
          <a:solidFill>
            <a:srgbClr val="E0E0E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(I) Posição e Quantidade </a:t>
            </a:r>
          </a:p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de pares de patches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AA5E90D8-8C29-E4EE-C128-69EF2A7C9E54}"/>
              </a:ext>
            </a:extLst>
          </p:cNvPr>
          <p:cNvGrpSpPr/>
          <p:nvPr/>
        </p:nvGrpSpPr>
        <p:grpSpPr>
          <a:xfrm>
            <a:off x="3773228" y="4279221"/>
            <a:ext cx="2155623" cy="369756"/>
            <a:chOff x="3773228" y="4244946"/>
            <a:chExt cx="2155623" cy="369756"/>
          </a:xfrm>
        </p:grpSpPr>
        <p:sp>
          <p:nvSpPr>
            <p:cNvPr id="10" name="Retângulo: Único Canto Arredondado 9">
              <a:extLst>
                <a:ext uri="{FF2B5EF4-FFF2-40B4-BE49-F238E27FC236}">
                  <a16:creationId xmlns:a16="http://schemas.microsoft.com/office/drawing/2014/main" id="{112A2C2D-415B-42C6-028D-A9484A90CFDE}"/>
                </a:ext>
              </a:extLst>
            </p:cNvPr>
            <p:cNvSpPr/>
            <p:nvPr/>
          </p:nvSpPr>
          <p:spPr>
            <a:xfrm>
              <a:off x="3773228" y="4244946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5BB3F37-5386-C3B5-DDC0-C966FA261C06}"/>
                </a:ext>
              </a:extLst>
            </p:cNvPr>
            <p:cNvSpPr txBox="1"/>
            <p:nvPr/>
          </p:nvSpPr>
          <p:spPr>
            <a:xfrm>
              <a:off x="4076968" y="4291325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FF0000"/>
                  </a:solidFill>
                  <a:latin typeface="Montserrat Black" pitchFamily="2" charset="0"/>
                </a:rPr>
                <a:t>DESAFIOS</a:t>
              </a:r>
              <a:endParaRPr lang="en-US" sz="14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  <p:pic>
          <p:nvPicPr>
            <p:cNvPr id="15" name="Gráfico 14" descr="Manual com preenchimento sólido">
              <a:extLst>
                <a:ext uri="{FF2B5EF4-FFF2-40B4-BE49-F238E27FC236}">
                  <a16:creationId xmlns:a16="http://schemas.microsoft.com/office/drawing/2014/main" id="{D5079768-2366-6ED3-4EB7-B26FAEF98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2542" y="4252225"/>
              <a:ext cx="355198" cy="355198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20236DB0-B41F-447B-DDC1-7737B010F6FB}"/>
              </a:ext>
            </a:extLst>
          </p:cNvPr>
          <p:cNvGrpSpPr/>
          <p:nvPr/>
        </p:nvGrpSpPr>
        <p:grpSpPr>
          <a:xfrm>
            <a:off x="3773228" y="3802703"/>
            <a:ext cx="2155623" cy="369756"/>
            <a:chOff x="3773228" y="3779815"/>
            <a:chExt cx="2155623" cy="369756"/>
          </a:xfrm>
        </p:grpSpPr>
        <p:sp>
          <p:nvSpPr>
            <p:cNvPr id="23" name="Retângulo: Único Canto Arredondado 22">
              <a:extLst>
                <a:ext uri="{FF2B5EF4-FFF2-40B4-BE49-F238E27FC236}">
                  <a16:creationId xmlns:a16="http://schemas.microsoft.com/office/drawing/2014/main" id="{C3B5A8F4-2874-82BB-EE73-17250CCF92C9}"/>
                </a:ext>
              </a:extLst>
            </p:cNvPr>
            <p:cNvSpPr/>
            <p:nvPr/>
          </p:nvSpPr>
          <p:spPr>
            <a:xfrm>
              <a:off x="3773228" y="377981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753797D8-073D-AAE6-AB2B-4E0EF4ED3CB7}"/>
                </a:ext>
              </a:extLst>
            </p:cNvPr>
            <p:cNvSpPr txBox="1"/>
            <p:nvPr/>
          </p:nvSpPr>
          <p:spPr>
            <a:xfrm>
              <a:off x="4076968" y="3826194"/>
              <a:ext cx="185188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75000"/>
                    </a:schemeClr>
                  </a:solidFill>
                  <a:latin typeface="Montserrat Black" pitchFamily="2" charset="0"/>
                </a:rPr>
                <a:t>FUNÇÃO OBJETIVO</a:t>
              </a:r>
              <a:endParaRPr lang="en-US" sz="1400" dirty="0">
                <a:solidFill>
                  <a:schemeClr val="accent3">
                    <a:lumMod val="75000"/>
                  </a:schemeClr>
                </a:solidFill>
                <a:latin typeface="Montserrat Light" pitchFamily="2" charset="0"/>
              </a:endParaRPr>
            </a:p>
          </p:txBody>
        </p:sp>
        <p:pic>
          <p:nvPicPr>
            <p:cNvPr id="28" name="Gráfico 27" descr="Na mosca estrutura de tópicos">
              <a:extLst>
                <a:ext uri="{FF2B5EF4-FFF2-40B4-BE49-F238E27FC236}">
                  <a16:creationId xmlns:a16="http://schemas.microsoft.com/office/drawing/2014/main" id="{54F4BD38-BCAE-0476-6881-F241BC2B1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18069" y="3787094"/>
              <a:ext cx="355198" cy="355198"/>
            </a:xfrm>
            <a:prstGeom prst="rect">
              <a:avLst/>
            </a:prstGeom>
          </p:spPr>
        </p:pic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D2F3A4A8-FB57-E991-370A-8DFDA2FFD64A}"/>
              </a:ext>
            </a:extLst>
          </p:cNvPr>
          <p:cNvGrpSpPr/>
          <p:nvPr/>
        </p:nvGrpSpPr>
        <p:grpSpPr>
          <a:xfrm>
            <a:off x="3623245" y="3291121"/>
            <a:ext cx="2305606" cy="404820"/>
            <a:chOff x="3623245" y="3291121"/>
            <a:chExt cx="2305606" cy="404820"/>
          </a:xfrm>
        </p:grpSpPr>
        <p:sp>
          <p:nvSpPr>
            <p:cNvPr id="29" name="Retângulo: Único Canto Arredondado 28">
              <a:extLst>
                <a:ext uri="{FF2B5EF4-FFF2-40B4-BE49-F238E27FC236}">
                  <a16:creationId xmlns:a16="http://schemas.microsoft.com/office/drawing/2014/main" id="{191C18B9-14E6-26FC-6CB7-2E52F7A82303}"/>
                </a:ext>
              </a:extLst>
            </p:cNvPr>
            <p:cNvSpPr/>
            <p:nvPr/>
          </p:nvSpPr>
          <p:spPr>
            <a:xfrm>
              <a:off x="3773228" y="332618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B88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A3ADA927-935B-F305-7895-4ABFFDAB5038}"/>
                </a:ext>
              </a:extLst>
            </p:cNvPr>
            <p:cNvSpPr txBox="1"/>
            <p:nvPr/>
          </p:nvSpPr>
          <p:spPr>
            <a:xfrm>
              <a:off x="4076968" y="3372564"/>
              <a:ext cx="14009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B88C00"/>
                  </a:solidFill>
                  <a:latin typeface="Montserrat Black" pitchFamily="2" charset="0"/>
                </a:rPr>
                <a:t>VARIÁVEIS</a:t>
              </a:r>
              <a:endParaRPr lang="en-US" sz="1400" dirty="0">
                <a:solidFill>
                  <a:srgbClr val="B88C00"/>
                </a:solidFill>
                <a:latin typeface="Montserrat Light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2F9D5C8E-FDFC-D002-B9F3-0AD42E3210FD}"/>
                    </a:ext>
                  </a:extLst>
                </p:cNvPr>
                <p:cNvSpPr txBox="1"/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1400" b="1" dirty="0">
                    <a:solidFill>
                      <a:srgbClr val="B88C00"/>
                    </a:solidFill>
                    <a:latin typeface="Montserrat Light" pitchFamily="2" charset="0"/>
                  </a:endParaRPr>
                </a:p>
              </p:txBody>
            </p:sp>
          </mc:Choice>
          <mc:Fallback xmlns="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C97BC627-293D-BD7B-C545-BF5908881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2AB4C11-2A4D-8E83-88F5-2B9B661ADBB1}"/>
              </a:ext>
            </a:extLst>
          </p:cNvPr>
          <p:cNvGrpSpPr/>
          <p:nvPr/>
        </p:nvGrpSpPr>
        <p:grpSpPr>
          <a:xfrm>
            <a:off x="3773228" y="4755740"/>
            <a:ext cx="2155623" cy="369756"/>
            <a:chOff x="3773228" y="4755740"/>
            <a:chExt cx="2155623" cy="369756"/>
          </a:xfrm>
        </p:grpSpPr>
        <p:sp>
          <p:nvSpPr>
            <p:cNvPr id="33" name="Retângulo: Único Canto Arredondado 32">
              <a:extLst>
                <a:ext uri="{FF2B5EF4-FFF2-40B4-BE49-F238E27FC236}">
                  <a16:creationId xmlns:a16="http://schemas.microsoft.com/office/drawing/2014/main" id="{BE74ADFD-5F39-8B8E-4AB3-F7B9E4251978}"/>
                </a:ext>
              </a:extLst>
            </p:cNvPr>
            <p:cNvSpPr/>
            <p:nvPr/>
          </p:nvSpPr>
          <p:spPr>
            <a:xfrm>
              <a:off x="3773228" y="4755740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A616D6B6-C128-AE08-CF1F-835A54382910}"/>
                </a:ext>
              </a:extLst>
            </p:cNvPr>
            <p:cNvSpPr txBox="1"/>
            <p:nvPr/>
          </p:nvSpPr>
          <p:spPr>
            <a:xfrm>
              <a:off x="4076968" y="4802119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0070C0"/>
                  </a:solidFill>
                  <a:latin typeface="Montserrat Black" pitchFamily="2" charset="0"/>
                </a:rPr>
                <a:t>SOLUÇÃO</a:t>
              </a:r>
              <a:endParaRPr lang="en-US" sz="1400" dirty="0">
                <a:solidFill>
                  <a:srgbClr val="0070C0"/>
                </a:solidFill>
                <a:latin typeface="Montserrat Light" pitchFamily="2" charset="0"/>
              </a:endParaRPr>
            </a:p>
          </p:txBody>
        </p:sp>
        <p:pic>
          <p:nvPicPr>
            <p:cNvPr id="37" name="Gráfico 36" descr="Marca de seleção com preenchimento sólido">
              <a:extLst>
                <a:ext uri="{FF2B5EF4-FFF2-40B4-BE49-F238E27FC236}">
                  <a16:creationId xmlns:a16="http://schemas.microsoft.com/office/drawing/2014/main" id="{0EF8ADA2-AD7C-8225-A679-D37DC03EB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8367" y="4771772"/>
              <a:ext cx="319373" cy="337692"/>
            </a:xfrm>
            <a:prstGeom prst="rect">
              <a:avLst/>
            </a:prstGeom>
          </p:spPr>
        </p:pic>
      </p:grpSp>
      <p:sp>
        <p:nvSpPr>
          <p:cNvPr id="27" name="Retângulo 26">
            <a:extLst>
              <a:ext uri="{FF2B5EF4-FFF2-40B4-BE49-F238E27FC236}">
                <a16:creationId xmlns:a16="http://schemas.microsoft.com/office/drawing/2014/main" id="{6E970551-72BD-F49E-2423-1D69E6986819}"/>
              </a:ext>
            </a:extLst>
          </p:cNvPr>
          <p:cNvSpPr/>
          <p:nvPr/>
        </p:nvSpPr>
        <p:spPr>
          <a:xfrm>
            <a:off x="6737822" y="3305308"/>
            <a:ext cx="4955943" cy="2719571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8023FD54-062B-8981-DCDF-0FBF22308E13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928851" y="4940618"/>
            <a:ext cx="808971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708951A-1020-0DBD-8E5E-5FB7F7AAEFA6}"/>
              </a:ext>
            </a:extLst>
          </p:cNvPr>
          <p:cNvGrpSpPr/>
          <p:nvPr/>
        </p:nvGrpSpPr>
        <p:grpSpPr>
          <a:xfrm>
            <a:off x="6817360" y="3372564"/>
            <a:ext cx="3882135" cy="230832"/>
            <a:chOff x="7691714" y="3925596"/>
            <a:chExt cx="3882135" cy="230832"/>
          </a:xfrm>
        </p:grpSpPr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9CDDD28E-393A-1F5F-0D8A-5A824C8C4E8C}"/>
                </a:ext>
              </a:extLst>
            </p:cNvPr>
            <p:cNvSpPr/>
            <p:nvPr/>
          </p:nvSpPr>
          <p:spPr>
            <a:xfrm>
              <a:off x="7691714" y="3926504"/>
              <a:ext cx="377533" cy="229017"/>
            </a:xfrm>
            <a:prstGeom prst="roundRect">
              <a:avLst>
                <a:gd name="adj" fmla="val 3846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latin typeface="Montserrat Black" pitchFamily="2" charset="0"/>
                </a:rPr>
                <a:t>II</a:t>
              </a:r>
              <a:endParaRPr lang="en-US" sz="1050" dirty="0">
                <a:latin typeface="Montserrat Black" pitchFamily="2" charset="0"/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3A983816-88ED-8397-03A8-317A8C3F9A4D}"/>
                </a:ext>
              </a:extLst>
            </p:cNvPr>
            <p:cNvSpPr txBox="1"/>
            <p:nvPr/>
          </p:nvSpPr>
          <p:spPr>
            <a:xfrm>
              <a:off x="8069247" y="3925596"/>
              <a:ext cx="350460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solidFill>
                    <a:srgbClr val="FF0000"/>
                  </a:solidFill>
                  <a:latin typeface="Montserrat Black" pitchFamily="2" charset="0"/>
                </a:rPr>
                <a:t>Quantidade de Variáveis não fixa</a:t>
              </a:r>
              <a:endParaRPr lang="en-US" sz="10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</p:grpSp>
      <p:sp>
        <p:nvSpPr>
          <p:cNvPr id="47" name="Retângulo 46">
            <a:extLst>
              <a:ext uri="{FF2B5EF4-FFF2-40B4-BE49-F238E27FC236}">
                <a16:creationId xmlns:a16="http://schemas.microsoft.com/office/drawing/2014/main" id="{25A37F9B-3D48-780D-FB37-C45337B3E7EF}"/>
              </a:ext>
            </a:extLst>
          </p:cNvPr>
          <p:cNvSpPr/>
          <p:nvPr/>
        </p:nvSpPr>
        <p:spPr>
          <a:xfrm>
            <a:off x="10933471" y="3366372"/>
            <a:ext cx="678127" cy="46706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ráfico 49" descr="Envelope estrutura de tópicos">
            <a:extLst>
              <a:ext uri="{FF2B5EF4-FFF2-40B4-BE49-F238E27FC236}">
                <a16:creationId xmlns:a16="http://schemas.microsoft.com/office/drawing/2014/main" id="{AE86E0D8-3B34-7BE1-9BBD-624477286B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39717" y="3367089"/>
            <a:ext cx="465634" cy="46563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5997CD1-B8A5-1127-88FE-A69F196DC40C}"/>
              </a:ext>
            </a:extLst>
          </p:cNvPr>
          <p:cNvSpPr txBox="1"/>
          <p:nvPr/>
        </p:nvSpPr>
        <p:spPr>
          <a:xfrm>
            <a:off x="6832021" y="3694903"/>
            <a:ext cx="1129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SOLUÇÃO</a:t>
            </a:r>
            <a:endParaRPr lang="en-US" sz="1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0A7D554-AA91-0CA9-02E7-5296104D7361}"/>
              </a:ext>
            </a:extLst>
          </p:cNvPr>
          <p:cNvGrpSpPr/>
          <p:nvPr/>
        </p:nvGrpSpPr>
        <p:grpSpPr>
          <a:xfrm>
            <a:off x="7875862" y="3632668"/>
            <a:ext cx="2940621" cy="400110"/>
            <a:chOff x="9076523" y="3277339"/>
            <a:chExt cx="2940621" cy="400110"/>
          </a:xfrm>
        </p:grpSpPr>
        <p:sp>
          <p:nvSpPr>
            <p:cNvPr id="16" name="Seta: para a Direita 15">
              <a:extLst>
                <a:ext uri="{FF2B5EF4-FFF2-40B4-BE49-F238E27FC236}">
                  <a16:creationId xmlns:a16="http://schemas.microsoft.com/office/drawing/2014/main" id="{8EE9436E-4397-C12A-4306-853952454010}"/>
                </a:ext>
              </a:extLst>
            </p:cNvPr>
            <p:cNvSpPr/>
            <p:nvPr/>
          </p:nvSpPr>
          <p:spPr>
            <a:xfrm>
              <a:off x="9076523" y="3382286"/>
              <a:ext cx="191938" cy="187002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285D078-9525-30E5-A8DE-103885EE87BB}"/>
                </a:ext>
              </a:extLst>
            </p:cNvPr>
            <p:cNvSpPr txBox="1"/>
            <p:nvPr/>
          </p:nvSpPr>
          <p:spPr>
            <a:xfrm>
              <a:off x="9261604" y="3277339"/>
              <a:ext cx="275554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0070C0"/>
                  </a:solidFill>
                  <a:latin typeface="Montserrat Black" pitchFamily="2" charset="0"/>
                </a:rPr>
                <a:t>Número Máximo de Pares de Patches fixo igual a 5</a:t>
              </a:r>
              <a:endParaRPr lang="en-US" sz="1050" dirty="0">
                <a:solidFill>
                  <a:srgbClr val="0070C0"/>
                </a:solidFill>
                <a:latin typeface="Montserrat Light" pitchFamily="2" charset="0"/>
              </a:endParaRP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5657C2E5-02B5-E1A6-ABB2-46B0FF34C560}"/>
              </a:ext>
            </a:extLst>
          </p:cNvPr>
          <p:cNvGrpSpPr/>
          <p:nvPr/>
        </p:nvGrpSpPr>
        <p:grpSpPr>
          <a:xfrm>
            <a:off x="6937300" y="4162627"/>
            <a:ext cx="2431820" cy="1704691"/>
            <a:chOff x="6937300" y="4162627"/>
            <a:chExt cx="2431820" cy="17046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966A6D9F-91B5-DE1B-8B0F-2814FB252F26}"/>
                    </a:ext>
                  </a:extLst>
                </p:cNvPr>
                <p:cNvSpPr txBox="1"/>
                <p:nvPr/>
              </p:nvSpPr>
              <p:spPr>
                <a:xfrm>
                  <a:off x="6937300" y="4162627"/>
                  <a:ext cx="23340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=(0,5    ;   0,5)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2" name="CaixaDeTexto 51">
                  <a:extLst>
                    <a:ext uri="{FF2B5EF4-FFF2-40B4-BE49-F238E27FC236}">
                      <a16:creationId xmlns:a16="http://schemas.microsoft.com/office/drawing/2014/main" id="{966A6D9F-91B5-DE1B-8B0F-2814FB252F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7300" y="4162627"/>
                  <a:ext cx="2334037" cy="276999"/>
                </a:xfrm>
                <a:prstGeom prst="rect">
                  <a:avLst/>
                </a:prstGeom>
                <a:blipFill>
                  <a:blip r:embed="rId13"/>
                  <a:stretch>
                    <a:fillRect t="-2222" r="-339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E0122B4B-333F-DD6C-F625-E8BF8999F4AC}"/>
                    </a:ext>
                  </a:extLst>
                </p:cNvPr>
                <p:cNvSpPr txBox="1"/>
                <p:nvPr/>
              </p:nvSpPr>
              <p:spPr>
                <a:xfrm>
                  <a:off x="6937300" y="4519550"/>
                  <a:ext cx="23671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=(0,35 ;   −1)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E0122B4B-333F-DD6C-F625-E8BF8999F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7300" y="4519550"/>
                  <a:ext cx="2367122" cy="276999"/>
                </a:xfrm>
                <a:prstGeom prst="rect">
                  <a:avLst/>
                </a:prstGeom>
                <a:blipFill>
                  <a:blip r:embed="rId14"/>
                  <a:stretch>
                    <a:fillRect t="-2174" r="-232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FD427872-05FE-0B1D-8358-445032C06E40}"/>
                    </a:ext>
                  </a:extLst>
                </p:cNvPr>
                <p:cNvSpPr txBox="1"/>
                <p:nvPr/>
              </p:nvSpPr>
              <p:spPr>
                <a:xfrm>
                  <a:off x="6937300" y="4876473"/>
                  <a:ext cx="240463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=(0,14 ; 0,25)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4" name="CaixaDeTexto 53">
                  <a:extLst>
                    <a:ext uri="{FF2B5EF4-FFF2-40B4-BE49-F238E27FC236}">
                      <a16:creationId xmlns:a16="http://schemas.microsoft.com/office/drawing/2014/main" id="{FD427872-05FE-0B1D-8358-445032C06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7300" y="4876473"/>
                  <a:ext cx="2404633" cy="276999"/>
                </a:xfrm>
                <a:prstGeom prst="rect">
                  <a:avLst/>
                </a:prstGeom>
                <a:blipFill>
                  <a:blip r:embed="rId15"/>
                  <a:stretch>
                    <a:fillRect t="-2222" r="-22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C4BFA9CE-51C6-DD91-F824-EE5E0652A9B8}"/>
                    </a:ext>
                  </a:extLst>
                </p:cNvPr>
                <p:cNvSpPr txBox="1"/>
                <p:nvPr/>
              </p:nvSpPr>
              <p:spPr>
                <a:xfrm>
                  <a:off x="6937300" y="5233396"/>
                  <a:ext cx="24318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=(−1    ; 0,25)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C4BFA9CE-51C6-DD91-F824-EE5E0652A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7300" y="5233396"/>
                  <a:ext cx="2431820" cy="276999"/>
                </a:xfrm>
                <a:prstGeom prst="rect">
                  <a:avLst/>
                </a:prstGeom>
                <a:blipFill>
                  <a:blip r:embed="rId16"/>
                  <a:stretch>
                    <a:fillRect t="-2174" r="-1754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CaixaDeTexto 55">
                  <a:extLst>
                    <a:ext uri="{FF2B5EF4-FFF2-40B4-BE49-F238E27FC236}">
                      <a16:creationId xmlns:a16="http://schemas.microsoft.com/office/drawing/2014/main" id="{DE95506A-F215-2E1B-60C0-C6A1B45F9FB8}"/>
                    </a:ext>
                  </a:extLst>
                </p:cNvPr>
                <p:cNvSpPr txBox="1"/>
                <p:nvPr/>
              </p:nvSpPr>
              <p:spPr>
                <a:xfrm>
                  <a:off x="6937300" y="5590319"/>
                  <a:ext cx="24093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=(0,14 ; 0,25)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6" name="CaixaDeTexto 55">
                  <a:extLst>
                    <a:ext uri="{FF2B5EF4-FFF2-40B4-BE49-F238E27FC236}">
                      <a16:creationId xmlns:a16="http://schemas.microsoft.com/office/drawing/2014/main" id="{DE95506A-F215-2E1B-60C0-C6A1B45F9F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7300" y="5590319"/>
                  <a:ext cx="2409378" cy="276999"/>
                </a:xfrm>
                <a:prstGeom prst="rect">
                  <a:avLst/>
                </a:prstGeom>
                <a:blipFill>
                  <a:blip r:embed="rId17"/>
                  <a:stretch>
                    <a:fillRect t="-2222" r="-202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27BEF1AA-1A4D-BEAF-745D-D935EC5473C9}"/>
              </a:ext>
            </a:extLst>
          </p:cNvPr>
          <p:cNvGrpSpPr/>
          <p:nvPr/>
        </p:nvGrpSpPr>
        <p:grpSpPr>
          <a:xfrm>
            <a:off x="6917636" y="4661362"/>
            <a:ext cx="2501413" cy="710076"/>
            <a:chOff x="6917636" y="4661362"/>
            <a:chExt cx="2501413" cy="710076"/>
          </a:xfrm>
        </p:grpSpPr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76038576-89EF-42C9-AD69-CD43A5D78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636" y="4661362"/>
              <a:ext cx="2501413" cy="727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01E881E0-AF86-7D13-92E5-B678592C7E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7636" y="5364159"/>
              <a:ext cx="2501413" cy="727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7FD33D1A-91D0-2BBD-85BE-1B83A8538341}"/>
              </a:ext>
            </a:extLst>
          </p:cNvPr>
          <p:cNvSpPr/>
          <p:nvPr/>
        </p:nvSpPr>
        <p:spPr>
          <a:xfrm>
            <a:off x="9762875" y="4720424"/>
            <a:ext cx="1696843" cy="589095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Caso com 3 </a:t>
            </a:r>
          </a:p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Pares de Patches</a:t>
            </a:r>
            <a:endParaRPr lang="en-US" sz="12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7616E010-E930-3839-17A5-BAF50B4EA578}"/>
              </a:ext>
            </a:extLst>
          </p:cNvPr>
          <p:cNvGrpSpPr/>
          <p:nvPr/>
        </p:nvGrpSpPr>
        <p:grpSpPr>
          <a:xfrm>
            <a:off x="8100288" y="4488619"/>
            <a:ext cx="1064250" cy="1045728"/>
            <a:chOff x="8119952" y="4488619"/>
            <a:chExt cx="1064250" cy="1045728"/>
          </a:xfrm>
        </p:grpSpPr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9EDB1E3E-A128-FF49-594D-56E1574880C9}"/>
                </a:ext>
              </a:extLst>
            </p:cNvPr>
            <p:cNvSpPr/>
            <p:nvPr/>
          </p:nvSpPr>
          <p:spPr>
            <a:xfrm>
              <a:off x="8851103" y="4488619"/>
              <a:ext cx="333099" cy="33309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C6D4CB9F-65B7-397A-C912-F5A1287FCEE5}"/>
                </a:ext>
              </a:extLst>
            </p:cNvPr>
            <p:cNvSpPr/>
            <p:nvPr/>
          </p:nvSpPr>
          <p:spPr>
            <a:xfrm>
              <a:off x="8119952" y="5201248"/>
              <a:ext cx="333099" cy="33309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Google Shape;8898;p67">
            <a:extLst>
              <a:ext uri="{FF2B5EF4-FFF2-40B4-BE49-F238E27FC236}">
                <a16:creationId xmlns:a16="http://schemas.microsoft.com/office/drawing/2014/main" id="{4DDE3256-A565-310F-FD56-02312482A1FD}"/>
              </a:ext>
            </a:extLst>
          </p:cNvPr>
          <p:cNvSpPr/>
          <p:nvPr/>
        </p:nvSpPr>
        <p:spPr>
          <a:xfrm>
            <a:off x="618824" y="2546555"/>
            <a:ext cx="1534769" cy="1261221"/>
          </a:xfrm>
          <a:custGeom>
            <a:avLst/>
            <a:gdLst/>
            <a:ahLst/>
            <a:cxnLst/>
            <a:rect l="l" t="t" r="r" b="b"/>
            <a:pathLst>
              <a:path w="127950" h="105145" extrusionOk="0">
                <a:moveTo>
                  <a:pt x="18697" y="0"/>
                </a:moveTo>
                <a:cubicBezTo>
                  <a:pt x="8371" y="0"/>
                  <a:pt x="1" y="8371"/>
                  <a:pt x="1" y="18697"/>
                </a:cubicBezTo>
                <a:lnTo>
                  <a:pt x="1" y="105145"/>
                </a:lnTo>
                <a:lnTo>
                  <a:pt x="36857" y="105145"/>
                </a:lnTo>
                <a:cubicBezTo>
                  <a:pt x="35719" y="102283"/>
                  <a:pt x="35385" y="99165"/>
                  <a:pt x="35897" y="96130"/>
                </a:cubicBezTo>
                <a:cubicBezTo>
                  <a:pt x="37137" y="88648"/>
                  <a:pt x="43398" y="82793"/>
                  <a:pt x="50957" y="82096"/>
                </a:cubicBezTo>
                <a:cubicBezTo>
                  <a:pt x="51501" y="82045"/>
                  <a:pt x="52041" y="82020"/>
                  <a:pt x="52575" y="82020"/>
                </a:cubicBezTo>
                <a:cubicBezTo>
                  <a:pt x="61906" y="82020"/>
                  <a:pt x="69475" y="89593"/>
                  <a:pt x="69475" y="98926"/>
                </a:cubicBezTo>
                <a:cubicBezTo>
                  <a:pt x="69475" y="101055"/>
                  <a:pt x="69070" y="103165"/>
                  <a:pt x="68283" y="105145"/>
                </a:cubicBezTo>
                <a:lnTo>
                  <a:pt x="105145" y="105145"/>
                </a:lnTo>
                <a:lnTo>
                  <a:pt x="105145" y="68419"/>
                </a:lnTo>
                <a:cubicBezTo>
                  <a:pt x="106958" y="69088"/>
                  <a:pt x="108908" y="69476"/>
                  <a:pt x="110955" y="69476"/>
                </a:cubicBezTo>
                <a:cubicBezTo>
                  <a:pt x="111990" y="69476"/>
                  <a:pt x="113050" y="69377"/>
                  <a:pt x="114130" y="69164"/>
                </a:cubicBezTo>
                <a:cubicBezTo>
                  <a:pt x="121952" y="67632"/>
                  <a:pt x="127801" y="60687"/>
                  <a:pt x="127866" y="52715"/>
                </a:cubicBezTo>
                <a:cubicBezTo>
                  <a:pt x="127950" y="43313"/>
                  <a:pt x="120348" y="35664"/>
                  <a:pt x="110964" y="35664"/>
                </a:cubicBezTo>
                <a:cubicBezTo>
                  <a:pt x="108979" y="35670"/>
                  <a:pt x="107005" y="36028"/>
                  <a:pt x="105145" y="36720"/>
                </a:cubicBezTo>
                <a:lnTo>
                  <a:pt x="105145" y="0"/>
                </a:lnTo>
                <a:close/>
              </a:path>
            </a:pathLst>
          </a:custGeom>
          <a:solidFill>
            <a:srgbClr val="32474F"/>
          </a:solidFill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pt-BR" sz="1200" b="0" i="0" u="none" strike="noStrike" cap="none" dirty="0">
              <a:solidFill>
                <a:schemeClr val="bg2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2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Abordagem Multiobjetivo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8899;p67">
            <a:extLst>
              <a:ext uri="{FF2B5EF4-FFF2-40B4-BE49-F238E27FC236}">
                <a16:creationId xmlns:a16="http://schemas.microsoft.com/office/drawing/2014/main" id="{B6DBDBAB-4E80-EC37-A274-FD5DC376CD9E}"/>
              </a:ext>
            </a:extLst>
          </p:cNvPr>
          <p:cNvSpPr/>
          <p:nvPr/>
        </p:nvSpPr>
        <p:spPr>
          <a:xfrm>
            <a:off x="618151" y="3531002"/>
            <a:ext cx="1261095" cy="1533785"/>
          </a:xfrm>
          <a:custGeom>
            <a:avLst/>
            <a:gdLst/>
            <a:ahLst/>
            <a:cxnLst/>
            <a:rect l="l" t="t" r="r" b="b"/>
            <a:pathLst>
              <a:path w="105145" h="127868" extrusionOk="0">
                <a:moveTo>
                  <a:pt x="52573" y="1"/>
                </a:moveTo>
                <a:cubicBezTo>
                  <a:pt x="43236" y="1"/>
                  <a:pt x="35664" y="7567"/>
                  <a:pt x="35664" y="16910"/>
                </a:cubicBezTo>
                <a:cubicBezTo>
                  <a:pt x="35670" y="18895"/>
                  <a:pt x="36028" y="20862"/>
                  <a:pt x="36720" y="22722"/>
                </a:cubicBezTo>
                <a:lnTo>
                  <a:pt x="0" y="22722"/>
                </a:lnTo>
                <a:lnTo>
                  <a:pt x="0" y="110011"/>
                </a:lnTo>
                <a:cubicBezTo>
                  <a:pt x="0" y="119872"/>
                  <a:pt x="7995" y="127867"/>
                  <a:pt x="17862" y="127867"/>
                </a:cubicBezTo>
                <a:lnTo>
                  <a:pt x="105145" y="127867"/>
                </a:lnTo>
                <a:lnTo>
                  <a:pt x="105145" y="91010"/>
                </a:lnTo>
                <a:cubicBezTo>
                  <a:pt x="103158" y="91801"/>
                  <a:pt x="101044" y="92206"/>
                  <a:pt x="98916" y="92206"/>
                </a:cubicBezTo>
                <a:cubicBezTo>
                  <a:pt x="98350" y="92206"/>
                  <a:pt x="97782" y="92177"/>
                  <a:pt x="97215" y="92119"/>
                </a:cubicBezTo>
                <a:cubicBezTo>
                  <a:pt x="88869" y="91267"/>
                  <a:pt x="82269" y="84184"/>
                  <a:pt x="82024" y="75802"/>
                </a:cubicBezTo>
                <a:cubicBezTo>
                  <a:pt x="81744" y="66233"/>
                  <a:pt x="89417" y="58393"/>
                  <a:pt x="98920" y="58393"/>
                </a:cubicBezTo>
                <a:cubicBezTo>
                  <a:pt x="101055" y="58393"/>
                  <a:pt x="103159" y="58792"/>
                  <a:pt x="105139" y="59585"/>
                </a:cubicBezTo>
                <a:lnTo>
                  <a:pt x="105139" y="22728"/>
                </a:lnTo>
                <a:lnTo>
                  <a:pt x="68419" y="22728"/>
                </a:lnTo>
                <a:cubicBezTo>
                  <a:pt x="69427" y="19992"/>
                  <a:pt x="69796" y="16951"/>
                  <a:pt x="69164" y="13738"/>
                </a:cubicBezTo>
                <a:cubicBezTo>
                  <a:pt x="67632" y="5922"/>
                  <a:pt x="60686" y="73"/>
                  <a:pt x="52715" y="2"/>
                </a:cubicBezTo>
                <a:cubicBezTo>
                  <a:pt x="52668" y="1"/>
                  <a:pt x="52620" y="1"/>
                  <a:pt x="52573" y="1"/>
                </a:cubicBezTo>
                <a:close/>
              </a:path>
            </a:pathLst>
          </a:custGeom>
          <a:solidFill>
            <a:srgbClr val="5E6E8A"/>
          </a:solidFill>
          <a:ln w="9525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b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endParaRPr lang="pt-BR" sz="1200" b="0" i="0" u="none" strike="noStrike" cap="none" dirty="0">
              <a:solidFill>
                <a:schemeClr val="bg1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Minimizar e Maximizar </a:t>
            </a: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F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unções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8900;p67">
            <a:extLst>
              <a:ext uri="{FF2B5EF4-FFF2-40B4-BE49-F238E27FC236}">
                <a16:creationId xmlns:a16="http://schemas.microsoft.com/office/drawing/2014/main" id="{0C3DAE69-2578-F536-6068-4297B21DFEA7}"/>
              </a:ext>
            </a:extLst>
          </p:cNvPr>
          <p:cNvSpPr/>
          <p:nvPr/>
        </p:nvSpPr>
        <p:spPr>
          <a:xfrm>
            <a:off x="1877950" y="2549615"/>
            <a:ext cx="1261234" cy="1521267"/>
          </a:xfrm>
          <a:custGeom>
            <a:avLst/>
            <a:gdLst/>
            <a:ahLst/>
            <a:cxnLst/>
            <a:rect l="l" t="t" r="r" b="b"/>
            <a:pathLst>
              <a:path w="105146" h="127873" extrusionOk="0">
                <a:moveTo>
                  <a:pt x="1" y="1"/>
                </a:moveTo>
                <a:lnTo>
                  <a:pt x="1" y="36857"/>
                </a:lnTo>
                <a:cubicBezTo>
                  <a:pt x="1988" y="36066"/>
                  <a:pt x="4101" y="35662"/>
                  <a:pt x="6229" y="35662"/>
                </a:cubicBezTo>
                <a:cubicBezTo>
                  <a:pt x="6796" y="35662"/>
                  <a:pt x="7364" y="35691"/>
                  <a:pt x="7930" y="35748"/>
                </a:cubicBezTo>
                <a:cubicBezTo>
                  <a:pt x="16277" y="36595"/>
                  <a:pt x="22877" y="43684"/>
                  <a:pt x="23121" y="52066"/>
                </a:cubicBezTo>
                <a:cubicBezTo>
                  <a:pt x="23396" y="61635"/>
                  <a:pt x="15722" y="69481"/>
                  <a:pt x="6219" y="69481"/>
                </a:cubicBezTo>
                <a:cubicBezTo>
                  <a:pt x="4091" y="69475"/>
                  <a:pt x="1980" y="69076"/>
                  <a:pt x="1" y="68289"/>
                </a:cubicBezTo>
                <a:lnTo>
                  <a:pt x="1" y="105145"/>
                </a:lnTo>
                <a:lnTo>
                  <a:pt x="36720" y="105145"/>
                </a:lnTo>
                <a:cubicBezTo>
                  <a:pt x="35719" y="107882"/>
                  <a:pt x="35343" y="110916"/>
                  <a:pt x="35975" y="114130"/>
                </a:cubicBezTo>
                <a:cubicBezTo>
                  <a:pt x="37513" y="121952"/>
                  <a:pt x="44459" y="127801"/>
                  <a:pt x="52424" y="127872"/>
                </a:cubicBezTo>
                <a:cubicBezTo>
                  <a:pt x="52472" y="127873"/>
                  <a:pt x="52519" y="127873"/>
                  <a:pt x="52567" y="127873"/>
                </a:cubicBezTo>
                <a:cubicBezTo>
                  <a:pt x="61909" y="127873"/>
                  <a:pt x="69481" y="120301"/>
                  <a:pt x="69481" y="110964"/>
                </a:cubicBezTo>
                <a:cubicBezTo>
                  <a:pt x="69475" y="108979"/>
                  <a:pt x="69118" y="107005"/>
                  <a:pt x="68426" y="105145"/>
                </a:cubicBezTo>
                <a:lnTo>
                  <a:pt x="105145" y="105145"/>
                </a:lnTo>
                <a:lnTo>
                  <a:pt x="105145" y="16354"/>
                </a:lnTo>
                <a:cubicBezTo>
                  <a:pt x="105140" y="7328"/>
                  <a:pt x="97818" y="1"/>
                  <a:pt x="88786" y="1"/>
                </a:cubicBezTo>
                <a:close/>
              </a:path>
            </a:pathLst>
          </a:custGeom>
          <a:solidFill>
            <a:srgbClr val="E0E0E0"/>
          </a:solidFill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Programa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Black-box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b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8901;p67">
            <a:extLst>
              <a:ext uri="{FF2B5EF4-FFF2-40B4-BE49-F238E27FC236}">
                <a16:creationId xmlns:a16="http://schemas.microsoft.com/office/drawing/2014/main" id="{DD40E308-411A-FD06-8336-38BFE36A8DBB}"/>
              </a:ext>
            </a:extLst>
          </p:cNvPr>
          <p:cNvSpPr/>
          <p:nvPr/>
        </p:nvSpPr>
        <p:spPr>
          <a:xfrm>
            <a:off x="1605488" y="3798756"/>
            <a:ext cx="1534697" cy="1261161"/>
          </a:xfrm>
          <a:custGeom>
            <a:avLst/>
            <a:gdLst/>
            <a:ahLst/>
            <a:cxnLst/>
            <a:rect l="l" t="t" r="r" b="b"/>
            <a:pathLst>
              <a:path w="127944" h="105140" extrusionOk="0">
                <a:moveTo>
                  <a:pt x="22805" y="0"/>
                </a:moveTo>
                <a:lnTo>
                  <a:pt x="22805" y="36720"/>
                </a:lnTo>
                <a:cubicBezTo>
                  <a:pt x="20992" y="36051"/>
                  <a:pt x="19042" y="35663"/>
                  <a:pt x="16995" y="35663"/>
                </a:cubicBezTo>
                <a:cubicBezTo>
                  <a:pt x="15960" y="35663"/>
                  <a:pt x="14900" y="35762"/>
                  <a:pt x="13820" y="35975"/>
                </a:cubicBezTo>
                <a:cubicBezTo>
                  <a:pt x="5998" y="37513"/>
                  <a:pt x="150" y="44453"/>
                  <a:pt x="78" y="52424"/>
                </a:cubicBezTo>
                <a:cubicBezTo>
                  <a:pt x="1" y="61826"/>
                  <a:pt x="7602" y="69481"/>
                  <a:pt x="16986" y="69481"/>
                </a:cubicBezTo>
                <a:cubicBezTo>
                  <a:pt x="18971" y="69475"/>
                  <a:pt x="20945" y="69117"/>
                  <a:pt x="22805" y="68420"/>
                </a:cubicBezTo>
                <a:lnTo>
                  <a:pt x="22805" y="105139"/>
                </a:lnTo>
                <a:lnTo>
                  <a:pt x="108943" y="105139"/>
                </a:lnTo>
                <a:cubicBezTo>
                  <a:pt x="119436" y="105139"/>
                  <a:pt x="127944" y="96631"/>
                  <a:pt x="127944" y="86138"/>
                </a:cubicBezTo>
                <a:lnTo>
                  <a:pt x="127944" y="0"/>
                </a:lnTo>
                <a:lnTo>
                  <a:pt x="91087" y="0"/>
                </a:lnTo>
                <a:cubicBezTo>
                  <a:pt x="92088" y="2510"/>
                  <a:pt x="92470" y="5235"/>
                  <a:pt x="92196" y="7924"/>
                </a:cubicBezTo>
                <a:cubicBezTo>
                  <a:pt x="91343" y="16271"/>
                  <a:pt x="84260" y="22870"/>
                  <a:pt x="75878" y="23115"/>
                </a:cubicBezTo>
                <a:cubicBezTo>
                  <a:pt x="75708" y="23120"/>
                  <a:pt x="75539" y="23122"/>
                  <a:pt x="75370" y="23122"/>
                </a:cubicBezTo>
                <a:cubicBezTo>
                  <a:pt x="66033" y="23122"/>
                  <a:pt x="58469" y="15553"/>
                  <a:pt x="58469" y="6219"/>
                </a:cubicBezTo>
                <a:cubicBezTo>
                  <a:pt x="58469" y="4084"/>
                  <a:pt x="58869" y="1980"/>
                  <a:pt x="59662" y="0"/>
                </a:cubicBezTo>
                <a:close/>
              </a:path>
            </a:pathLst>
          </a:custGeom>
          <a:solidFill>
            <a:srgbClr val="E37E5F"/>
          </a:solidFill>
          <a:ln w="952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pt-BR" sz="16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Quantidade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de Variáveis 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não fixa</a:t>
            </a:r>
            <a:endParaRPr lang="pt-BR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AC4703D8-42F4-2507-D1EA-B80C5954C4DA}"/>
              </a:ext>
            </a:extLst>
          </p:cNvPr>
          <p:cNvSpPr/>
          <p:nvPr/>
        </p:nvSpPr>
        <p:spPr>
          <a:xfrm>
            <a:off x="1016604" y="3303089"/>
            <a:ext cx="1720689" cy="981594"/>
          </a:xfrm>
          <a:prstGeom prst="roundRect">
            <a:avLst/>
          </a:prstGeom>
          <a:solidFill>
            <a:srgbClr val="FFD96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Direct MultiSearch</a:t>
            </a:r>
            <a:b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</a:br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(DMS)</a:t>
            </a:r>
            <a:endParaRPr lang="en-US" sz="16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272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4FF03-0DE3-C9BB-5A53-3E0558817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&#10;&#10;O conteúdo gerado por IA pode estar incorreto.">
            <a:extLst>
              <a:ext uri="{FF2B5EF4-FFF2-40B4-BE49-F238E27FC236}">
                <a16:creationId xmlns:a16="http://schemas.microsoft.com/office/drawing/2014/main" id="{25492C58-C150-A7FC-0E94-205425C12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4AE13A0-DD9A-BB68-5D68-338E40148E5D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10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AE40A7A-9B7B-5038-6C95-4A200F4FF150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3B56203-32AA-A48F-8E72-F51FF2A28506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1B5F600-1B66-75BB-A7AC-9302804252C5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EA963AE-EE29-456E-5718-DD5F7754B81F}"/>
              </a:ext>
            </a:extLst>
          </p:cNvPr>
          <p:cNvSpPr txBox="1"/>
          <p:nvPr/>
        </p:nvSpPr>
        <p:spPr>
          <a:xfrm>
            <a:off x="910363" y="886396"/>
            <a:ext cx="4194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DE OPTIMIZAÇÃO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29B9A44-2F71-D56F-2B51-7268878FAC06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3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A609410-BDAB-6A06-9F48-67CDC3D76492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15AE4F9-C7E0-7188-5208-75F9E6F23B81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C3A6EF7-23EF-1C30-CFEA-AA884C3D8053}"/>
              </a:ext>
            </a:extLst>
          </p:cNvPr>
          <p:cNvSpPr txBox="1"/>
          <p:nvPr/>
        </p:nvSpPr>
        <p:spPr>
          <a:xfrm>
            <a:off x="3482113" y="1488084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Problemas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C46CF158-B691-3C4D-43EF-792D5994152C}"/>
              </a:ext>
            </a:extLst>
          </p:cNvPr>
          <p:cNvCxnSpPr>
            <a:cxnSpLocks/>
          </p:cNvCxnSpPr>
          <p:nvPr/>
        </p:nvCxnSpPr>
        <p:spPr>
          <a:xfrm flipV="1">
            <a:off x="3482112" y="1857416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1A98AFB0-1AD5-C313-7437-A869D05785D4}"/>
              </a:ext>
            </a:extLst>
          </p:cNvPr>
          <p:cNvSpPr/>
          <p:nvPr/>
        </p:nvSpPr>
        <p:spPr>
          <a:xfrm>
            <a:off x="7911964" y="2009806"/>
            <a:ext cx="3708318" cy="605575"/>
          </a:xfrm>
          <a:prstGeom prst="roundRect">
            <a:avLst>
              <a:gd name="adj" fmla="val 9230"/>
            </a:avLst>
          </a:prstGeom>
          <a:solidFill>
            <a:srgbClr val="EAA18A"/>
          </a:solidFill>
          <a:ln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(II) Componentes Elétricos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068C9FA-1C21-D029-300C-FB98AC0F7DA2}"/>
              </a:ext>
            </a:extLst>
          </p:cNvPr>
          <p:cNvSpPr/>
          <p:nvPr/>
        </p:nvSpPr>
        <p:spPr>
          <a:xfrm>
            <a:off x="3598638" y="2704673"/>
            <a:ext cx="8364761" cy="3641817"/>
          </a:xfrm>
          <a:prstGeom prst="roundRect">
            <a:avLst>
              <a:gd name="adj" fmla="val 4916"/>
            </a:avLst>
          </a:prstGeom>
          <a:solidFill>
            <a:srgbClr val="E0E0E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(I) Posição e Quantidade </a:t>
            </a:r>
          </a:p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de pares de patches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22D451DD-2054-F298-BE7D-4E7F4D0E20F6}"/>
              </a:ext>
            </a:extLst>
          </p:cNvPr>
          <p:cNvGrpSpPr/>
          <p:nvPr/>
        </p:nvGrpSpPr>
        <p:grpSpPr>
          <a:xfrm>
            <a:off x="3773228" y="4279221"/>
            <a:ext cx="2155623" cy="369756"/>
            <a:chOff x="3773228" y="4244946"/>
            <a:chExt cx="2155623" cy="369756"/>
          </a:xfrm>
        </p:grpSpPr>
        <p:sp>
          <p:nvSpPr>
            <p:cNvPr id="10" name="Retângulo: Único Canto Arredondado 9">
              <a:extLst>
                <a:ext uri="{FF2B5EF4-FFF2-40B4-BE49-F238E27FC236}">
                  <a16:creationId xmlns:a16="http://schemas.microsoft.com/office/drawing/2014/main" id="{FE04D2F1-CB1E-7A97-0BF4-81515B3C1143}"/>
                </a:ext>
              </a:extLst>
            </p:cNvPr>
            <p:cNvSpPr/>
            <p:nvPr/>
          </p:nvSpPr>
          <p:spPr>
            <a:xfrm>
              <a:off x="3773228" y="4244946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E2430719-F098-938A-D5A4-94D0D96CEC1F}"/>
                </a:ext>
              </a:extLst>
            </p:cNvPr>
            <p:cNvSpPr txBox="1"/>
            <p:nvPr/>
          </p:nvSpPr>
          <p:spPr>
            <a:xfrm>
              <a:off x="4076968" y="4291325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FF0000"/>
                  </a:solidFill>
                  <a:latin typeface="Montserrat Black" pitchFamily="2" charset="0"/>
                </a:rPr>
                <a:t>DESAFIOS</a:t>
              </a:r>
              <a:endParaRPr lang="en-US" sz="14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  <p:pic>
          <p:nvPicPr>
            <p:cNvPr id="15" name="Gráfico 14" descr="Manual com preenchimento sólido">
              <a:extLst>
                <a:ext uri="{FF2B5EF4-FFF2-40B4-BE49-F238E27FC236}">
                  <a16:creationId xmlns:a16="http://schemas.microsoft.com/office/drawing/2014/main" id="{BC714460-8DBB-1D1D-E774-0565380F3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2542" y="4252225"/>
              <a:ext cx="355198" cy="355198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EFD63C87-DCF1-7153-6F4A-328CE61FE43C}"/>
              </a:ext>
            </a:extLst>
          </p:cNvPr>
          <p:cNvGrpSpPr/>
          <p:nvPr/>
        </p:nvGrpSpPr>
        <p:grpSpPr>
          <a:xfrm>
            <a:off x="3773228" y="3802703"/>
            <a:ext cx="2155623" cy="369756"/>
            <a:chOff x="3773228" y="3779815"/>
            <a:chExt cx="2155623" cy="369756"/>
          </a:xfrm>
        </p:grpSpPr>
        <p:sp>
          <p:nvSpPr>
            <p:cNvPr id="23" name="Retângulo: Único Canto Arredondado 22">
              <a:extLst>
                <a:ext uri="{FF2B5EF4-FFF2-40B4-BE49-F238E27FC236}">
                  <a16:creationId xmlns:a16="http://schemas.microsoft.com/office/drawing/2014/main" id="{738F92D9-81BC-32D9-5BD2-C56F697F6E06}"/>
                </a:ext>
              </a:extLst>
            </p:cNvPr>
            <p:cNvSpPr/>
            <p:nvPr/>
          </p:nvSpPr>
          <p:spPr>
            <a:xfrm>
              <a:off x="3773228" y="377981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ED70FDCC-58B5-E0C4-265F-946262C3BA6D}"/>
                </a:ext>
              </a:extLst>
            </p:cNvPr>
            <p:cNvSpPr txBox="1"/>
            <p:nvPr/>
          </p:nvSpPr>
          <p:spPr>
            <a:xfrm>
              <a:off x="4076968" y="3826194"/>
              <a:ext cx="185188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75000"/>
                    </a:schemeClr>
                  </a:solidFill>
                  <a:latin typeface="Montserrat Black" pitchFamily="2" charset="0"/>
                </a:rPr>
                <a:t>FUNÇÃO OBJETIVO</a:t>
              </a:r>
              <a:endParaRPr lang="en-US" sz="1400" dirty="0">
                <a:solidFill>
                  <a:schemeClr val="accent3">
                    <a:lumMod val="75000"/>
                  </a:schemeClr>
                </a:solidFill>
                <a:latin typeface="Montserrat Light" pitchFamily="2" charset="0"/>
              </a:endParaRPr>
            </a:p>
          </p:txBody>
        </p:sp>
        <p:pic>
          <p:nvPicPr>
            <p:cNvPr id="28" name="Gráfico 27" descr="Na mosca estrutura de tópicos">
              <a:extLst>
                <a:ext uri="{FF2B5EF4-FFF2-40B4-BE49-F238E27FC236}">
                  <a16:creationId xmlns:a16="http://schemas.microsoft.com/office/drawing/2014/main" id="{99B2A80D-3B62-0FBA-748A-06B0C25AD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18069" y="3787094"/>
              <a:ext cx="355198" cy="355198"/>
            </a:xfrm>
            <a:prstGeom prst="rect">
              <a:avLst/>
            </a:prstGeom>
          </p:spPr>
        </p:pic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6E55DF66-CC9E-70C5-ECD7-2A20145B3144}"/>
              </a:ext>
            </a:extLst>
          </p:cNvPr>
          <p:cNvGrpSpPr/>
          <p:nvPr/>
        </p:nvGrpSpPr>
        <p:grpSpPr>
          <a:xfrm>
            <a:off x="3623245" y="3291121"/>
            <a:ext cx="2305606" cy="404820"/>
            <a:chOff x="3623245" y="3291121"/>
            <a:chExt cx="2305606" cy="404820"/>
          </a:xfrm>
        </p:grpSpPr>
        <p:sp>
          <p:nvSpPr>
            <p:cNvPr id="29" name="Retângulo: Único Canto Arredondado 28">
              <a:extLst>
                <a:ext uri="{FF2B5EF4-FFF2-40B4-BE49-F238E27FC236}">
                  <a16:creationId xmlns:a16="http://schemas.microsoft.com/office/drawing/2014/main" id="{E8503701-5536-0DC3-8B87-94C0644E89A8}"/>
                </a:ext>
              </a:extLst>
            </p:cNvPr>
            <p:cNvSpPr/>
            <p:nvPr/>
          </p:nvSpPr>
          <p:spPr>
            <a:xfrm>
              <a:off x="3773228" y="332618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B88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37FC75F1-0EFD-B415-577A-9D7F3A227578}"/>
                </a:ext>
              </a:extLst>
            </p:cNvPr>
            <p:cNvSpPr txBox="1"/>
            <p:nvPr/>
          </p:nvSpPr>
          <p:spPr>
            <a:xfrm>
              <a:off x="4076968" y="3372564"/>
              <a:ext cx="14009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B88C00"/>
                  </a:solidFill>
                  <a:latin typeface="Montserrat Black" pitchFamily="2" charset="0"/>
                </a:rPr>
                <a:t>VARIÁVEIS</a:t>
              </a:r>
              <a:endParaRPr lang="en-US" sz="1400" dirty="0">
                <a:solidFill>
                  <a:srgbClr val="B88C00"/>
                </a:solidFill>
                <a:latin typeface="Montserrat Light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54AAC8C8-B425-881E-8ED5-A7086B9275C1}"/>
                    </a:ext>
                  </a:extLst>
                </p:cNvPr>
                <p:cNvSpPr txBox="1"/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1400" b="1" dirty="0">
                    <a:solidFill>
                      <a:srgbClr val="B88C00"/>
                    </a:solidFill>
                    <a:latin typeface="Montserrat Light" pitchFamily="2" charset="0"/>
                  </a:endParaRPr>
                </a:p>
              </p:txBody>
            </p:sp>
          </mc:Choice>
          <mc:Fallback xmlns="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54AAC8C8-B425-881E-8ED5-A7086B9275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FE3A300-DC2E-4336-86DF-ACEE2D1B8FC3}"/>
              </a:ext>
            </a:extLst>
          </p:cNvPr>
          <p:cNvGrpSpPr/>
          <p:nvPr/>
        </p:nvGrpSpPr>
        <p:grpSpPr>
          <a:xfrm>
            <a:off x="3773228" y="4755740"/>
            <a:ext cx="2155623" cy="369756"/>
            <a:chOff x="3773228" y="4755740"/>
            <a:chExt cx="2155623" cy="369756"/>
          </a:xfrm>
        </p:grpSpPr>
        <p:sp>
          <p:nvSpPr>
            <p:cNvPr id="33" name="Retângulo: Único Canto Arredondado 32">
              <a:extLst>
                <a:ext uri="{FF2B5EF4-FFF2-40B4-BE49-F238E27FC236}">
                  <a16:creationId xmlns:a16="http://schemas.microsoft.com/office/drawing/2014/main" id="{71DC6887-2C51-91D1-49B7-C4BB95910E7D}"/>
                </a:ext>
              </a:extLst>
            </p:cNvPr>
            <p:cNvSpPr/>
            <p:nvPr/>
          </p:nvSpPr>
          <p:spPr>
            <a:xfrm>
              <a:off x="3773228" y="4755740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35307777-16AD-55E5-4C4F-D79B1BDFEBFC}"/>
                </a:ext>
              </a:extLst>
            </p:cNvPr>
            <p:cNvSpPr txBox="1"/>
            <p:nvPr/>
          </p:nvSpPr>
          <p:spPr>
            <a:xfrm>
              <a:off x="4076968" y="4802119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0070C0"/>
                  </a:solidFill>
                  <a:latin typeface="Montserrat Black" pitchFamily="2" charset="0"/>
                </a:rPr>
                <a:t>SOLUÇÃO</a:t>
              </a:r>
              <a:endParaRPr lang="en-US" sz="1400" dirty="0">
                <a:solidFill>
                  <a:srgbClr val="0070C0"/>
                </a:solidFill>
                <a:latin typeface="Montserrat Light" pitchFamily="2" charset="0"/>
              </a:endParaRPr>
            </a:p>
          </p:txBody>
        </p:sp>
        <p:pic>
          <p:nvPicPr>
            <p:cNvPr id="37" name="Gráfico 36" descr="Marca de seleção com preenchimento sólido">
              <a:extLst>
                <a:ext uri="{FF2B5EF4-FFF2-40B4-BE49-F238E27FC236}">
                  <a16:creationId xmlns:a16="http://schemas.microsoft.com/office/drawing/2014/main" id="{9F9FA5C6-3BBE-8D16-CC56-10D68317D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8367" y="4771772"/>
              <a:ext cx="319373" cy="337692"/>
            </a:xfrm>
            <a:prstGeom prst="rect">
              <a:avLst/>
            </a:prstGeom>
          </p:spPr>
        </p:pic>
      </p:grpSp>
      <p:sp>
        <p:nvSpPr>
          <p:cNvPr id="27" name="Retângulo 26">
            <a:extLst>
              <a:ext uri="{FF2B5EF4-FFF2-40B4-BE49-F238E27FC236}">
                <a16:creationId xmlns:a16="http://schemas.microsoft.com/office/drawing/2014/main" id="{5AA0BB4A-4678-F96D-02B0-33B7D42D5C19}"/>
              </a:ext>
            </a:extLst>
          </p:cNvPr>
          <p:cNvSpPr/>
          <p:nvPr/>
        </p:nvSpPr>
        <p:spPr>
          <a:xfrm>
            <a:off x="6737822" y="3305308"/>
            <a:ext cx="4955943" cy="2719571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11781983-90FB-CE35-369D-C944FE12FCF5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928851" y="4940618"/>
            <a:ext cx="808971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F78DE305-6B95-F818-001C-D9AA3E86A3C6}"/>
              </a:ext>
            </a:extLst>
          </p:cNvPr>
          <p:cNvGrpSpPr/>
          <p:nvPr/>
        </p:nvGrpSpPr>
        <p:grpSpPr>
          <a:xfrm>
            <a:off x="6817360" y="3372564"/>
            <a:ext cx="3882135" cy="230832"/>
            <a:chOff x="7691714" y="3925596"/>
            <a:chExt cx="3882135" cy="230832"/>
          </a:xfrm>
        </p:grpSpPr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82E58CF5-7724-053B-AECE-2A019378E4F5}"/>
                </a:ext>
              </a:extLst>
            </p:cNvPr>
            <p:cNvSpPr/>
            <p:nvPr/>
          </p:nvSpPr>
          <p:spPr>
            <a:xfrm>
              <a:off x="7691714" y="3926504"/>
              <a:ext cx="377533" cy="229017"/>
            </a:xfrm>
            <a:prstGeom prst="roundRect">
              <a:avLst>
                <a:gd name="adj" fmla="val 3846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latin typeface="Montserrat Black" pitchFamily="2" charset="0"/>
                </a:rPr>
                <a:t>III</a:t>
              </a:r>
              <a:endParaRPr lang="en-US" sz="1050" dirty="0">
                <a:latin typeface="Montserrat Black" pitchFamily="2" charset="0"/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975DE102-4D39-1371-009C-9B49F496BAA5}"/>
                </a:ext>
              </a:extLst>
            </p:cNvPr>
            <p:cNvSpPr txBox="1"/>
            <p:nvPr/>
          </p:nvSpPr>
          <p:spPr>
            <a:xfrm>
              <a:off x="8069247" y="3925596"/>
              <a:ext cx="350460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solidFill>
                    <a:srgbClr val="FF0000"/>
                  </a:solidFill>
                  <a:latin typeface="Montserrat Black" pitchFamily="2" charset="0"/>
                </a:rPr>
                <a:t>Condições de Sobreposição</a:t>
              </a:r>
              <a:endParaRPr lang="en-US" sz="10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54270-25FB-B7FA-580C-0B8FCAA1632C}"/>
              </a:ext>
            </a:extLst>
          </p:cNvPr>
          <p:cNvSpPr txBox="1"/>
          <p:nvPr/>
        </p:nvSpPr>
        <p:spPr>
          <a:xfrm>
            <a:off x="6832021" y="3694903"/>
            <a:ext cx="1129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SOLUÇÃO</a:t>
            </a:r>
            <a:endParaRPr lang="en-US" sz="1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FCC629EA-823D-5A92-18D2-90CCEC19AFD2}"/>
              </a:ext>
            </a:extLst>
          </p:cNvPr>
          <p:cNvGrpSpPr/>
          <p:nvPr/>
        </p:nvGrpSpPr>
        <p:grpSpPr>
          <a:xfrm>
            <a:off x="7875862" y="3632668"/>
            <a:ext cx="3224699" cy="400110"/>
            <a:chOff x="9076523" y="3277339"/>
            <a:chExt cx="3224699" cy="400110"/>
          </a:xfrm>
        </p:grpSpPr>
        <p:sp>
          <p:nvSpPr>
            <p:cNvPr id="48" name="Seta: para a Direita 47">
              <a:extLst>
                <a:ext uri="{FF2B5EF4-FFF2-40B4-BE49-F238E27FC236}">
                  <a16:creationId xmlns:a16="http://schemas.microsoft.com/office/drawing/2014/main" id="{07FBFD6E-3390-9355-058E-F37F3E83BE51}"/>
                </a:ext>
              </a:extLst>
            </p:cNvPr>
            <p:cNvSpPr/>
            <p:nvPr/>
          </p:nvSpPr>
          <p:spPr>
            <a:xfrm>
              <a:off x="9076523" y="3382286"/>
              <a:ext cx="191938" cy="187002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573AE896-8A15-952D-2EC5-FF78B45370C1}"/>
                </a:ext>
              </a:extLst>
            </p:cNvPr>
            <p:cNvSpPr txBox="1"/>
            <p:nvPr/>
          </p:nvSpPr>
          <p:spPr>
            <a:xfrm>
              <a:off x="9261604" y="3277339"/>
              <a:ext cx="303961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0070C0"/>
                  </a:solidFill>
                  <a:latin typeface="Montserrat Black" pitchFamily="2" charset="0"/>
                </a:rPr>
                <a:t>Retirar pares de patches que apresentam sobreposição</a:t>
              </a:r>
              <a:endParaRPr lang="en-US" sz="1050" dirty="0">
                <a:solidFill>
                  <a:srgbClr val="0070C0"/>
                </a:solidFill>
                <a:latin typeface="Montserrat Light" pitchFamily="2" charset="0"/>
              </a:endParaRPr>
            </a:p>
          </p:txBody>
        </p:sp>
      </p:grpSp>
      <p:sp>
        <p:nvSpPr>
          <p:cNvPr id="55" name="Retângulo: Cantos Diagonais Arredondados 54">
            <a:extLst>
              <a:ext uri="{FF2B5EF4-FFF2-40B4-BE49-F238E27FC236}">
                <a16:creationId xmlns:a16="http://schemas.microsoft.com/office/drawing/2014/main" id="{B0B4E58D-55FB-12B1-4619-3BFD7D5B6D82}"/>
              </a:ext>
            </a:extLst>
          </p:cNvPr>
          <p:cNvSpPr/>
          <p:nvPr/>
        </p:nvSpPr>
        <p:spPr>
          <a:xfrm>
            <a:off x="7036473" y="4233302"/>
            <a:ext cx="4358640" cy="1573706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F43B6EB8-D088-D952-F9B9-EDB836631B37}"/>
              </a:ext>
            </a:extLst>
          </p:cNvPr>
          <p:cNvSpPr txBox="1"/>
          <p:nvPr/>
        </p:nvSpPr>
        <p:spPr>
          <a:xfrm>
            <a:off x="8271919" y="4294859"/>
            <a:ext cx="1887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FFC000"/>
                </a:solidFill>
                <a:latin typeface="Montserrat Black" pitchFamily="2" charset="0"/>
              </a:rPr>
              <a:t>IMPLEMENTAÇÃO</a:t>
            </a:r>
            <a:endParaRPr lang="en-US" sz="1400" dirty="0">
              <a:solidFill>
                <a:srgbClr val="FFC000"/>
              </a:solidFill>
              <a:latin typeface="Montserrat Light" pitchFamily="2" charset="0"/>
            </a:endParaRPr>
          </a:p>
        </p:txBody>
      </p:sp>
      <p:pic>
        <p:nvPicPr>
          <p:cNvPr id="61" name="Imagem 60" descr="Interface gráfica do usuário, Aplicativo, Teams&#10;&#10;O conteúdo gerado por IA pode estar incorreto.">
            <a:extLst>
              <a:ext uri="{FF2B5EF4-FFF2-40B4-BE49-F238E27FC236}">
                <a16:creationId xmlns:a16="http://schemas.microsoft.com/office/drawing/2014/main" id="{9694BEB9-A1AF-1CC9-99AC-AC502A4922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r="9249"/>
          <a:stretch/>
        </p:blipFill>
        <p:spPr>
          <a:xfrm>
            <a:off x="7301301" y="4665146"/>
            <a:ext cx="3828984" cy="993622"/>
          </a:xfrm>
          <a:prstGeom prst="rect">
            <a:avLst/>
          </a:prstGeom>
        </p:spPr>
      </p:pic>
      <p:sp>
        <p:nvSpPr>
          <p:cNvPr id="62" name="Google Shape;8898;p67">
            <a:extLst>
              <a:ext uri="{FF2B5EF4-FFF2-40B4-BE49-F238E27FC236}">
                <a16:creationId xmlns:a16="http://schemas.microsoft.com/office/drawing/2014/main" id="{90733295-4158-5C5E-6FD5-556EB492F5EC}"/>
              </a:ext>
            </a:extLst>
          </p:cNvPr>
          <p:cNvSpPr/>
          <p:nvPr/>
        </p:nvSpPr>
        <p:spPr>
          <a:xfrm>
            <a:off x="618824" y="2546555"/>
            <a:ext cx="1534769" cy="1261221"/>
          </a:xfrm>
          <a:custGeom>
            <a:avLst/>
            <a:gdLst/>
            <a:ahLst/>
            <a:cxnLst/>
            <a:rect l="l" t="t" r="r" b="b"/>
            <a:pathLst>
              <a:path w="127950" h="105145" extrusionOk="0">
                <a:moveTo>
                  <a:pt x="18697" y="0"/>
                </a:moveTo>
                <a:cubicBezTo>
                  <a:pt x="8371" y="0"/>
                  <a:pt x="1" y="8371"/>
                  <a:pt x="1" y="18697"/>
                </a:cubicBezTo>
                <a:lnTo>
                  <a:pt x="1" y="105145"/>
                </a:lnTo>
                <a:lnTo>
                  <a:pt x="36857" y="105145"/>
                </a:lnTo>
                <a:cubicBezTo>
                  <a:pt x="35719" y="102283"/>
                  <a:pt x="35385" y="99165"/>
                  <a:pt x="35897" y="96130"/>
                </a:cubicBezTo>
                <a:cubicBezTo>
                  <a:pt x="37137" y="88648"/>
                  <a:pt x="43398" y="82793"/>
                  <a:pt x="50957" y="82096"/>
                </a:cubicBezTo>
                <a:cubicBezTo>
                  <a:pt x="51501" y="82045"/>
                  <a:pt x="52041" y="82020"/>
                  <a:pt x="52575" y="82020"/>
                </a:cubicBezTo>
                <a:cubicBezTo>
                  <a:pt x="61906" y="82020"/>
                  <a:pt x="69475" y="89593"/>
                  <a:pt x="69475" y="98926"/>
                </a:cubicBezTo>
                <a:cubicBezTo>
                  <a:pt x="69475" y="101055"/>
                  <a:pt x="69070" y="103165"/>
                  <a:pt x="68283" y="105145"/>
                </a:cubicBezTo>
                <a:lnTo>
                  <a:pt x="105145" y="105145"/>
                </a:lnTo>
                <a:lnTo>
                  <a:pt x="105145" y="68419"/>
                </a:lnTo>
                <a:cubicBezTo>
                  <a:pt x="106958" y="69088"/>
                  <a:pt x="108908" y="69476"/>
                  <a:pt x="110955" y="69476"/>
                </a:cubicBezTo>
                <a:cubicBezTo>
                  <a:pt x="111990" y="69476"/>
                  <a:pt x="113050" y="69377"/>
                  <a:pt x="114130" y="69164"/>
                </a:cubicBezTo>
                <a:cubicBezTo>
                  <a:pt x="121952" y="67632"/>
                  <a:pt x="127801" y="60687"/>
                  <a:pt x="127866" y="52715"/>
                </a:cubicBezTo>
                <a:cubicBezTo>
                  <a:pt x="127950" y="43313"/>
                  <a:pt x="120348" y="35664"/>
                  <a:pt x="110964" y="35664"/>
                </a:cubicBezTo>
                <a:cubicBezTo>
                  <a:pt x="108979" y="35670"/>
                  <a:pt x="107005" y="36028"/>
                  <a:pt x="105145" y="36720"/>
                </a:cubicBezTo>
                <a:lnTo>
                  <a:pt x="105145" y="0"/>
                </a:lnTo>
                <a:close/>
              </a:path>
            </a:pathLst>
          </a:custGeom>
          <a:solidFill>
            <a:srgbClr val="32474F"/>
          </a:solidFill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pt-BR" sz="1200" b="0" i="0" u="none" strike="noStrike" cap="none" dirty="0">
              <a:solidFill>
                <a:schemeClr val="bg2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2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Abordagem Multiobjetivo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8899;p67">
            <a:extLst>
              <a:ext uri="{FF2B5EF4-FFF2-40B4-BE49-F238E27FC236}">
                <a16:creationId xmlns:a16="http://schemas.microsoft.com/office/drawing/2014/main" id="{4F9CCABA-BA4C-E715-6AE2-6BED89CD5B15}"/>
              </a:ext>
            </a:extLst>
          </p:cNvPr>
          <p:cNvSpPr/>
          <p:nvPr/>
        </p:nvSpPr>
        <p:spPr>
          <a:xfrm>
            <a:off x="618151" y="3531002"/>
            <a:ext cx="1261095" cy="1533785"/>
          </a:xfrm>
          <a:custGeom>
            <a:avLst/>
            <a:gdLst/>
            <a:ahLst/>
            <a:cxnLst/>
            <a:rect l="l" t="t" r="r" b="b"/>
            <a:pathLst>
              <a:path w="105145" h="127868" extrusionOk="0">
                <a:moveTo>
                  <a:pt x="52573" y="1"/>
                </a:moveTo>
                <a:cubicBezTo>
                  <a:pt x="43236" y="1"/>
                  <a:pt x="35664" y="7567"/>
                  <a:pt x="35664" y="16910"/>
                </a:cubicBezTo>
                <a:cubicBezTo>
                  <a:pt x="35670" y="18895"/>
                  <a:pt x="36028" y="20862"/>
                  <a:pt x="36720" y="22722"/>
                </a:cubicBezTo>
                <a:lnTo>
                  <a:pt x="0" y="22722"/>
                </a:lnTo>
                <a:lnTo>
                  <a:pt x="0" y="110011"/>
                </a:lnTo>
                <a:cubicBezTo>
                  <a:pt x="0" y="119872"/>
                  <a:pt x="7995" y="127867"/>
                  <a:pt x="17862" y="127867"/>
                </a:cubicBezTo>
                <a:lnTo>
                  <a:pt x="105145" y="127867"/>
                </a:lnTo>
                <a:lnTo>
                  <a:pt x="105145" y="91010"/>
                </a:lnTo>
                <a:cubicBezTo>
                  <a:pt x="103158" y="91801"/>
                  <a:pt x="101044" y="92206"/>
                  <a:pt x="98916" y="92206"/>
                </a:cubicBezTo>
                <a:cubicBezTo>
                  <a:pt x="98350" y="92206"/>
                  <a:pt x="97782" y="92177"/>
                  <a:pt x="97215" y="92119"/>
                </a:cubicBezTo>
                <a:cubicBezTo>
                  <a:pt x="88869" y="91267"/>
                  <a:pt x="82269" y="84184"/>
                  <a:pt x="82024" y="75802"/>
                </a:cubicBezTo>
                <a:cubicBezTo>
                  <a:pt x="81744" y="66233"/>
                  <a:pt x="89417" y="58393"/>
                  <a:pt x="98920" y="58393"/>
                </a:cubicBezTo>
                <a:cubicBezTo>
                  <a:pt x="101055" y="58393"/>
                  <a:pt x="103159" y="58792"/>
                  <a:pt x="105139" y="59585"/>
                </a:cubicBezTo>
                <a:lnTo>
                  <a:pt x="105139" y="22728"/>
                </a:lnTo>
                <a:lnTo>
                  <a:pt x="68419" y="22728"/>
                </a:lnTo>
                <a:cubicBezTo>
                  <a:pt x="69427" y="19992"/>
                  <a:pt x="69796" y="16951"/>
                  <a:pt x="69164" y="13738"/>
                </a:cubicBezTo>
                <a:cubicBezTo>
                  <a:pt x="67632" y="5922"/>
                  <a:pt x="60686" y="73"/>
                  <a:pt x="52715" y="2"/>
                </a:cubicBezTo>
                <a:cubicBezTo>
                  <a:pt x="52668" y="1"/>
                  <a:pt x="52620" y="1"/>
                  <a:pt x="52573" y="1"/>
                </a:cubicBezTo>
                <a:close/>
              </a:path>
            </a:pathLst>
          </a:custGeom>
          <a:solidFill>
            <a:srgbClr val="5E6E8A"/>
          </a:solidFill>
          <a:ln w="9525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b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endParaRPr lang="pt-BR" sz="1200" b="0" i="0" u="none" strike="noStrike" cap="none" dirty="0">
              <a:solidFill>
                <a:schemeClr val="bg1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Minimizar e Maximizar </a:t>
            </a: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F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unções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8900;p67">
            <a:extLst>
              <a:ext uri="{FF2B5EF4-FFF2-40B4-BE49-F238E27FC236}">
                <a16:creationId xmlns:a16="http://schemas.microsoft.com/office/drawing/2014/main" id="{440634AE-BF2D-26B7-32A4-E39B5D76D759}"/>
              </a:ext>
            </a:extLst>
          </p:cNvPr>
          <p:cNvSpPr/>
          <p:nvPr/>
        </p:nvSpPr>
        <p:spPr>
          <a:xfrm>
            <a:off x="1877950" y="2549615"/>
            <a:ext cx="1261234" cy="1521267"/>
          </a:xfrm>
          <a:custGeom>
            <a:avLst/>
            <a:gdLst/>
            <a:ahLst/>
            <a:cxnLst/>
            <a:rect l="l" t="t" r="r" b="b"/>
            <a:pathLst>
              <a:path w="105146" h="127873" extrusionOk="0">
                <a:moveTo>
                  <a:pt x="1" y="1"/>
                </a:moveTo>
                <a:lnTo>
                  <a:pt x="1" y="36857"/>
                </a:lnTo>
                <a:cubicBezTo>
                  <a:pt x="1988" y="36066"/>
                  <a:pt x="4101" y="35662"/>
                  <a:pt x="6229" y="35662"/>
                </a:cubicBezTo>
                <a:cubicBezTo>
                  <a:pt x="6796" y="35662"/>
                  <a:pt x="7364" y="35691"/>
                  <a:pt x="7930" y="35748"/>
                </a:cubicBezTo>
                <a:cubicBezTo>
                  <a:pt x="16277" y="36595"/>
                  <a:pt x="22877" y="43684"/>
                  <a:pt x="23121" y="52066"/>
                </a:cubicBezTo>
                <a:cubicBezTo>
                  <a:pt x="23396" y="61635"/>
                  <a:pt x="15722" y="69481"/>
                  <a:pt x="6219" y="69481"/>
                </a:cubicBezTo>
                <a:cubicBezTo>
                  <a:pt x="4091" y="69475"/>
                  <a:pt x="1980" y="69076"/>
                  <a:pt x="1" y="68289"/>
                </a:cubicBezTo>
                <a:lnTo>
                  <a:pt x="1" y="105145"/>
                </a:lnTo>
                <a:lnTo>
                  <a:pt x="36720" y="105145"/>
                </a:lnTo>
                <a:cubicBezTo>
                  <a:pt x="35719" y="107882"/>
                  <a:pt x="35343" y="110916"/>
                  <a:pt x="35975" y="114130"/>
                </a:cubicBezTo>
                <a:cubicBezTo>
                  <a:pt x="37513" y="121952"/>
                  <a:pt x="44459" y="127801"/>
                  <a:pt x="52424" y="127872"/>
                </a:cubicBezTo>
                <a:cubicBezTo>
                  <a:pt x="52472" y="127873"/>
                  <a:pt x="52519" y="127873"/>
                  <a:pt x="52567" y="127873"/>
                </a:cubicBezTo>
                <a:cubicBezTo>
                  <a:pt x="61909" y="127873"/>
                  <a:pt x="69481" y="120301"/>
                  <a:pt x="69481" y="110964"/>
                </a:cubicBezTo>
                <a:cubicBezTo>
                  <a:pt x="69475" y="108979"/>
                  <a:pt x="69118" y="107005"/>
                  <a:pt x="68426" y="105145"/>
                </a:cubicBezTo>
                <a:lnTo>
                  <a:pt x="105145" y="105145"/>
                </a:lnTo>
                <a:lnTo>
                  <a:pt x="105145" y="16354"/>
                </a:lnTo>
                <a:cubicBezTo>
                  <a:pt x="105140" y="7328"/>
                  <a:pt x="97818" y="1"/>
                  <a:pt x="88786" y="1"/>
                </a:cubicBezTo>
                <a:close/>
              </a:path>
            </a:pathLst>
          </a:custGeom>
          <a:solidFill>
            <a:srgbClr val="E0E0E0"/>
          </a:solidFill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Programa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Black-box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b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8901;p67">
            <a:extLst>
              <a:ext uri="{FF2B5EF4-FFF2-40B4-BE49-F238E27FC236}">
                <a16:creationId xmlns:a16="http://schemas.microsoft.com/office/drawing/2014/main" id="{87E56D1A-5021-03B5-ECBF-3974A167EE65}"/>
              </a:ext>
            </a:extLst>
          </p:cNvPr>
          <p:cNvSpPr/>
          <p:nvPr/>
        </p:nvSpPr>
        <p:spPr>
          <a:xfrm>
            <a:off x="1605488" y="3798756"/>
            <a:ext cx="1534697" cy="1261161"/>
          </a:xfrm>
          <a:custGeom>
            <a:avLst/>
            <a:gdLst/>
            <a:ahLst/>
            <a:cxnLst/>
            <a:rect l="l" t="t" r="r" b="b"/>
            <a:pathLst>
              <a:path w="127944" h="105140" extrusionOk="0">
                <a:moveTo>
                  <a:pt x="22805" y="0"/>
                </a:moveTo>
                <a:lnTo>
                  <a:pt x="22805" y="36720"/>
                </a:lnTo>
                <a:cubicBezTo>
                  <a:pt x="20992" y="36051"/>
                  <a:pt x="19042" y="35663"/>
                  <a:pt x="16995" y="35663"/>
                </a:cubicBezTo>
                <a:cubicBezTo>
                  <a:pt x="15960" y="35663"/>
                  <a:pt x="14900" y="35762"/>
                  <a:pt x="13820" y="35975"/>
                </a:cubicBezTo>
                <a:cubicBezTo>
                  <a:pt x="5998" y="37513"/>
                  <a:pt x="150" y="44453"/>
                  <a:pt x="78" y="52424"/>
                </a:cubicBezTo>
                <a:cubicBezTo>
                  <a:pt x="1" y="61826"/>
                  <a:pt x="7602" y="69481"/>
                  <a:pt x="16986" y="69481"/>
                </a:cubicBezTo>
                <a:cubicBezTo>
                  <a:pt x="18971" y="69475"/>
                  <a:pt x="20945" y="69117"/>
                  <a:pt x="22805" y="68420"/>
                </a:cubicBezTo>
                <a:lnTo>
                  <a:pt x="22805" y="105139"/>
                </a:lnTo>
                <a:lnTo>
                  <a:pt x="108943" y="105139"/>
                </a:lnTo>
                <a:cubicBezTo>
                  <a:pt x="119436" y="105139"/>
                  <a:pt x="127944" y="96631"/>
                  <a:pt x="127944" y="86138"/>
                </a:cubicBezTo>
                <a:lnTo>
                  <a:pt x="127944" y="0"/>
                </a:lnTo>
                <a:lnTo>
                  <a:pt x="91087" y="0"/>
                </a:lnTo>
                <a:cubicBezTo>
                  <a:pt x="92088" y="2510"/>
                  <a:pt x="92470" y="5235"/>
                  <a:pt x="92196" y="7924"/>
                </a:cubicBezTo>
                <a:cubicBezTo>
                  <a:pt x="91343" y="16271"/>
                  <a:pt x="84260" y="22870"/>
                  <a:pt x="75878" y="23115"/>
                </a:cubicBezTo>
                <a:cubicBezTo>
                  <a:pt x="75708" y="23120"/>
                  <a:pt x="75539" y="23122"/>
                  <a:pt x="75370" y="23122"/>
                </a:cubicBezTo>
                <a:cubicBezTo>
                  <a:pt x="66033" y="23122"/>
                  <a:pt x="58469" y="15553"/>
                  <a:pt x="58469" y="6219"/>
                </a:cubicBezTo>
                <a:cubicBezTo>
                  <a:pt x="58469" y="4084"/>
                  <a:pt x="58869" y="1980"/>
                  <a:pt x="59662" y="0"/>
                </a:cubicBezTo>
                <a:close/>
              </a:path>
            </a:pathLst>
          </a:custGeom>
          <a:solidFill>
            <a:srgbClr val="E37E5F"/>
          </a:solidFill>
          <a:ln w="952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pt-BR" sz="16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Quantidade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de Variáveis 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não fixa</a:t>
            </a:r>
            <a:endParaRPr lang="pt-BR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Retângulo: Cantos Arredondados 65">
            <a:extLst>
              <a:ext uri="{FF2B5EF4-FFF2-40B4-BE49-F238E27FC236}">
                <a16:creationId xmlns:a16="http://schemas.microsoft.com/office/drawing/2014/main" id="{0C12B022-4110-4A2E-04E6-E6C3E8FA1763}"/>
              </a:ext>
            </a:extLst>
          </p:cNvPr>
          <p:cNvSpPr/>
          <p:nvPr/>
        </p:nvSpPr>
        <p:spPr>
          <a:xfrm>
            <a:off x="1016604" y="3303089"/>
            <a:ext cx="1720689" cy="981594"/>
          </a:xfrm>
          <a:prstGeom prst="roundRect">
            <a:avLst/>
          </a:prstGeom>
          <a:solidFill>
            <a:srgbClr val="FFD96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Direct MultiSearch</a:t>
            </a:r>
            <a:b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</a:br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(DMS)</a:t>
            </a:r>
            <a:endParaRPr lang="en-US" sz="16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10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8028D-42AB-1B29-A767-251E066DA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&#10;&#10;O conteúdo gerado por IA pode estar incorreto.">
            <a:extLst>
              <a:ext uri="{FF2B5EF4-FFF2-40B4-BE49-F238E27FC236}">
                <a16:creationId xmlns:a16="http://schemas.microsoft.com/office/drawing/2014/main" id="{C2868489-0C90-FB00-DB53-49C352081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70524CA-467F-8EF4-17AB-BABF8293267B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10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4D56C0-7316-4D6C-F354-DD6AAD22D661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9EDCCF3-BCFE-A4F6-7D82-89500E5F2546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82930ED-F07F-2200-2154-BCE077CF50C4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4F21AF2-5CFA-1875-0EDB-C8A269F5135C}"/>
              </a:ext>
            </a:extLst>
          </p:cNvPr>
          <p:cNvSpPr txBox="1"/>
          <p:nvPr/>
        </p:nvSpPr>
        <p:spPr>
          <a:xfrm>
            <a:off x="910363" y="886396"/>
            <a:ext cx="4194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DE OPTIMIZAÇÃO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9CA797A-8E9C-FADE-A89E-19716E19E6B7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3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7E948F-D7FB-9CC9-D555-DF3220AFE606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21405D3-325F-6D22-EF38-73AD57E0D0B5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4349034-A502-4EF1-0EDC-67A454853010}"/>
              </a:ext>
            </a:extLst>
          </p:cNvPr>
          <p:cNvSpPr txBox="1"/>
          <p:nvPr/>
        </p:nvSpPr>
        <p:spPr>
          <a:xfrm>
            <a:off x="3482113" y="1488084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Problemas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7C23316F-DD6F-2959-4689-4665969181A1}"/>
              </a:ext>
            </a:extLst>
          </p:cNvPr>
          <p:cNvCxnSpPr>
            <a:cxnSpLocks/>
          </p:cNvCxnSpPr>
          <p:nvPr/>
        </p:nvCxnSpPr>
        <p:spPr>
          <a:xfrm flipV="1">
            <a:off x="3482112" y="1857416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6BD01BC0-AF4E-5AA5-CFF8-0F981C9E1ECF}"/>
              </a:ext>
            </a:extLst>
          </p:cNvPr>
          <p:cNvSpPr/>
          <p:nvPr/>
        </p:nvSpPr>
        <p:spPr>
          <a:xfrm>
            <a:off x="7911964" y="2009806"/>
            <a:ext cx="3708318" cy="605575"/>
          </a:xfrm>
          <a:prstGeom prst="roundRect">
            <a:avLst>
              <a:gd name="adj" fmla="val 9230"/>
            </a:avLst>
          </a:prstGeom>
          <a:solidFill>
            <a:srgbClr val="EAA18A"/>
          </a:solidFill>
          <a:ln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(II) Componentes Elétricos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5D885CB-772E-395A-9E2B-561BD32E402F}"/>
              </a:ext>
            </a:extLst>
          </p:cNvPr>
          <p:cNvSpPr/>
          <p:nvPr/>
        </p:nvSpPr>
        <p:spPr>
          <a:xfrm>
            <a:off x="3598638" y="2704673"/>
            <a:ext cx="8364761" cy="3641817"/>
          </a:xfrm>
          <a:prstGeom prst="roundRect">
            <a:avLst>
              <a:gd name="adj" fmla="val 4916"/>
            </a:avLst>
          </a:prstGeom>
          <a:solidFill>
            <a:srgbClr val="E0E0E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(I) Posição e Quantidade </a:t>
            </a:r>
          </a:p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de pares de patches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A457358D-5C08-E664-1823-E9974FAB28BA}"/>
              </a:ext>
            </a:extLst>
          </p:cNvPr>
          <p:cNvGrpSpPr/>
          <p:nvPr/>
        </p:nvGrpSpPr>
        <p:grpSpPr>
          <a:xfrm>
            <a:off x="3773228" y="4279221"/>
            <a:ext cx="2155623" cy="369756"/>
            <a:chOff x="3773228" y="4244946"/>
            <a:chExt cx="2155623" cy="369756"/>
          </a:xfrm>
        </p:grpSpPr>
        <p:sp>
          <p:nvSpPr>
            <p:cNvPr id="10" name="Retângulo: Único Canto Arredondado 9">
              <a:extLst>
                <a:ext uri="{FF2B5EF4-FFF2-40B4-BE49-F238E27FC236}">
                  <a16:creationId xmlns:a16="http://schemas.microsoft.com/office/drawing/2014/main" id="{9755D762-5D77-7F3E-FA04-10EDC0A935AC}"/>
                </a:ext>
              </a:extLst>
            </p:cNvPr>
            <p:cNvSpPr/>
            <p:nvPr/>
          </p:nvSpPr>
          <p:spPr>
            <a:xfrm>
              <a:off x="3773228" y="4244946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01F280BC-E45F-6CDD-B299-8C93BE5F5D88}"/>
                </a:ext>
              </a:extLst>
            </p:cNvPr>
            <p:cNvSpPr txBox="1"/>
            <p:nvPr/>
          </p:nvSpPr>
          <p:spPr>
            <a:xfrm>
              <a:off x="4076968" y="4291325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FF0000"/>
                  </a:solidFill>
                  <a:latin typeface="Montserrat Black" pitchFamily="2" charset="0"/>
                </a:rPr>
                <a:t>DESAFIOS</a:t>
              </a:r>
              <a:endParaRPr lang="en-US" sz="14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  <p:pic>
          <p:nvPicPr>
            <p:cNvPr id="15" name="Gráfico 14" descr="Manual com preenchimento sólido">
              <a:extLst>
                <a:ext uri="{FF2B5EF4-FFF2-40B4-BE49-F238E27FC236}">
                  <a16:creationId xmlns:a16="http://schemas.microsoft.com/office/drawing/2014/main" id="{A2053C19-D843-8435-5026-24F310CC4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2542" y="4252225"/>
              <a:ext cx="355198" cy="355198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95B4A739-CAA9-B7DD-A9F1-4D24D93F299C}"/>
              </a:ext>
            </a:extLst>
          </p:cNvPr>
          <p:cNvGrpSpPr/>
          <p:nvPr/>
        </p:nvGrpSpPr>
        <p:grpSpPr>
          <a:xfrm>
            <a:off x="3773228" y="3802703"/>
            <a:ext cx="2155623" cy="369756"/>
            <a:chOff x="3773228" y="3779815"/>
            <a:chExt cx="2155623" cy="369756"/>
          </a:xfrm>
        </p:grpSpPr>
        <p:sp>
          <p:nvSpPr>
            <p:cNvPr id="23" name="Retângulo: Único Canto Arredondado 22">
              <a:extLst>
                <a:ext uri="{FF2B5EF4-FFF2-40B4-BE49-F238E27FC236}">
                  <a16:creationId xmlns:a16="http://schemas.microsoft.com/office/drawing/2014/main" id="{37959E03-7A6A-BEA1-5ADA-576C6A87EE99}"/>
                </a:ext>
              </a:extLst>
            </p:cNvPr>
            <p:cNvSpPr/>
            <p:nvPr/>
          </p:nvSpPr>
          <p:spPr>
            <a:xfrm>
              <a:off x="3773228" y="377981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EF091D58-FBEA-091B-1120-6EB7665B0B0C}"/>
                </a:ext>
              </a:extLst>
            </p:cNvPr>
            <p:cNvSpPr txBox="1"/>
            <p:nvPr/>
          </p:nvSpPr>
          <p:spPr>
            <a:xfrm>
              <a:off x="4076968" y="3826194"/>
              <a:ext cx="185188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75000"/>
                    </a:schemeClr>
                  </a:solidFill>
                  <a:latin typeface="Montserrat Black" pitchFamily="2" charset="0"/>
                </a:rPr>
                <a:t>FUNÇÃO OBJETIVO</a:t>
              </a:r>
              <a:endParaRPr lang="en-US" sz="1400" dirty="0">
                <a:solidFill>
                  <a:schemeClr val="accent3">
                    <a:lumMod val="75000"/>
                  </a:schemeClr>
                </a:solidFill>
                <a:latin typeface="Montserrat Light" pitchFamily="2" charset="0"/>
              </a:endParaRPr>
            </a:p>
          </p:txBody>
        </p:sp>
        <p:pic>
          <p:nvPicPr>
            <p:cNvPr id="28" name="Gráfico 27" descr="Na mosca estrutura de tópicos">
              <a:extLst>
                <a:ext uri="{FF2B5EF4-FFF2-40B4-BE49-F238E27FC236}">
                  <a16:creationId xmlns:a16="http://schemas.microsoft.com/office/drawing/2014/main" id="{4206A9A2-545B-AE92-7948-D1E8D4BA8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18069" y="3787094"/>
              <a:ext cx="355198" cy="355198"/>
            </a:xfrm>
            <a:prstGeom prst="rect">
              <a:avLst/>
            </a:prstGeom>
          </p:spPr>
        </p:pic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D9B9168A-4969-8989-21E6-B9B83E52E0A6}"/>
              </a:ext>
            </a:extLst>
          </p:cNvPr>
          <p:cNvGrpSpPr/>
          <p:nvPr/>
        </p:nvGrpSpPr>
        <p:grpSpPr>
          <a:xfrm>
            <a:off x="3623245" y="3291121"/>
            <a:ext cx="2305606" cy="404820"/>
            <a:chOff x="3623245" y="3291121"/>
            <a:chExt cx="2305606" cy="404820"/>
          </a:xfrm>
        </p:grpSpPr>
        <p:sp>
          <p:nvSpPr>
            <p:cNvPr id="29" name="Retângulo: Único Canto Arredondado 28">
              <a:extLst>
                <a:ext uri="{FF2B5EF4-FFF2-40B4-BE49-F238E27FC236}">
                  <a16:creationId xmlns:a16="http://schemas.microsoft.com/office/drawing/2014/main" id="{414F0DE4-EF77-C70D-C94C-8B6285A5BF44}"/>
                </a:ext>
              </a:extLst>
            </p:cNvPr>
            <p:cNvSpPr/>
            <p:nvPr/>
          </p:nvSpPr>
          <p:spPr>
            <a:xfrm>
              <a:off x="3773228" y="332618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B88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D98007A5-749B-D3D6-8E5A-C3FBD80A7CE8}"/>
                </a:ext>
              </a:extLst>
            </p:cNvPr>
            <p:cNvSpPr txBox="1"/>
            <p:nvPr/>
          </p:nvSpPr>
          <p:spPr>
            <a:xfrm>
              <a:off x="4076968" y="3372564"/>
              <a:ext cx="14009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B88C00"/>
                  </a:solidFill>
                  <a:latin typeface="Montserrat Black" pitchFamily="2" charset="0"/>
                </a:rPr>
                <a:t>VARIÁVEIS</a:t>
              </a:r>
              <a:endParaRPr lang="en-US" sz="1400" dirty="0">
                <a:solidFill>
                  <a:srgbClr val="B88C00"/>
                </a:solidFill>
                <a:latin typeface="Montserrat Light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2DD085A4-E821-2AD3-475D-138B9EDA905E}"/>
                    </a:ext>
                  </a:extLst>
                </p:cNvPr>
                <p:cNvSpPr txBox="1"/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1400" b="1" dirty="0">
                    <a:solidFill>
                      <a:srgbClr val="B88C00"/>
                    </a:solidFill>
                    <a:latin typeface="Montserrat Light" pitchFamily="2" charset="0"/>
                  </a:endParaRPr>
                </a:p>
              </p:txBody>
            </p:sp>
          </mc:Choice>
          <mc:Fallback xmlns="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54AAC8C8-B425-881E-8ED5-A7086B9275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F56F4B9-B280-5AA3-6AE8-447E235DC09C}"/>
              </a:ext>
            </a:extLst>
          </p:cNvPr>
          <p:cNvGrpSpPr/>
          <p:nvPr/>
        </p:nvGrpSpPr>
        <p:grpSpPr>
          <a:xfrm>
            <a:off x="3773228" y="4755740"/>
            <a:ext cx="2155623" cy="369756"/>
            <a:chOff x="3773228" y="4755740"/>
            <a:chExt cx="2155623" cy="369756"/>
          </a:xfrm>
        </p:grpSpPr>
        <p:sp>
          <p:nvSpPr>
            <p:cNvPr id="33" name="Retângulo: Único Canto Arredondado 32">
              <a:extLst>
                <a:ext uri="{FF2B5EF4-FFF2-40B4-BE49-F238E27FC236}">
                  <a16:creationId xmlns:a16="http://schemas.microsoft.com/office/drawing/2014/main" id="{73C0FE38-AF11-A266-16AB-0BD07F2F17A0}"/>
                </a:ext>
              </a:extLst>
            </p:cNvPr>
            <p:cNvSpPr/>
            <p:nvPr/>
          </p:nvSpPr>
          <p:spPr>
            <a:xfrm>
              <a:off x="3773228" y="4755740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C8101F6A-2346-AD1C-9ACA-DDDA7214083E}"/>
                </a:ext>
              </a:extLst>
            </p:cNvPr>
            <p:cNvSpPr txBox="1"/>
            <p:nvPr/>
          </p:nvSpPr>
          <p:spPr>
            <a:xfrm>
              <a:off x="4076968" y="4802119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0070C0"/>
                  </a:solidFill>
                  <a:latin typeface="Montserrat Black" pitchFamily="2" charset="0"/>
                </a:rPr>
                <a:t>SOLUÇÃO</a:t>
              </a:r>
              <a:endParaRPr lang="en-US" sz="1400" dirty="0">
                <a:solidFill>
                  <a:srgbClr val="0070C0"/>
                </a:solidFill>
                <a:latin typeface="Montserrat Light" pitchFamily="2" charset="0"/>
              </a:endParaRPr>
            </a:p>
          </p:txBody>
        </p:sp>
        <p:pic>
          <p:nvPicPr>
            <p:cNvPr id="37" name="Gráfico 36" descr="Marca de seleção com preenchimento sólido">
              <a:extLst>
                <a:ext uri="{FF2B5EF4-FFF2-40B4-BE49-F238E27FC236}">
                  <a16:creationId xmlns:a16="http://schemas.microsoft.com/office/drawing/2014/main" id="{9CD21BCF-90CB-6FCB-904C-ABB3AF589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8367" y="4771772"/>
              <a:ext cx="319373" cy="337692"/>
            </a:xfrm>
            <a:prstGeom prst="rect">
              <a:avLst/>
            </a:prstGeom>
          </p:spPr>
        </p:pic>
      </p:grpSp>
      <p:sp>
        <p:nvSpPr>
          <p:cNvPr id="27" name="Retângulo 26">
            <a:extLst>
              <a:ext uri="{FF2B5EF4-FFF2-40B4-BE49-F238E27FC236}">
                <a16:creationId xmlns:a16="http://schemas.microsoft.com/office/drawing/2014/main" id="{D193A083-AF77-FB56-F176-09F08CCAD3FA}"/>
              </a:ext>
            </a:extLst>
          </p:cNvPr>
          <p:cNvSpPr/>
          <p:nvPr/>
        </p:nvSpPr>
        <p:spPr>
          <a:xfrm>
            <a:off x="6737822" y="3305308"/>
            <a:ext cx="4955943" cy="2719571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FFFA2B08-387F-80F7-0716-C3089A5CA8B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928851" y="4940618"/>
            <a:ext cx="808971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3C52F55E-DEB2-1B8D-A15F-F2C8B5E1D6D2}"/>
              </a:ext>
            </a:extLst>
          </p:cNvPr>
          <p:cNvGrpSpPr/>
          <p:nvPr/>
        </p:nvGrpSpPr>
        <p:grpSpPr>
          <a:xfrm>
            <a:off x="6817360" y="3372564"/>
            <a:ext cx="3882135" cy="230832"/>
            <a:chOff x="7691714" y="3925596"/>
            <a:chExt cx="3882135" cy="230832"/>
          </a:xfrm>
        </p:grpSpPr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DBE8E988-6FE4-F7DA-8B4B-2A5C56118101}"/>
                </a:ext>
              </a:extLst>
            </p:cNvPr>
            <p:cNvSpPr/>
            <p:nvPr/>
          </p:nvSpPr>
          <p:spPr>
            <a:xfrm>
              <a:off x="7691714" y="3926504"/>
              <a:ext cx="377533" cy="229017"/>
            </a:xfrm>
            <a:prstGeom prst="roundRect">
              <a:avLst>
                <a:gd name="adj" fmla="val 3846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latin typeface="Montserrat Black" pitchFamily="2" charset="0"/>
                </a:rPr>
                <a:t>III</a:t>
              </a:r>
              <a:endParaRPr lang="en-US" sz="1050" dirty="0">
                <a:latin typeface="Montserrat Black" pitchFamily="2" charset="0"/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52725718-F348-F804-1E5E-D570FC3AB94F}"/>
                </a:ext>
              </a:extLst>
            </p:cNvPr>
            <p:cNvSpPr txBox="1"/>
            <p:nvPr/>
          </p:nvSpPr>
          <p:spPr>
            <a:xfrm>
              <a:off x="8069247" y="3925596"/>
              <a:ext cx="350460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solidFill>
                    <a:srgbClr val="FF0000"/>
                  </a:solidFill>
                  <a:latin typeface="Montserrat Black" pitchFamily="2" charset="0"/>
                </a:rPr>
                <a:t>Condições de Sobreposição</a:t>
              </a:r>
              <a:endParaRPr lang="en-US" sz="10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0F0768-957C-F4DC-0D2E-A8D7454F2779}"/>
              </a:ext>
            </a:extLst>
          </p:cNvPr>
          <p:cNvSpPr txBox="1"/>
          <p:nvPr/>
        </p:nvSpPr>
        <p:spPr>
          <a:xfrm>
            <a:off x="6832021" y="3694903"/>
            <a:ext cx="1129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SOLUÇÃO</a:t>
            </a:r>
            <a:endParaRPr lang="en-US" sz="1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6" name="Google Shape;8898;p67">
            <a:extLst>
              <a:ext uri="{FF2B5EF4-FFF2-40B4-BE49-F238E27FC236}">
                <a16:creationId xmlns:a16="http://schemas.microsoft.com/office/drawing/2014/main" id="{E8E71AA8-3877-82DB-6A38-923049BC5669}"/>
              </a:ext>
            </a:extLst>
          </p:cNvPr>
          <p:cNvSpPr/>
          <p:nvPr/>
        </p:nvSpPr>
        <p:spPr>
          <a:xfrm>
            <a:off x="618824" y="2546555"/>
            <a:ext cx="1534769" cy="1261221"/>
          </a:xfrm>
          <a:custGeom>
            <a:avLst/>
            <a:gdLst/>
            <a:ahLst/>
            <a:cxnLst/>
            <a:rect l="l" t="t" r="r" b="b"/>
            <a:pathLst>
              <a:path w="127950" h="105145" extrusionOk="0">
                <a:moveTo>
                  <a:pt x="18697" y="0"/>
                </a:moveTo>
                <a:cubicBezTo>
                  <a:pt x="8371" y="0"/>
                  <a:pt x="1" y="8371"/>
                  <a:pt x="1" y="18697"/>
                </a:cubicBezTo>
                <a:lnTo>
                  <a:pt x="1" y="105145"/>
                </a:lnTo>
                <a:lnTo>
                  <a:pt x="36857" y="105145"/>
                </a:lnTo>
                <a:cubicBezTo>
                  <a:pt x="35719" y="102283"/>
                  <a:pt x="35385" y="99165"/>
                  <a:pt x="35897" y="96130"/>
                </a:cubicBezTo>
                <a:cubicBezTo>
                  <a:pt x="37137" y="88648"/>
                  <a:pt x="43398" y="82793"/>
                  <a:pt x="50957" y="82096"/>
                </a:cubicBezTo>
                <a:cubicBezTo>
                  <a:pt x="51501" y="82045"/>
                  <a:pt x="52041" y="82020"/>
                  <a:pt x="52575" y="82020"/>
                </a:cubicBezTo>
                <a:cubicBezTo>
                  <a:pt x="61906" y="82020"/>
                  <a:pt x="69475" y="89593"/>
                  <a:pt x="69475" y="98926"/>
                </a:cubicBezTo>
                <a:cubicBezTo>
                  <a:pt x="69475" y="101055"/>
                  <a:pt x="69070" y="103165"/>
                  <a:pt x="68283" y="105145"/>
                </a:cubicBezTo>
                <a:lnTo>
                  <a:pt x="105145" y="105145"/>
                </a:lnTo>
                <a:lnTo>
                  <a:pt x="105145" y="68419"/>
                </a:lnTo>
                <a:cubicBezTo>
                  <a:pt x="106958" y="69088"/>
                  <a:pt x="108908" y="69476"/>
                  <a:pt x="110955" y="69476"/>
                </a:cubicBezTo>
                <a:cubicBezTo>
                  <a:pt x="111990" y="69476"/>
                  <a:pt x="113050" y="69377"/>
                  <a:pt x="114130" y="69164"/>
                </a:cubicBezTo>
                <a:cubicBezTo>
                  <a:pt x="121952" y="67632"/>
                  <a:pt x="127801" y="60687"/>
                  <a:pt x="127866" y="52715"/>
                </a:cubicBezTo>
                <a:cubicBezTo>
                  <a:pt x="127950" y="43313"/>
                  <a:pt x="120348" y="35664"/>
                  <a:pt x="110964" y="35664"/>
                </a:cubicBezTo>
                <a:cubicBezTo>
                  <a:pt x="108979" y="35670"/>
                  <a:pt x="107005" y="36028"/>
                  <a:pt x="105145" y="36720"/>
                </a:cubicBezTo>
                <a:lnTo>
                  <a:pt x="105145" y="0"/>
                </a:lnTo>
                <a:close/>
              </a:path>
            </a:pathLst>
          </a:custGeom>
          <a:solidFill>
            <a:srgbClr val="32474F"/>
          </a:solidFill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pt-BR" sz="1200" b="0" i="0" u="none" strike="noStrike" cap="none" dirty="0">
              <a:solidFill>
                <a:schemeClr val="bg2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2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Abordagem Multiobjetivo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8899;p67">
            <a:extLst>
              <a:ext uri="{FF2B5EF4-FFF2-40B4-BE49-F238E27FC236}">
                <a16:creationId xmlns:a16="http://schemas.microsoft.com/office/drawing/2014/main" id="{73163BE9-1A1F-DF2D-8D3E-11243B51E5F5}"/>
              </a:ext>
            </a:extLst>
          </p:cNvPr>
          <p:cNvSpPr/>
          <p:nvPr/>
        </p:nvSpPr>
        <p:spPr>
          <a:xfrm>
            <a:off x="618151" y="3531002"/>
            <a:ext cx="1261095" cy="1533785"/>
          </a:xfrm>
          <a:custGeom>
            <a:avLst/>
            <a:gdLst/>
            <a:ahLst/>
            <a:cxnLst/>
            <a:rect l="l" t="t" r="r" b="b"/>
            <a:pathLst>
              <a:path w="105145" h="127868" extrusionOk="0">
                <a:moveTo>
                  <a:pt x="52573" y="1"/>
                </a:moveTo>
                <a:cubicBezTo>
                  <a:pt x="43236" y="1"/>
                  <a:pt x="35664" y="7567"/>
                  <a:pt x="35664" y="16910"/>
                </a:cubicBezTo>
                <a:cubicBezTo>
                  <a:pt x="35670" y="18895"/>
                  <a:pt x="36028" y="20862"/>
                  <a:pt x="36720" y="22722"/>
                </a:cubicBezTo>
                <a:lnTo>
                  <a:pt x="0" y="22722"/>
                </a:lnTo>
                <a:lnTo>
                  <a:pt x="0" y="110011"/>
                </a:lnTo>
                <a:cubicBezTo>
                  <a:pt x="0" y="119872"/>
                  <a:pt x="7995" y="127867"/>
                  <a:pt x="17862" y="127867"/>
                </a:cubicBezTo>
                <a:lnTo>
                  <a:pt x="105145" y="127867"/>
                </a:lnTo>
                <a:lnTo>
                  <a:pt x="105145" y="91010"/>
                </a:lnTo>
                <a:cubicBezTo>
                  <a:pt x="103158" y="91801"/>
                  <a:pt x="101044" y="92206"/>
                  <a:pt x="98916" y="92206"/>
                </a:cubicBezTo>
                <a:cubicBezTo>
                  <a:pt x="98350" y="92206"/>
                  <a:pt x="97782" y="92177"/>
                  <a:pt x="97215" y="92119"/>
                </a:cubicBezTo>
                <a:cubicBezTo>
                  <a:pt x="88869" y="91267"/>
                  <a:pt x="82269" y="84184"/>
                  <a:pt x="82024" y="75802"/>
                </a:cubicBezTo>
                <a:cubicBezTo>
                  <a:pt x="81744" y="66233"/>
                  <a:pt x="89417" y="58393"/>
                  <a:pt x="98920" y="58393"/>
                </a:cubicBezTo>
                <a:cubicBezTo>
                  <a:pt x="101055" y="58393"/>
                  <a:pt x="103159" y="58792"/>
                  <a:pt x="105139" y="59585"/>
                </a:cubicBezTo>
                <a:lnTo>
                  <a:pt x="105139" y="22728"/>
                </a:lnTo>
                <a:lnTo>
                  <a:pt x="68419" y="22728"/>
                </a:lnTo>
                <a:cubicBezTo>
                  <a:pt x="69427" y="19992"/>
                  <a:pt x="69796" y="16951"/>
                  <a:pt x="69164" y="13738"/>
                </a:cubicBezTo>
                <a:cubicBezTo>
                  <a:pt x="67632" y="5922"/>
                  <a:pt x="60686" y="73"/>
                  <a:pt x="52715" y="2"/>
                </a:cubicBezTo>
                <a:cubicBezTo>
                  <a:pt x="52668" y="1"/>
                  <a:pt x="52620" y="1"/>
                  <a:pt x="52573" y="1"/>
                </a:cubicBezTo>
                <a:close/>
              </a:path>
            </a:pathLst>
          </a:custGeom>
          <a:solidFill>
            <a:srgbClr val="5E6E8A"/>
          </a:solidFill>
          <a:ln w="9525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b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endParaRPr lang="pt-BR" sz="1200" b="0" i="0" u="none" strike="noStrike" cap="none" dirty="0">
              <a:solidFill>
                <a:schemeClr val="bg1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Minimizar e Maximizar </a:t>
            </a: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F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unções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8900;p67">
            <a:extLst>
              <a:ext uri="{FF2B5EF4-FFF2-40B4-BE49-F238E27FC236}">
                <a16:creationId xmlns:a16="http://schemas.microsoft.com/office/drawing/2014/main" id="{1FDE7DA3-A523-AD3C-F780-7B22134FD938}"/>
              </a:ext>
            </a:extLst>
          </p:cNvPr>
          <p:cNvSpPr/>
          <p:nvPr/>
        </p:nvSpPr>
        <p:spPr>
          <a:xfrm>
            <a:off x="1877950" y="2549615"/>
            <a:ext cx="1261234" cy="1521267"/>
          </a:xfrm>
          <a:custGeom>
            <a:avLst/>
            <a:gdLst/>
            <a:ahLst/>
            <a:cxnLst/>
            <a:rect l="l" t="t" r="r" b="b"/>
            <a:pathLst>
              <a:path w="105146" h="127873" extrusionOk="0">
                <a:moveTo>
                  <a:pt x="1" y="1"/>
                </a:moveTo>
                <a:lnTo>
                  <a:pt x="1" y="36857"/>
                </a:lnTo>
                <a:cubicBezTo>
                  <a:pt x="1988" y="36066"/>
                  <a:pt x="4101" y="35662"/>
                  <a:pt x="6229" y="35662"/>
                </a:cubicBezTo>
                <a:cubicBezTo>
                  <a:pt x="6796" y="35662"/>
                  <a:pt x="7364" y="35691"/>
                  <a:pt x="7930" y="35748"/>
                </a:cubicBezTo>
                <a:cubicBezTo>
                  <a:pt x="16277" y="36595"/>
                  <a:pt x="22877" y="43684"/>
                  <a:pt x="23121" y="52066"/>
                </a:cubicBezTo>
                <a:cubicBezTo>
                  <a:pt x="23396" y="61635"/>
                  <a:pt x="15722" y="69481"/>
                  <a:pt x="6219" y="69481"/>
                </a:cubicBezTo>
                <a:cubicBezTo>
                  <a:pt x="4091" y="69475"/>
                  <a:pt x="1980" y="69076"/>
                  <a:pt x="1" y="68289"/>
                </a:cubicBezTo>
                <a:lnTo>
                  <a:pt x="1" y="105145"/>
                </a:lnTo>
                <a:lnTo>
                  <a:pt x="36720" y="105145"/>
                </a:lnTo>
                <a:cubicBezTo>
                  <a:pt x="35719" y="107882"/>
                  <a:pt x="35343" y="110916"/>
                  <a:pt x="35975" y="114130"/>
                </a:cubicBezTo>
                <a:cubicBezTo>
                  <a:pt x="37513" y="121952"/>
                  <a:pt x="44459" y="127801"/>
                  <a:pt x="52424" y="127872"/>
                </a:cubicBezTo>
                <a:cubicBezTo>
                  <a:pt x="52472" y="127873"/>
                  <a:pt x="52519" y="127873"/>
                  <a:pt x="52567" y="127873"/>
                </a:cubicBezTo>
                <a:cubicBezTo>
                  <a:pt x="61909" y="127873"/>
                  <a:pt x="69481" y="120301"/>
                  <a:pt x="69481" y="110964"/>
                </a:cubicBezTo>
                <a:cubicBezTo>
                  <a:pt x="69475" y="108979"/>
                  <a:pt x="69118" y="107005"/>
                  <a:pt x="68426" y="105145"/>
                </a:cubicBezTo>
                <a:lnTo>
                  <a:pt x="105145" y="105145"/>
                </a:lnTo>
                <a:lnTo>
                  <a:pt x="105145" y="16354"/>
                </a:lnTo>
                <a:cubicBezTo>
                  <a:pt x="105140" y="7328"/>
                  <a:pt x="97818" y="1"/>
                  <a:pt x="88786" y="1"/>
                </a:cubicBezTo>
                <a:close/>
              </a:path>
            </a:pathLst>
          </a:custGeom>
          <a:solidFill>
            <a:srgbClr val="E0E0E0"/>
          </a:solidFill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Programa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Black-box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b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8901;p67">
            <a:extLst>
              <a:ext uri="{FF2B5EF4-FFF2-40B4-BE49-F238E27FC236}">
                <a16:creationId xmlns:a16="http://schemas.microsoft.com/office/drawing/2014/main" id="{629EAF16-2B90-DFF1-4D63-19478134C976}"/>
              </a:ext>
            </a:extLst>
          </p:cNvPr>
          <p:cNvSpPr/>
          <p:nvPr/>
        </p:nvSpPr>
        <p:spPr>
          <a:xfrm>
            <a:off x="1605488" y="3798756"/>
            <a:ext cx="1534697" cy="1261161"/>
          </a:xfrm>
          <a:custGeom>
            <a:avLst/>
            <a:gdLst/>
            <a:ahLst/>
            <a:cxnLst/>
            <a:rect l="l" t="t" r="r" b="b"/>
            <a:pathLst>
              <a:path w="127944" h="105140" extrusionOk="0">
                <a:moveTo>
                  <a:pt x="22805" y="0"/>
                </a:moveTo>
                <a:lnTo>
                  <a:pt x="22805" y="36720"/>
                </a:lnTo>
                <a:cubicBezTo>
                  <a:pt x="20992" y="36051"/>
                  <a:pt x="19042" y="35663"/>
                  <a:pt x="16995" y="35663"/>
                </a:cubicBezTo>
                <a:cubicBezTo>
                  <a:pt x="15960" y="35663"/>
                  <a:pt x="14900" y="35762"/>
                  <a:pt x="13820" y="35975"/>
                </a:cubicBezTo>
                <a:cubicBezTo>
                  <a:pt x="5998" y="37513"/>
                  <a:pt x="150" y="44453"/>
                  <a:pt x="78" y="52424"/>
                </a:cubicBezTo>
                <a:cubicBezTo>
                  <a:pt x="1" y="61826"/>
                  <a:pt x="7602" y="69481"/>
                  <a:pt x="16986" y="69481"/>
                </a:cubicBezTo>
                <a:cubicBezTo>
                  <a:pt x="18971" y="69475"/>
                  <a:pt x="20945" y="69117"/>
                  <a:pt x="22805" y="68420"/>
                </a:cubicBezTo>
                <a:lnTo>
                  <a:pt x="22805" y="105139"/>
                </a:lnTo>
                <a:lnTo>
                  <a:pt x="108943" y="105139"/>
                </a:lnTo>
                <a:cubicBezTo>
                  <a:pt x="119436" y="105139"/>
                  <a:pt x="127944" y="96631"/>
                  <a:pt x="127944" y="86138"/>
                </a:cubicBezTo>
                <a:lnTo>
                  <a:pt x="127944" y="0"/>
                </a:lnTo>
                <a:lnTo>
                  <a:pt x="91087" y="0"/>
                </a:lnTo>
                <a:cubicBezTo>
                  <a:pt x="92088" y="2510"/>
                  <a:pt x="92470" y="5235"/>
                  <a:pt x="92196" y="7924"/>
                </a:cubicBezTo>
                <a:cubicBezTo>
                  <a:pt x="91343" y="16271"/>
                  <a:pt x="84260" y="22870"/>
                  <a:pt x="75878" y="23115"/>
                </a:cubicBezTo>
                <a:cubicBezTo>
                  <a:pt x="75708" y="23120"/>
                  <a:pt x="75539" y="23122"/>
                  <a:pt x="75370" y="23122"/>
                </a:cubicBezTo>
                <a:cubicBezTo>
                  <a:pt x="66033" y="23122"/>
                  <a:pt x="58469" y="15553"/>
                  <a:pt x="58469" y="6219"/>
                </a:cubicBezTo>
                <a:cubicBezTo>
                  <a:pt x="58469" y="4084"/>
                  <a:pt x="58869" y="1980"/>
                  <a:pt x="59662" y="0"/>
                </a:cubicBezTo>
                <a:close/>
              </a:path>
            </a:pathLst>
          </a:custGeom>
          <a:solidFill>
            <a:srgbClr val="E37E5F"/>
          </a:solidFill>
          <a:ln w="952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pt-BR" sz="16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Quantidade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de Variáveis 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não fixa</a:t>
            </a:r>
            <a:endParaRPr lang="pt-BR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456B5B11-83C4-D548-FB32-4DB87F0F53F6}"/>
              </a:ext>
            </a:extLst>
          </p:cNvPr>
          <p:cNvSpPr/>
          <p:nvPr/>
        </p:nvSpPr>
        <p:spPr>
          <a:xfrm>
            <a:off x="1016604" y="3303089"/>
            <a:ext cx="1720689" cy="981594"/>
          </a:xfrm>
          <a:prstGeom prst="roundRect">
            <a:avLst/>
          </a:prstGeom>
          <a:solidFill>
            <a:srgbClr val="FFD96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Direct MultiSearch</a:t>
            </a:r>
            <a:b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</a:br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(DMS)</a:t>
            </a:r>
            <a:endParaRPr lang="en-US" sz="16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048D5714-7C00-DF54-D8D3-6BA7BC42FAA5}"/>
              </a:ext>
            </a:extLst>
          </p:cNvPr>
          <p:cNvGrpSpPr/>
          <p:nvPr/>
        </p:nvGrpSpPr>
        <p:grpSpPr>
          <a:xfrm>
            <a:off x="7875862" y="3632668"/>
            <a:ext cx="3224699" cy="400110"/>
            <a:chOff x="9076523" y="3277339"/>
            <a:chExt cx="3224699" cy="400110"/>
          </a:xfrm>
        </p:grpSpPr>
        <p:sp>
          <p:nvSpPr>
            <p:cNvPr id="48" name="Seta: para a Direita 47">
              <a:extLst>
                <a:ext uri="{FF2B5EF4-FFF2-40B4-BE49-F238E27FC236}">
                  <a16:creationId xmlns:a16="http://schemas.microsoft.com/office/drawing/2014/main" id="{82DE47A4-9B18-A125-831B-F9DFE1308284}"/>
                </a:ext>
              </a:extLst>
            </p:cNvPr>
            <p:cNvSpPr/>
            <p:nvPr/>
          </p:nvSpPr>
          <p:spPr>
            <a:xfrm>
              <a:off x="9076523" y="3382286"/>
              <a:ext cx="191938" cy="187002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78E72252-6390-F828-8E0B-32D4C86753AA}"/>
                </a:ext>
              </a:extLst>
            </p:cNvPr>
            <p:cNvSpPr txBox="1"/>
            <p:nvPr/>
          </p:nvSpPr>
          <p:spPr>
            <a:xfrm>
              <a:off x="9261604" y="3277339"/>
              <a:ext cx="303961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0070C0"/>
                  </a:solidFill>
                  <a:latin typeface="Montserrat Black" pitchFamily="2" charset="0"/>
                </a:rPr>
                <a:t>Retirar pares de patches que apresentam sobreposição</a:t>
              </a:r>
              <a:endParaRPr lang="en-US" sz="1050" dirty="0">
                <a:solidFill>
                  <a:srgbClr val="0070C0"/>
                </a:solidFill>
                <a:latin typeface="Montserrat Light" pitchFamily="2" charset="0"/>
              </a:endParaRPr>
            </a:p>
          </p:txBody>
        </p:sp>
      </p:grpSp>
      <p:sp>
        <p:nvSpPr>
          <p:cNvPr id="55" name="Retângulo: Cantos Diagonais Arredondados 54">
            <a:extLst>
              <a:ext uri="{FF2B5EF4-FFF2-40B4-BE49-F238E27FC236}">
                <a16:creationId xmlns:a16="http://schemas.microsoft.com/office/drawing/2014/main" id="{1440A2CD-0E5C-AC55-618E-851220AB1429}"/>
              </a:ext>
            </a:extLst>
          </p:cNvPr>
          <p:cNvSpPr/>
          <p:nvPr/>
        </p:nvSpPr>
        <p:spPr>
          <a:xfrm>
            <a:off x="426460" y="1767379"/>
            <a:ext cx="11339081" cy="3173237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Imagem 56" descr="Interface gráfica do usuário, Aplicativo, Teams&#10;&#10;O conteúdo gerado por IA pode estar incorreto.">
            <a:extLst>
              <a:ext uri="{FF2B5EF4-FFF2-40B4-BE49-F238E27FC236}">
                <a16:creationId xmlns:a16="http://schemas.microsoft.com/office/drawing/2014/main" id="{3A697A1D-4CE1-B9BB-B552-1DF5DF8C84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r="9249"/>
          <a:stretch/>
        </p:blipFill>
        <p:spPr>
          <a:xfrm>
            <a:off x="500908" y="1902655"/>
            <a:ext cx="11190185" cy="290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69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CA43C-47BF-69AD-63B1-CAE020BB0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&#10;&#10;O conteúdo gerado por IA pode estar incorreto.">
            <a:extLst>
              <a:ext uri="{FF2B5EF4-FFF2-40B4-BE49-F238E27FC236}">
                <a16:creationId xmlns:a16="http://schemas.microsoft.com/office/drawing/2014/main" id="{E4AF366F-1FD8-3D87-B658-186C38170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DFE888F-3F0C-F44D-F4D9-14975D9E2998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10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9A1F559-98B5-02F3-DCEA-EF1568056715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144C342-4C93-DCED-A655-998C9BB70FA3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99C132E-24A1-5450-2744-531A1222EF29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8CF4BCB-E0AF-ECC3-55DE-73D20A274B33}"/>
              </a:ext>
            </a:extLst>
          </p:cNvPr>
          <p:cNvSpPr txBox="1"/>
          <p:nvPr/>
        </p:nvSpPr>
        <p:spPr>
          <a:xfrm>
            <a:off x="910363" y="886396"/>
            <a:ext cx="4194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DE OPTIMIZAÇÃO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A4A2919-94D9-CC5E-3951-B2D5803D655D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3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6624C-E085-C86B-1C79-82F3AABD5FBE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87AFEEB-149C-6D23-67AD-390255A2C7D6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F42CDFD-FABC-1E30-F2B4-C45A33D1A11F}"/>
              </a:ext>
            </a:extLst>
          </p:cNvPr>
          <p:cNvSpPr txBox="1"/>
          <p:nvPr/>
        </p:nvSpPr>
        <p:spPr>
          <a:xfrm>
            <a:off x="3482113" y="1488084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Problemas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C6C19AFB-7EC8-35F9-5DA2-F7718047CA54}"/>
              </a:ext>
            </a:extLst>
          </p:cNvPr>
          <p:cNvCxnSpPr>
            <a:cxnSpLocks/>
          </p:cNvCxnSpPr>
          <p:nvPr/>
        </p:nvCxnSpPr>
        <p:spPr>
          <a:xfrm flipV="1">
            <a:off x="3482112" y="1857416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E284E7B8-223F-62F5-4325-E1856C8B6517}"/>
              </a:ext>
            </a:extLst>
          </p:cNvPr>
          <p:cNvSpPr/>
          <p:nvPr/>
        </p:nvSpPr>
        <p:spPr>
          <a:xfrm>
            <a:off x="7911964" y="2009806"/>
            <a:ext cx="3708318" cy="605575"/>
          </a:xfrm>
          <a:prstGeom prst="roundRect">
            <a:avLst>
              <a:gd name="adj" fmla="val 9230"/>
            </a:avLst>
          </a:prstGeom>
          <a:solidFill>
            <a:srgbClr val="EAA18A"/>
          </a:solidFill>
          <a:ln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(II) Componentes Elétricos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A94A96D-60D1-EBFC-91B6-D9851E6D33AF}"/>
              </a:ext>
            </a:extLst>
          </p:cNvPr>
          <p:cNvSpPr/>
          <p:nvPr/>
        </p:nvSpPr>
        <p:spPr>
          <a:xfrm>
            <a:off x="3598638" y="2704673"/>
            <a:ext cx="8364761" cy="3641817"/>
          </a:xfrm>
          <a:prstGeom prst="roundRect">
            <a:avLst>
              <a:gd name="adj" fmla="val 4916"/>
            </a:avLst>
          </a:prstGeom>
          <a:solidFill>
            <a:srgbClr val="E0E0E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(I) Posição e Quantidade </a:t>
            </a:r>
          </a:p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de pares de patches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61F4DE02-5C80-7955-8472-E29ACF166001}"/>
              </a:ext>
            </a:extLst>
          </p:cNvPr>
          <p:cNvGrpSpPr/>
          <p:nvPr/>
        </p:nvGrpSpPr>
        <p:grpSpPr>
          <a:xfrm>
            <a:off x="3773228" y="4279221"/>
            <a:ext cx="2155623" cy="369756"/>
            <a:chOff x="3773228" y="4244946"/>
            <a:chExt cx="2155623" cy="369756"/>
          </a:xfrm>
        </p:grpSpPr>
        <p:sp>
          <p:nvSpPr>
            <p:cNvPr id="10" name="Retângulo: Único Canto Arredondado 9">
              <a:extLst>
                <a:ext uri="{FF2B5EF4-FFF2-40B4-BE49-F238E27FC236}">
                  <a16:creationId xmlns:a16="http://schemas.microsoft.com/office/drawing/2014/main" id="{E16F0221-725C-C9F1-7A84-CF26B5C404B1}"/>
                </a:ext>
              </a:extLst>
            </p:cNvPr>
            <p:cNvSpPr/>
            <p:nvPr/>
          </p:nvSpPr>
          <p:spPr>
            <a:xfrm>
              <a:off x="3773228" y="4244946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8CBEDFDD-A7C9-159E-7869-0B0F590CA805}"/>
                </a:ext>
              </a:extLst>
            </p:cNvPr>
            <p:cNvSpPr txBox="1"/>
            <p:nvPr/>
          </p:nvSpPr>
          <p:spPr>
            <a:xfrm>
              <a:off x="4076968" y="4291325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FF0000"/>
                  </a:solidFill>
                  <a:latin typeface="Montserrat Black" pitchFamily="2" charset="0"/>
                </a:rPr>
                <a:t>DESAFIOS</a:t>
              </a:r>
              <a:endParaRPr lang="en-US" sz="14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  <p:pic>
          <p:nvPicPr>
            <p:cNvPr id="15" name="Gráfico 14" descr="Manual com preenchimento sólido">
              <a:extLst>
                <a:ext uri="{FF2B5EF4-FFF2-40B4-BE49-F238E27FC236}">
                  <a16:creationId xmlns:a16="http://schemas.microsoft.com/office/drawing/2014/main" id="{B7829986-6B7C-0B01-5CA0-3B5326010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12542" y="4252225"/>
              <a:ext cx="355198" cy="355198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C8358D8A-FDAA-EEA6-298A-66E87DA45829}"/>
              </a:ext>
            </a:extLst>
          </p:cNvPr>
          <p:cNvGrpSpPr/>
          <p:nvPr/>
        </p:nvGrpSpPr>
        <p:grpSpPr>
          <a:xfrm>
            <a:off x="3773228" y="3802703"/>
            <a:ext cx="2155623" cy="369756"/>
            <a:chOff x="3773228" y="3779815"/>
            <a:chExt cx="2155623" cy="369756"/>
          </a:xfrm>
        </p:grpSpPr>
        <p:sp>
          <p:nvSpPr>
            <p:cNvPr id="23" name="Retângulo: Único Canto Arredondado 22">
              <a:extLst>
                <a:ext uri="{FF2B5EF4-FFF2-40B4-BE49-F238E27FC236}">
                  <a16:creationId xmlns:a16="http://schemas.microsoft.com/office/drawing/2014/main" id="{424A2032-6857-D721-3B74-182D171170FF}"/>
                </a:ext>
              </a:extLst>
            </p:cNvPr>
            <p:cNvSpPr/>
            <p:nvPr/>
          </p:nvSpPr>
          <p:spPr>
            <a:xfrm>
              <a:off x="3773228" y="377981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3E45ED8C-F366-F3F5-DC7F-9038F6E989BF}"/>
                </a:ext>
              </a:extLst>
            </p:cNvPr>
            <p:cNvSpPr txBox="1"/>
            <p:nvPr/>
          </p:nvSpPr>
          <p:spPr>
            <a:xfrm>
              <a:off x="4076968" y="3826194"/>
              <a:ext cx="185188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chemeClr val="accent3">
                      <a:lumMod val="75000"/>
                    </a:schemeClr>
                  </a:solidFill>
                  <a:latin typeface="Montserrat Black" pitchFamily="2" charset="0"/>
                </a:rPr>
                <a:t>FUNÇÃO OBJETIVO</a:t>
              </a:r>
              <a:endParaRPr lang="en-US" sz="1400" dirty="0">
                <a:solidFill>
                  <a:schemeClr val="accent3">
                    <a:lumMod val="75000"/>
                  </a:schemeClr>
                </a:solidFill>
                <a:latin typeface="Montserrat Light" pitchFamily="2" charset="0"/>
              </a:endParaRPr>
            </a:p>
          </p:txBody>
        </p:sp>
        <p:pic>
          <p:nvPicPr>
            <p:cNvPr id="28" name="Gráfico 27" descr="Na mosca estrutura de tópicos">
              <a:extLst>
                <a:ext uri="{FF2B5EF4-FFF2-40B4-BE49-F238E27FC236}">
                  <a16:creationId xmlns:a16="http://schemas.microsoft.com/office/drawing/2014/main" id="{64BC0BF9-EC91-1312-0521-294FE0E47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18069" y="3787094"/>
              <a:ext cx="355198" cy="355198"/>
            </a:xfrm>
            <a:prstGeom prst="rect">
              <a:avLst/>
            </a:prstGeom>
          </p:spPr>
        </p:pic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DB7CD85D-0C48-4B03-F4E5-804F5A42E1B5}"/>
              </a:ext>
            </a:extLst>
          </p:cNvPr>
          <p:cNvGrpSpPr/>
          <p:nvPr/>
        </p:nvGrpSpPr>
        <p:grpSpPr>
          <a:xfrm>
            <a:off x="3623245" y="3291121"/>
            <a:ext cx="2305606" cy="404820"/>
            <a:chOff x="3623245" y="3291121"/>
            <a:chExt cx="2305606" cy="404820"/>
          </a:xfrm>
        </p:grpSpPr>
        <p:sp>
          <p:nvSpPr>
            <p:cNvPr id="29" name="Retângulo: Único Canto Arredondado 28">
              <a:extLst>
                <a:ext uri="{FF2B5EF4-FFF2-40B4-BE49-F238E27FC236}">
                  <a16:creationId xmlns:a16="http://schemas.microsoft.com/office/drawing/2014/main" id="{DE67CD05-5346-2C16-9D4B-FA512D3664F1}"/>
                </a:ext>
              </a:extLst>
            </p:cNvPr>
            <p:cNvSpPr/>
            <p:nvPr/>
          </p:nvSpPr>
          <p:spPr>
            <a:xfrm>
              <a:off x="3773228" y="3326185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B88C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B5B684A4-2144-BB75-7582-7AE4D3C14B9C}"/>
                </a:ext>
              </a:extLst>
            </p:cNvPr>
            <p:cNvSpPr txBox="1"/>
            <p:nvPr/>
          </p:nvSpPr>
          <p:spPr>
            <a:xfrm>
              <a:off x="4076968" y="3372564"/>
              <a:ext cx="14009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B88C00"/>
                  </a:solidFill>
                  <a:latin typeface="Montserrat Black" pitchFamily="2" charset="0"/>
                </a:rPr>
                <a:t>VARIÁVEIS</a:t>
              </a:r>
              <a:endParaRPr lang="en-US" sz="1400" dirty="0">
                <a:solidFill>
                  <a:srgbClr val="B88C00"/>
                </a:solidFill>
                <a:latin typeface="Montserrat Light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FC69AF83-7C59-67AE-E455-22507E5A37DC}"/>
                    </a:ext>
                  </a:extLst>
                </p:cNvPr>
                <p:cNvSpPr txBox="1"/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pt-BR" b="1" i="0" smtClean="0">
                            <a:solidFill>
                              <a:srgbClr val="B88C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1400" b="1" dirty="0">
                    <a:solidFill>
                      <a:srgbClr val="B88C00"/>
                    </a:solidFill>
                    <a:latin typeface="Montserrat Light" pitchFamily="2" charset="0"/>
                  </a:endParaRPr>
                </a:p>
              </p:txBody>
            </p:sp>
          </mc:Choice>
          <mc:Fallback xmlns="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54AAC8C8-B425-881E-8ED5-A7086B9275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245" y="3291121"/>
                  <a:ext cx="733792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8333" b="-2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F01CCA6-6A9F-0DE4-A9CF-9690A04EC23A}"/>
              </a:ext>
            </a:extLst>
          </p:cNvPr>
          <p:cNvGrpSpPr/>
          <p:nvPr/>
        </p:nvGrpSpPr>
        <p:grpSpPr>
          <a:xfrm>
            <a:off x="3773228" y="4755740"/>
            <a:ext cx="2155623" cy="369756"/>
            <a:chOff x="3773228" y="4755740"/>
            <a:chExt cx="2155623" cy="369756"/>
          </a:xfrm>
        </p:grpSpPr>
        <p:sp>
          <p:nvSpPr>
            <p:cNvPr id="33" name="Retângulo: Único Canto Arredondado 32">
              <a:extLst>
                <a:ext uri="{FF2B5EF4-FFF2-40B4-BE49-F238E27FC236}">
                  <a16:creationId xmlns:a16="http://schemas.microsoft.com/office/drawing/2014/main" id="{D1F21075-6C40-61DF-F974-95B856D3430A}"/>
                </a:ext>
              </a:extLst>
            </p:cNvPr>
            <p:cNvSpPr/>
            <p:nvPr/>
          </p:nvSpPr>
          <p:spPr>
            <a:xfrm>
              <a:off x="3773228" y="4755740"/>
              <a:ext cx="2155623" cy="369756"/>
            </a:xfrm>
            <a:prstGeom prst="round1Rect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3ECCC2E4-754C-ABCC-37C6-7D5D61C7926E}"/>
                </a:ext>
              </a:extLst>
            </p:cNvPr>
            <p:cNvSpPr txBox="1"/>
            <p:nvPr/>
          </p:nvSpPr>
          <p:spPr>
            <a:xfrm>
              <a:off x="4076968" y="4802119"/>
              <a:ext cx="10512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0070C0"/>
                  </a:solidFill>
                  <a:latin typeface="Montserrat Black" pitchFamily="2" charset="0"/>
                </a:rPr>
                <a:t>SOLUÇÃO</a:t>
              </a:r>
              <a:endParaRPr lang="en-US" sz="1400" dirty="0">
                <a:solidFill>
                  <a:srgbClr val="0070C0"/>
                </a:solidFill>
                <a:latin typeface="Montserrat Light" pitchFamily="2" charset="0"/>
              </a:endParaRPr>
            </a:p>
          </p:txBody>
        </p:sp>
        <p:pic>
          <p:nvPicPr>
            <p:cNvPr id="37" name="Gráfico 36" descr="Marca de seleção com preenchimento sólido">
              <a:extLst>
                <a:ext uri="{FF2B5EF4-FFF2-40B4-BE49-F238E27FC236}">
                  <a16:creationId xmlns:a16="http://schemas.microsoft.com/office/drawing/2014/main" id="{F3559BF5-D93E-D886-ADAE-37ABACD6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848367" y="4771772"/>
              <a:ext cx="319373" cy="337692"/>
            </a:xfrm>
            <a:prstGeom prst="rect">
              <a:avLst/>
            </a:prstGeom>
          </p:spPr>
        </p:pic>
      </p:grpSp>
      <p:sp>
        <p:nvSpPr>
          <p:cNvPr id="27" name="Retângulo 26">
            <a:extLst>
              <a:ext uri="{FF2B5EF4-FFF2-40B4-BE49-F238E27FC236}">
                <a16:creationId xmlns:a16="http://schemas.microsoft.com/office/drawing/2014/main" id="{E4B5C3BC-F245-5F60-52D6-94C41301EA94}"/>
              </a:ext>
            </a:extLst>
          </p:cNvPr>
          <p:cNvSpPr/>
          <p:nvPr/>
        </p:nvSpPr>
        <p:spPr>
          <a:xfrm>
            <a:off x="6737822" y="3305308"/>
            <a:ext cx="4955943" cy="2719571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B005447E-B628-4C65-6434-0834C611B335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5928851" y="4940618"/>
            <a:ext cx="808971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6DD998B-1342-0E7B-825A-DD8F31F30C81}"/>
              </a:ext>
            </a:extLst>
          </p:cNvPr>
          <p:cNvGrpSpPr/>
          <p:nvPr/>
        </p:nvGrpSpPr>
        <p:grpSpPr>
          <a:xfrm>
            <a:off x="6817360" y="3372564"/>
            <a:ext cx="3882135" cy="230832"/>
            <a:chOff x="7691714" y="3925596"/>
            <a:chExt cx="3882135" cy="230832"/>
          </a:xfrm>
        </p:grpSpPr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AF0D1130-09D4-EFAC-79D8-035989B1C749}"/>
                </a:ext>
              </a:extLst>
            </p:cNvPr>
            <p:cNvSpPr/>
            <p:nvPr/>
          </p:nvSpPr>
          <p:spPr>
            <a:xfrm>
              <a:off x="7691714" y="3926504"/>
              <a:ext cx="377533" cy="229017"/>
            </a:xfrm>
            <a:prstGeom prst="roundRect">
              <a:avLst>
                <a:gd name="adj" fmla="val 3846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latin typeface="Montserrat Black" pitchFamily="2" charset="0"/>
                </a:rPr>
                <a:t>III</a:t>
              </a:r>
              <a:endParaRPr lang="en-US" sz="1050" dirty="0">
                <a:latin typeface="Montserrat Black" pitchFamily="2" charset="0"/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E69E1226-B827-A80F-FEF6-0B0A09ACED7B}"/>
                </a:ext>
              </a:extLst>
            </p:cNvPr>
            <p:cNvSpPr txBox="1"/>
            <p:nvPr/>
          </p:nvSpPr>
          <p:spPr>
            <a:xfrm>
              <a:off x="8069247" y="3925596"/>
              <a:ext cx="350460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dirty="0">
                  <a:solidFill>
                    <a:srgbClr val="FF0000"/>
                  </a:solidFill>
                  <a:latin typeface="Montserrat Black" pitchFamily="2" charset="0"/>
                </a:rPr>
                <a:t>Condições de Sobreposição</a:t>
              </a:r>
              <a:endParaRPr lang="en-US" sz="1000" dirty="0">
                <a:solidFill>
                  <a:srgbClr val="FF0000"/>
                </a:solidFill>
                <a:latin typeface="Montserrat Light" pitchFamily="2" charset="0"/>
              </a:endParaRP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E15F0C68-A907-7BAC-723A-EE179D4BCEDF}"/>
              </a:ext>
            </a:extLst>
          </p:cNvPr>
          <p:cNvSpPr txBox="1"/>
          <p:nvPr/>
        </p:nvSpPr>
        <p:spPr>
          <a:xfrm>
            <a:off x="6832021" y="3694903"/>
            <a:ext cx="1129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SOLUÇÃO</a:t>
            </a:r>
            <a:endParaRPr lang="en-US" sz="1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A8CEDB15-4C3E-11D4-5222-EF9321D0FE81}"/>
              </a:ext>
            </a:extLst>
          </p:cNvPr>
          <p:cNvGrpSpPr/>
          <p:nvPr/>
        </p:nvGrpSpPr>
        <p:grpSpPr>
          <a:xfrm>
            <a:off x="7875862" y="3632668"/>
            <a:ext cx="3224699" cy="400110"/>
            <a:chOff x="9076523" y="3277339"/>
            <a:chExt cx="3224699" cy="400110"/>
          </a:xfrm>
        </p:grpSpPr>
        <p:sp>
          <p:nvSpPr>
            <p:cNvPr id="48" name="Seta: para a Direita 47">
              <a:extLst>
                <a:ext uri="{FF2B5EF4-FFF2-40B4-BE49-F238E27FC236}">
                  <a16:creationId xmlns:a16="http://schemas.microsoft.com/office/drawing/2014/main" id="{27473074-53B2-0997-0911-67198358BB42}"/>
                </a:ext>
              </a:extLst>
            </p:cNvPr>
            <p:cNvSpPr/>
            <p:nvPr/>
          </p:nvSpPr>
          <p:spPr>
            <a:xfrm>
              <a:off x="9076523" y="3382286"/>
              <a:ext cx="191938" cy="187002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A62D328A-636E-504A-4824-41C586023AD4}"/>
                </a:ext>
              </a:extLst>
            </p:cNvPr>
            <p:cNvSpPr txBox="1"/>
            <p:nvPr/>
          </p:nvSpPr>
          <p:spPr>
            <a:xfrm>
              <a:off x="9261604" y="3277339"/>
              <a:ext cx="303961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00" dirty="0">
                  <a:solidFill>
                    <a:srgbClr val="0070C0"/>
                  </a:solidFill>
                  <a:latin typeface="Montserrat Black" pitchFamily="2" charset="0"/>
                </a:rPr>
                <a:t>Retirar pares de patches que apresentam sobreposição</a:t>
              </a:r>
              <a:endParaRPr lang="en-US" sz="1050" dirty="0">
                <a:solidFill>
                  <a:srgbClr val="0070C0"/>
                </a:solidFill>
                <a:latin typeface="Montserrat Light" pitchFamily="2" charset="0"/>
              </a:endParaRPr>
            </a:p>
          </p:txBody>
        </p:sp>
      </p:grpSp>
      <p:sp>
        <p:nvSpPr>
          <p:cNvPr id="55" name="Retângulo: Cantos Diagonais Arredondados 54">
            <a:extLst>
              <a:ext uri="{FF2B5EF4-FFF2-40B4-BE49-F238E27FC236}">
                <a16:creationId xmlns:a16="http://schemas.microsoft.com/office/drawing/2014/main" id="{47A25650-E29C-1E89-7213-84C203E68CA9}"/>
              </a:ext>
            </a:extLst>
          </p:cNvPr>
          <p:cNvSpPr/>
          <p:nvPr/>
        </p:nvSpPr>
        <p:spPr>
          <a:xfrm>
            <a:off x="7036473" y="4233302"/>
            <a:ext cx="4358640" cy="1573706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D1B86A8E-D215-FCD7-589C-A1A72FD7061F}"/>
              </a:ext>
            </a:extLst>
          </p:cNvPr>
          <p:cNvSpPr txBox="1"/>
          <p:nvPr/>
        </p:nvSpPr>
        <p:spPr>
          <a:xfrm>
            <a:off x="8271919" y="4294859"/>
            <a:ext cx="1887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solidFill>
                  <a:srgbClr val="FFC000"/>
                </a:solidFill>
                <a:latin typeface="Montserrat Black" pitchFamily="2" charset="0"/>
              </a:rPr>
              <a:t>IMPLEMENTAÇÃO</a:t>
            </a:r>
            <a:endParaRPr lang="en-US" sz="1400" dirty="0">
              <a:solidFill>
                <a:srgbClr val="FFC000"/>
              </a:solidFill>
              <a:latin typeface="Montserrat Light" pitchFamily="2" charset="0"/>
            </a:endParaRPr>
          </a:p>
        </p:txBody>
      </p:sp>
      <p:pic>
        <p:nvPicPr>
          <p:cNvPr id="61" name="Imagem 60" descr="Interface gráfica do usuário, Aplicativo, Teams&#10;&#10;O conteúdo gerado por IA pode estar incorreto.">
            <a:extLst>
              <a:ext uri="{FF2B5EF4-FFF2-40B4-BE49-F238E27FC236}">
                <a16:creationId xmlns:a16="http://schemas.microsoft.com/office/drawing/2014/main" id="{C88480D0-D6EA-F6AB-4683-F3BCC36B1F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4" r="9249"/>
          <a:stretch/>
        </p:blipFill>
        <p:spPr>
          <a:xfrm>
            <a:off x="7301301" y="4665146"/>
            <a:ext cx="3828984" cy="993622"/>
          </a:xfrm>
          <a:prstGeom prst="rect">
            <a:avLst/>
          </a:prstGeom>
        </p:spPr>
      </p:pic>
      <p:sp>
        <p:nvSpPr>
          <p:cNvPr id="2" name="Google Shape;8898;p67">
            <a:extLst>
              <a:ext uri="{FF2B5EF4-FFF2-40B4-BE49-F238E27FC236}">
                <a16:creationId xmlns:a16="http://schemas.microsoft.com/office/drawing/2014/main" id="{81FA0738-925B-7997-6678-DE57B60F6446}"/>
              </a:ext>
            </a:extLst>
          </p:cNvPr>
          <p:cNvSpPr/>
          <p:nvPr/>
        </p:nvSpPr>
        <p:spPr>
          <a:xfrm>
            <a:off x="618824" y="2546555"/>
            <a:ext cx="1534769" cy="1261221"/>
          </a:xfrm>
          <a:custGeom>
            <a:avLst/>
            <a:gdLst/>
            <a:ahLst/>
            <a:cxnLst/>
            <a:rect l="l" t="t" r="r" b="b"/>
            <a:pathLst>
              <a:path w="127950" h="105145" extrusionOk="0">
                <a:moveTo>
                  <a:pt x="18697" y="0"/>
                </a:moveTo>
                <a:cubicBezTo>
                  <a:pt x="8371" y="0"/>
                  <a:pt x="1" y="8371"/>
                  <a:pt x="1" y="18697"/>
                </a:cubicBezTo>
                <a:lnTo>
                  <a:pt x="1" y="105145"/>
                </a:lnTo>
                <a:lnTo>
                  <a:pt x="36857" y="105145"/>
                </a:lnTo>
                <a:cubicBezTo>
                  <a:pt x="35719" y="102283"/>
                  <a:pt x="35385" y="99165"/>
                  <a:pt x="35897" y="96130"/>
                </a:cubicBezTo>
                <a:cubicBezTo>
                  <a:pt x="37137" y="88648"/>
                  <a:pt x="43398" y="82793"/>
                  <a:pt x="50957" y="82096"/>
                </a:cubicBezTo>
                <a:cubicBezTo>
                  <a:pt x="51501" y="82045"/>
                  <a:pt x="52041" y="82020"/>
                  <a:pt x="52575" y="82020"/>
                </a:cubicBezTo>
                <a:cubicBezTo>
                  <a:pt x="61906" y="82020"/>
                  <a:pt x="69475" y="89593"/>
                  <a:pt x="69475" y="98926"/>
                </a:cubicBezTo>
                <a:cubicBezTo>
                  <a:pt x="69475" y="101055"/>
                  <a:pt x="69070" y="103165"/>
                  <a:pt x="68283" y="105145"/>
                </a:cubicBezTo>
                <a:lnTo>
                  <a:pt x="105145" y="105145"/>
                </a:lnTo>
                <a:lnTo>
                  <a:pt x="105145" y="68419"/>
                </a:lnTo>
                <a:cubicBezTo>
                  <a:pt x="106958" y="69088"/>
                  <a:pt x="108908" y="69476"/>
                  <a:pt x="110955" y="69476"/>
                </a:cubicBezTo>
                <a:cubicBezTo>
                  <a:pt x="111990" y="69476"/>
                  <a:pt x="113050" y="69377"/>
                  <a:pt x="114130" y="69164"/>
                </a:cubicBezTo>
                <a:cubicBezTo>
                  <a:pt x="121952" y="67632"/>
                  <a:pt x="127801" y="60687"/>
                  <a:pt x="127866" y="52715"/>
                </a:cubicBezTo>
                <a:cubicBezTo>
                  <a:pt x="127950" y="43313"/>
                  <a:pt x="120348" y="35664"/>
                  <a:pt x="110964" y="35664"/>
                </a:cubicBezTo>
                <a:cubicBezTo>
                  <a:pt x="108979" y="35670"/>
                  <a:pt x="107005" y="36028"/>
                  <a:pt x="105145" y="36720"/>
                </a:cubicBezTo>
                <a:lnTo>
                  <a:pt x="105145" y="0"/>
                </a:lnTo>
                <a:close/>
              </a:path>
            </a:pathLst>
          </a:custGeom>
          <a:solidFill>
            <a:srgbClr val="32474F"/>
          </a:solidFill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pt-BR" sz="1200" b="0" i="0" u="none" strike="noStrike" cap="none" dirty="0">
              <a:solidFill>
                <a:schemeClr val="bg2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2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Abordagem Multiobjetivo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8899;p67">
            <a:extLst>
              <a:ext uri="{FF2B5EF4-FFF2-40B4-BE49-F238E27FC236}">
                <a16:creationId xmlns:a16="http://schemas.microsoft.com/office/drawing/2014/main" id="{B505B957-4882-3957-29F4-28B8527BF4F2}"/>
              </a:ext>
            </a:extLst>
          </p:cNvPr>
          <p:cNvSpPr/>
          <p:nvPr/>
        </p:nvSpPr>
        <p:spPr>
          <a:xfrm>
            <a:off x="618151" y="3531002"/>
            <a:ext cx="1261095" cy="1533785"/>
          </a:xfrm>
          <a:custGeom>
            <a:avLst/>
            <a:gdLst/>
            <a:ahLst/>
            <a:cxnLst/>
            <a:rect l="l" t="t" r="r" b="b"/>
            <a:pathLst>
              <a:path w="105145" h="127868" extrusionOk="0">
                <a:moveTo>
                  <a:pt x="52573" y="1"/>
                </a:moveTo>
                <a:cubicBezTo>
                  <a:pt x="43236" y="1"/>
                  <a:pt x="35664" y="7567"/>
                  <a:pt x="35664" y="16910"/>
                </a:cubicBezTo>
                <a:cubicBezTo>
                  <a:pt x="35670" y="18895"/>
                  <a:pt x="36028" y="20862"/>
                  <a:pt x="36720" y="22722"/>
                </a:cubicBezTo>
                <a:lnTo>
                  <a:pt x="0" y="22722"/>
                </a:lnTo>
                <a:lnTo>
                  <a:pt x="0" y="110011"/>
                </a:lnTo>
                <a:cubicBezTo>
                  <a:pt x="0" y="119872"/>
                  <a:pt x="7995" y="127867"/>
                  <a:pt x="17862" y="127867"/>
                </a:cubicBezTo>
                <a:lnTo>
                  <a:pt x="105145" y="127867"/>
                </a:lnTo>
                <a:lnTo>
                  <a:pt x="105145" y="91010"/>
                </a:lnTo>
                <a:cubicBezTo>
                  <a:pt x="103158" y="91801"/>
                  <a:pt x="101044" y="92206"/>
                  <a:pt x="98916" y="92206"/>
                </a:cubicBezTo>
                <a:cubicBezTo>
                  <a:pt x="98350" y="92206"/>
                  <a:pt x="97782" y="92177"/>
                  <a:pt x="97215" y="92119"/>
                </a:cubicBezTo>
                <a:cubicBezTo>
                  <a:pt x="88869" y="91267"/>
                  <a:pt x="82269" y="84184"/>
                  <a:pt x="82024" y="75802"/>
                </a:cubicBezTo>
                <a:cubicBezTo>
                  <a:pt x="81744" y="66233"/>
                  <a:pt x="89417" y="58393"/>
                  <a:pt x="98920" y="58393"/>
                </a:cubicBezTo>
                <a:cubicBezTo>
                  <a:pt x="101055" y="58393"/>
                  <a:pt x="103159" y="58792"/>
                  <a:pt x="105139" y="59585"/>
                </a:cubicBezTo>
                <a:lnTo>
                  <a:pt x="105139" y="22728"/>
                </a:lnTo>
                <a:lnTo>
                  <a:pt x="68419" y="22728"/>
                </a:lnTo>
                <a:cubicBezTo>
                  <a:pt x="69427" y="19992"/>
                  <a:pt x="69796" y="16951"/>
                  <a:pt x="69164" y="13738"/>
                </a:cubicBezTo>
                <a:cubicBezTo>
                  <a:pt x="67632" y="5922"/>
                  <a:pt x="60686" y="73"/>
                  <a:pt x="52715" y="2"/>
                </a:cubicBezTo>
                <a:cubicBezTo>
                  <a:pt x="52668" y="1"/>
                  <a:pt x="52620" y="1"/>
                  <a:pt x="52573" y="1"/>
                </a:cubicBezTo>
                <a:close/>
              </a:path>
            </a:pathLst>
          </a:custGeom>
          <a:solidFill>
            <a:srgbClr val="5E6E8A"/>
          </a:solidFill>
          <a:ln w="9525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b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endParaRPr lang="pt-BR" sz="1200" b="0" i="0" u="none" strike="noStrike" cap="none" dirty="0">
              <a:solidFill>
                <a:schemeClr val="bg1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Minimizar e Maximizar </a:t>
            </a: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F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unções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8900;p67">
            <a:extLst>
              <a:ext uri="{FF2B5EF4-FFF2-40B4-BE49-F238E27FC236}">
                <a16:creationId xmlns:a16="http://schemas.microsoft.com/office/drawing/2014/main" id="{F34B4C15-D69C-8DA4-667B-0AD2E9179D24}"/>
              </a:ext>
            </a:extLst>
          </p:cNvPr>
          <p:cNvSpPr/>
          <p:nvPr/>
        </p:nvSpPr>
        <p:spPr>
          <a:xfrm>
            <a:off x="1877950" y="2549615"/>
            <a:ext cx="1261234" cy="1521267"/>
          </a:xfrm>
          <a:custGeom>
            <a:avLst/>
            <a:gdLst/>
            <a:ahLst/>
            <a:cxnLst/>
            <a:rect l="l" t="t" r="r" b="b"/>
            <a:pathLst>
              <a:path w="105146" h="127873" extrusionOk="0">
                <a:moveTo>
                  <a:pt x="1" y="1"/>
                </a:moveTo>
                <a:lnTo>
                  <a:pt x="1" y="36857"/>
                </a:lnTo>
                <a:cubicBezTo>
                  <a:pt x="1988" y="36066"/>
                  <a:pt x="4101" y="35662"/>
                  <a:pt x="6229" y="35662"/>
                </a:cubicBezTo>
                <a:cubicBezTo>
                  <a:pt x="6796" y="35662"/>
                  <a:pt x="7364" y="35691"/>
                  <a:pt x="7930" y="35748"/>
                </a:cubicBezTo>
                <a:cubicBezTo>
                  <a:pt x="16277" y="36595"/>
                  <a:pt x="22877" y="43684"/>
                  <a:pt x="23121" y="52066"/>
                </a:cubicBezTo>
                <a:cubicBezTo>
                  <a:pt x="23396" y="61635"/>
                  <a:pt x="15722" y="69481"/>
                  <a:pt x="6219" y="69481"/>
                </a:cubicBezTo>
                <a:cubicBezTo>
                  <a:pt x="4091" y="69475"/>
                  <a:pt x="1980" y="69076"/>
                  <a:pt x="1" y="68289"/>
                </a:cubicBezTo>
                <a:lnTo>
                  <a:pt x="1" y="105145"/>
                </a:lnTo>
                <a:lnTo>
                  <a:pt x="36720" y="105145"/>
                </a:lnTo>
                <a:cubicBezTo>
                  <a:pt x="35719" y="107882"/>
                  <a:pt x="35343" y="110916"/>
                  <a:pt x="35975" y="114130"/>
                </a:cubicBezTo>
                <a:cubicBezTo>
                  <a:pt x="37513" y="121952"/>
                  <a:pt x="44459" y="127801"/>
                  <a:pt x="52424" y="127872"/>
                </a:cubicBezTo>
                <a:cubicBezTo>
                  <a:pt x="52472" y="127873"/>
                  <a:pt x="52519" y="127873"/>
                  <a:pt x="52567" y="127873"/>
                </a:cubicBezTo>
                <a:cubicBezTo>
                  <a:pt x="61909" y="127873"/>
                  <a:pt x="69481" y="120301"/>
                  <a:pt x="69481" y="110964"/>
                </a:cubicBezTo>
                <a:cubicBezTo>
                  <a:pt x="69475" y="108979"/>
                  <a:pt x="69118" y="107005"/>
                  <a:pt x="68426" y="105145"/>
                </a:cubicBezTo>
                <a:lnTo>
                  <a:pt x="105145" y="105145"/>
                </a:lnTo>
                <a:lnTo>
                  <a:pt x="105145" y="16354"/>
                </a:lnTo>
                <a:cubicBezTo>
                  <a:pt x="105140" y="7328"/>
                  <a:pt x="97818" y="1"/>
                  <a:pt x="88786" y="1"/>
                </a:cubicBezTo>
                <a:close/>
              </a:path>
            </a:pathLst>
          </a:custGeom>
          <a:solidFill>
            <a:srgbClr val="E0E0E0"/>
          </a:solidFill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Programa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Black-box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b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8901;p67">
            <a:extLst>
              <a:ext uri="{FF2B5EF4-FFF2-40B4-BE49-F238E27FC236}">
                <a16:creationId xmlns:a16="http://schemas.microsoft.com/office/drawing/2014/main" id="{DE3E8C3A-A6BE-EE27-EE7F-AD26EE4DC31F}"/>
              </a:ext>
            </a:extLst>
          </p:cNvPr>
          <p:cNvSpPr/>
          <p:nvPr/>
        </p:nvSpPr>
        <p:spPr>
          <a:xfrm>
            <a:off x="1605488" y="3798756"/>
            <a:ext cx="1534697" cy="1261161"/>
          </a:xfrm>
          <a:custGeom>
            <a:avLst/>
            <a:gdLst/>
            <a:ahLst/>
            <a:cxnLst/>
            <a:rect l="l" t="t" r="r" b="b"/>
            <a:pathLst>
              <a:path w="127944" h="105140" extrusionOk="0">
                <a:moveTo>
                  <a:pt x="22805" y="0"/>
                </a:moveTo>
                <a:lnTo>
                  <a:pt x="22805" y="36720"/>
                </a:lnTo>
                <a:cubicBezTo>
                  <a:pt x="20992" y="36051"/>
                  <a:pt x="19042" y="35663"/>
                  <a:pt x="16995" y="35663"/>
                </a:cubicBezTo>
                <a:cubicBezTo>
                  <a:pt x="15960" y="35663"/>
                  <a:pt x="14900" y="35762"/>
                  <a:pt x="13820" y="35975"/>
                </a:cubicBezTo>
                <a:cubicBezTo>
                  <a:pt x="5998" y="37513"/>
                  <a:pt x="150" y="44453"/>
                  <a:pt x="78" y="52424"/>
                </a:cubicBezTo>
                <a:cubicBezTo>
                  <a:pt x="1" y="61826"/>
                  <a:pt x="7602" y="69481"/>
                  <a:pt x="16986" y="69481"/>
                </a:cubicBezTo>
                <a:cubicBezTo>
                  <a:pt x="18971" y="69475"/>
                  <a:pt x="20945" y="69117"/>
                  <a:pt x="22805" y="68420"/>
                </a:cubicBezTo>
                <a:lnTo>
                  <a:pt x="22805" y="105139"/>
                </a:lnTo>
                <a:lnTo>
                  <a:pt x="108943" y="105139"/>
                </a:lnTo>
                <a:cubicBezTo>
                  <a:pt x="119436" y="105139"/>
                  <a:pt x="127944" y="96631"/>
                  <a:pt x="127944" y="86138"/>
                </a:cubicBezTo>
                <a:lnTo>
                  <a:pt x="127944" y="0"/>
                </a:lnTo>
                <a:lnTo>
                  <a:pt x="91087" y="0"/>
                </a:lnTo>
                <a:cubicBezTo>
                  <a:pt x="92088" y="2510"/>
                  <a:pt x="92470" y="5235"/>
                  <a:pt x="92196" y="7924"/>
                </a:cubicBezTo>
                <a:cubicBezTo>
                  <a:pt x="91343" y="16271"/>
                  <a:pt x="84260" y="22870"/>
                  <a:pt x="75878" y="23115"/>
                </a:cubicBezTo>
                <a:cubicBezTo>
                  <a:pt x="75708" y="23120"/>
                  <a:pt x="75539" y="23122"/>
                  <a:pt x="75370" y="23122"/>
                </a:cubicBezTo>
                <a:cubicBezTo>
                  <a:pt x="66033" y="23122"/>
                  <a:pt x="58469" y="15553"/>
                  <a:pt x="58469" y="6219"/>
                </a:cubicBezTo>
                <a:cubicBezTo>
                  <a:pt x="58469" y="4084"/>
                  <a:pt x="58869" y="1980"/>
                  <a:pt x="59662" y="0"/>
                </a:cubicBezTo>
                <a:close/>
              </a:path>
            </a:pathLst>
          </a:custGeom>
          <a:solidFill>
            <a:srgbClr val="E37E5F"/>
          </a:solidFill>
          <a:ln w="952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pt-BR" sz="16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Quantidade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de Variáveis 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não fixa</a:t>
            </a:r>
            <a:endParaRPr lang="pt-BR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28E393A-7F4C-BF24-40D8-849AEAB81B0F}"/>
              </a:ext>
            </a:extLst>
          </p:cNvPr>
          <p:cNvSpPr/>
          <p:nvPr/>
        </p:nvSpPr>
        <p:spPr>
          <a:xfrm>
            <a:off x="1016604" y="3303089"/>
            <a:ext cx="1720689" cy="981594"/>
          </a:xfrm>
          <a:prstGeom prst="roundRect">
            <a:avLst/>
          </a:prstGeom>
          <a:solidFill>
            <a:srgbClr val="FFD96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Direct MultiSearch</a:t>
            </a:r>
            <a:b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</a:br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(DMS)</a:t>
            </a:r>
            <a:endParaRPr lang="en-US" sz="16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549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C8C53-0954-8EF4-C314-E015C5EB9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&#10;&#10;O conteúdo gerado por IA pode estar incorreto.">
            <a:extLst>
              <a:ext uri="{FF2B5EF4-FFF2-40B4-BE49-F238E27FC236}">
                <a16:creationId xmlns:a16="http://schemas.microsoft.com/office/drawing/2014/main" id="{5558C2C4-8F2E-7637-3BB8-BD7800C3D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D269380-833B-932F-303E-878E207BC58F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10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3CCFE0D-0C0F-3EE7-4F69-5D2BAA7A7A62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79E89C2-8F16-E1CC-B7AB-6E4EBE30A816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FC97B60-30CE-E333-5908-DE3564C5ECE7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50D843E-F04D-D99F-69E4-BDC1B2A59FCC}"/>
              </a:ext>
            </a:extLst>
          </p:cNvPr>
          <p:cNvSpPr txBox="1"/>
          <p:nvPr/>
        </p:nvSpPr>
        <p:spPr>
          <a:xfrm>
            <a:off x="910363" y="886396"/>
            <a:ext cx="4194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DE OPTIMIZAÇÃO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E7A5506-57A9-693E-3F9A-83D86931EAE1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3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914FDB5-368C-29FD-BA12-73E39802D604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530277-5CC9-4584-DB63-151614D585CC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B865FD6-BABA-773B-5E03-7F6318AEC73E}"/>
              </a:ext>
            </a:extLst>
          </p:cNvPr>
          <p:cNvSpPr txBox="1"/>
          <p:nvPr/>
        </p:nvSpPr>
        <p:spPr>
          <a:xfrm>
            <a:off x="3482113" y="1488084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Problemas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BD8A4DC-572E-EF03-735A-CB948300BD92}"/>
              </a:ext>
            </a:extLst>
          </p:cNvPr>
          <p:cNvCxnSpPr>
            <a:cxnSpLocks/>
          </p:cNvCxnSpPr>
          <p:nvPr/>
        </p:nvCxnSpPr>
        <p:spPr>
          <a:xfrm flipV="1">
            <a:off x="3482112" y="1857416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C728EC91-D29C-E157-1AE8-0ADF1FDE50F2}"/>
              </a:ext>
            </a:extLst>
          </p:cNvPr>
          <p:cNvSpPr/>
          <p:nvPr/>
        </p:nvSpPr>
        <p:spPr>
          <a:xfrm>
            <a:off x="3810663" y="2009806"/>
            <a:ext cx="3708318" cy="605575"/>
          </a:xfrm>
          <a:prstGeom prst="roundRect">
            <a:avLst>
              <a:gd name="adj" fmla="val 9230"/>
            </a:avLst>
          </a:prstGeom>
          <a:solidFill>
            <a:srgbClr val="E0E0E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(I) Posição e Quantidade </a:t>
            </a:r>
          </a:p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de pares de patches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EB0294FA-26A0-1BF5-75DD-3B4668A03985}"/>
              </a:ext>
            </a:extLst>
          </p:cNvPr>
          <p:cNvSpPr/>
          <p:nvPr/>
        </p:nvSpPr>
        <p:spPr>
          <a:xfrm>
            <a:off x="7911964" y="2009806"/>
            <a:ext cx="3708318" cy="605575"/>
          </a:xfrm>
          <a:prstGeom prst="roundRect">
            <a:avLst>
              <a:gd name="adj" fmla="val 9230"/>
            </a:avLst>
          </a:prstGeom>
          <a:solidFill>
            <a:srgbClr val="EAA18A"/>
          </a:solidFill>
          <a:ln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(II) Componentes Elétricos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24" name="Google Shape;8898;p67">
            <a:extLst>
              <a:ext uri="{FF2B5EF4-FFF2-40B4-BE49-F238E27FC236}">
                <a16:creationId xmlns:a16="http://schemas.microsoft.com/office/drawing/2014/main" id="{4927734D-DE49-357B-6CB2-9B9937C59E1A}"/>
              </a:ext>
            </a:extLst>
          </p:cNvPr>
          <p:cNvSpPr/>
          <p:nvPr/>
        </p:nvSpPr>
        <p:spPr>
          <a:xfrm>
            <a:off x="618824" y="2546555"/>
            <a:ext cx="1534769" cy="1261221"/>
          </a:xfrm>
          <a:custGeom>
            <a:avLst/>
            <a:gdLst/>
            <a:ahLst/>
            <a:cxnLst/>
            <a:rect l="l" t="t" r="r" b="b"/>
            <a:pathLst>
              <a:path w="127950" h="105145" extrusionOk="0">
                <a:moveTo>
                  <a:pt x="18697" y="0"/>
                </a:moveTo>
                <a:cubicBezTo>
                  <a:pt x="8371" y="0"/>
                  <a:pt x="1" y="8371"/>
                  <a:pt x="1" y="18697"/>
                </a:cubicBezTo>
                <a:lnTo>
                  <a:pt x="1" y="105145"/>
                </a:lnTo>
                <a:lnTo>
                  <a:pt x="36857" y="105145"/>
                </a:lnTo>
                <a:cubicBezTo>
                  <a:pt x="35719" y="102283"/>
                  <a:pt x="35385" y="99165"/>
                  <a:pt x="35897" y="96130"/>
                </a:cubicBezTo>
                <a:cubicBezTo>
                  <a:pt x="37137" y="88648"/>
                  <a:pt x="43398" y="82793"/>
                  <a:pt x="50957" y="82096"/>
                </a:cubicBezTo>
                <a:cubicBezTo>
                  <a:pt x="51501" y="82045"/>
                  <a:pt x="52041" y="82020"/>
                  <a:pt x="52575" y="82020"/>
                </a:cubicBezTo>
                <a:cubicBezTo>
                  <a:pt x="61906" y="82020"/>
                  <a:pt x="69475" y="89593"/>
                  <a:pt x="69475" y="98926"/>
                </a:cubicBezTo>
                <a:cubicBezTo>
                  <a:pt x="69475" y="101055"/>
                  <a:pt x="69070" y="103165"/>
                  <a:pt x="68283" y="105145"/>
                </a:cubicBezTo>
                <a:lnTo>
                  <a:pt x="105145" y="105145"/>
                </a:lnTo>
                <a:lnTo>
                  <a:pt x="105145" y="68419"/>
                </a:lnTo>
                <a:cubicBezTo>
                  <a:pt x="106958" y="69088"/>
                  <a:pt x="108908" y="69476"/>
                  <a:pt x="110955" y="69476"/>
                </a:cubicBezTo>
                <a:cubicBezTo>
                  <a:pt x="111990" y="69476"/>
                  <a:pt x="113050" y="69377"/>
                  <a:pt x="114130" y="69164"/>
                </a:cubicBezTo>
                <a:cubicBezTo>
                  <a:pt x="121952" y="67632"/>
                  <a:pt x="127801" y="60687"/>
                  <a:pt x="127866" y="52715"/>
                </a:cubicBezTo>
                <a:cubicBezTo>
                  <a:pt x="127950" y="43313"/>
                  <a:pt x="120348" y="35664"/>
                  <a:pt x="110964" y="35664"/>
                </a:cubicBezTo>
                <a:cubicBezTo>
                  <a:pt x="108979" y="35670"/>
                  <a:pt x="107005" y="36028"/>
                  <a:pt x="105145" y="36720"/>
                </a:cubicBezTo>
                <a:lnTo>
                  <a:pt x="105145" y="0"/>
                </a:lnTo>
                <a:close/>
              </a:path>
            </a:pathLst>
          </a:custGeom>
          <a:solidFill>
            <a:srgbClr val="32474F"/>
          </a:solidFill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pt-BR" sz="1200" b="0" i="0" u="none" strike="noStrike" cap="none" dirty="0">
              <a:solidFill>
                <a:schemeClr val="bg2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2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Abordagem Multiobjetivo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8899;p67">
            <a:extLst>
              <a:ext uri="{FF2B5EF4-FFF2-40B4-BE49-F238E27FC236}">
                <a16:creationId xmlns:a16="http://schemas.microsoft.com/office/drawing/2014/main" id="{118890CA-4560-C444-9713-32CFBEB729DD}"/>
              </a:ext>
            </a:extLst>
          </p:cNvPr>
          <p:cNvSpPr/>
          <p:nvPr/>
        </p:nvSpPr>
        <p:spPr>
          <a:xfrm>
            <a:off x="618151" y="3531002"/>
            <a:ext cx="1261095" cy="1533785"/>
          </a:xfrm>
          <a:custGeom>
            <a:avLst/>
            <a:gdLst/>
            <a:ahLst/>
            <a:cxnLst/>
            <a:rect l="l" t="t" r="r" b="b"/>
            <a:pathLst>
              <a:path w="105145" h="127868" extrusionOk="0">
                <a:moveTo>
                  <a:pt x="52573" y="1"/>
                </a:moveTo>
                <a:cubicBezTo>
                  <a:pt x="43236" y="1"/>
                  <a:pt x="35664" y="7567"/>
                  <a:pt x="35664" y="16910"/>
                </a:cubicBezTo>
                <a:cubicBezTo>
                  <a:pt x="35670" y="18895"/>
                  <a:pt x="36028" y="20862"/>
                  <a:pt x="36720" y="22722"/>
                </a:cubicBezTo>
                <a:lnTo>
                  <a:pt x="0" y="22722"/>
                </a:lnTo>
                <a:lnTo>
                  <a:pt x="0" y="110011"/>
                </a:lnTo>
                <a:cubicBezTo>
                  <a:pt x="0" y="119872"/>
                  <a:pt x="7995" y="127867"/>
                  <a:pt x="17862" y="127867"/>
                </a:cubicBezTo>
                <a:lnTo>
                  <a:pt x="105145" y="127867"/>
                </a:lnTo>
                <a:lnTo>
                  <a:pt x="105145" y="91010"/>
                </a:lnTo>
                <a:cubicBezTo>
                  <a:pt x="103158" y="91801"/>
                  <a:pt x="101044" y="92206"/>
                  <a:pt x="98916" y="92206"/>
                </a:cubicBezTo>
                <a:cubicBezTo>
                  <a:pt x="98350" y="92206"/>
                  <a:pt x="97782" y="92177"/>
                  <a:pt x="97215" y="92119"/>
                </a:cubicBezTo>
                <a:cubicBezTo>
                  <a:pt x="88869" y="91267"/>
                  <a:pt x="82269" y="84184"/>
                  <a:pt x="82024" y="75802"/>
                </a:cubicBezTo>
                <a:cubicBezTo>
                  <a:pt x="81744" y="66233"/>
                  <a:pt x="89417" y="58393"/>
                  <a:pt x="98920" y="58393"/>
                </a:cubicBezTo>
                <a:cubicBezTo>
                  <a:pt x="101055" y="58393"/>
                  <a:pt x="103159" y="58792"/>
                  <a:pt x="105139" y="59585"/>
                </a:cubicBezTo>
                <a:lnTo>
                  <a:pt x="105139" y="22728"/>
                </a:lnTo>
                <a:lnTo>
                  <a:pt x="68419" y="22728"/>
                </a:lnTo>
                <a:cubicBezTo>
                  <a:pt x="69427" y="19992"/>
                  <a:pt x="69796" y="16951"/>
                  <a:pt x="69164" y="13738"/>
                </a:cubicBezTo>
                <a:cubicBezTo>
                  <a:pt x="67632" y="5922"/>
                  <a:pt x="60686" y="73"/>
                  <a:pt x="52715" y="2"/>
                </a:cubicBezTo>
                <a:cubicBezTo>
                  <a:pt x="52668" y="1"/>
                  <a:pt x="52620" y="1"/>
                  <a:pt x="52573" y="1"/>
                </a:cubicBezTo>
                <a:close/>
              </a:path>
            </a:pathLst>
          </a:custGeom>
          <a:solidFill>
            <a:srgbClr val="5E6E8A"/>
          </a:solidFill>
          <a:ln w="9525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b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endParaRPr lang="pt-BR" sz="1200" b="0" i="0" u="none" strike="noStrike" cap="none" dirty="0">
              <a:solidFill>
                <a:schemeClr val="bg1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Minimizar e Maximizar </a:t>
            </a: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F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unções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8900;p67">
            <a:extLst>
              <a:ext uri="{FF2B5EF4-FFF2-40B4-BE49-F238E27FC236}">
                <a16:creationId xmlns:a16="http://schemas.microsoft.com/office/drawing/2014/main" id="{E8CCC242-3D37-85FA-0BEA-972F0DD5A17B}"/>
              </a:ext>
            </a:extLst>
          </p:cNvPr>
          <p:cNvSpPr/>
          <p:nvPr/>
        </p:nvSpPr>
        <p:spPr>
          <a:xfrm>
            <a:off x="1877950" y="2549615"/>
            <a:ext cx="1261234" cy="1521267"/>
          </a:xfrm>
          <a:custGeom>
            <a:avLst/>
            <a:gdLst/>
            <a:ahLst/>
            <a:cxnLst/>
            <a:rect l="l" t="t" r="r" b="b"/>
            <a:pathLst>
              <a:path w="105146" h="127873" extrusionOk="0">
                <a:moveTo>
                  <a:pt x="1" y="1"/>
                </a:moveTo>
                <a:lnTo>
                  <a:pt x="1" y="36857"/>
                </a:lnTo>
                <a:cubicBezTo>
                  <a:pt x="1988" y="36066"/>
                  <a:pt x="4101" y="35662"/>
                  <a:pt x="6229" y="35662"/>
                </a:cubicBezTo>
                <a:cubicBezTo>
                  <a:pt x="6796" y="35662"/>
                  <a:pt x="7364" y="35691"/>
                  <a:pt x="7930" y="35748"/>
                </a:cubicBezTo>
                <a:cubicBezTo>
                  <a:pt x="16277" y="36595"/>
                  <a:pt x="22877" y="43684"/>
                  <a:pt x="23121" y="52066"/>
                </a:cubicBezTo>
                <a:cubicBezTo>
                  <a:pt x="23396" y="61635"/>
                  <a:pt x="15722" y="69481"/>
                  <a:pt x="6219" y="69481"/>
                </a:cubicBezTo>
                <a:cubicBezTo>
                  <a:pt x="4091" y="69475"/>
                  <a:pt x="1980" y="69076"/>
                  <a:pt x="1" y="68289"/>
                </a:cubicBezTo>
                <a:lnTo>
                  <a:pt x="1" y="105145"/>
                </a:lnTo>
                <a:lnTo>
                  <a:pt x="36720" y="105145"/>
                </a:lnTo>
                <a:cubicBezTo>
                  <a:pt x="35719" y="107882"/>
                  <a:pt x="35343" y="110916"/>
                  <a:pt x="35975" y="114130"/>
                </a:cubicBezTo>
                <a:cubicBezTo>
                  <a:pt x="37513" y="121952"/>
                  <a:pt x="44459" y="127801"/>
                  <a:pt x="52424" y="127872"/>
                </a:cubicBezTo>
                <a:cubicBezTo>
                  <a:pt x="52472" y="127873"/>
                  <a:pt x="52519" y="127873"/>
                  <a:pt x="52567" y="127873"/>
                </a:cubicBezTo>
                <a:cubicBezTo>
                  <a:pt x="61909" y="127873"/>
                  <a:pt x="69481" y="120301"/>
                  <a:pt x="69481" y="110964"/>
                </a:cubicBezTo>
                <a:cubicBezTo>
                  <a:pt x="69475" y="108979"/>
                  <a:pt x="69118" y="107005"/>
                  <a:pt x="68426" y="105145"/>
                </a:cubicBezTo>
                <a:lnTo>
                  <a:pt x="105145" y="105145"/>
                </a:lnTo>
                <a:lnTo>
                  <a:pt x="105145" y="16354"/>
                </a:lnTo>
                <a:cubicBezTo>
                  <a:pt x="105140" y="7328"/>
                  <a:pt x="97818" y="1"/>
                  <a:pt x="88786" y="1"/>
                </a:cubicBezTo>
                <a:close/>
              </a:path>
            </a:pathLst>
          </a:custGeom>
          <a:solidFill>
            <a:srgbClr val="E0E0E0"/>
          </a:solidFill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Programa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Black-box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b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8901;p67">
            <a:extLst>
              <a:ext uri="{FF2B5EF4-FFF2-40B4-BE49-F238E27FC236}">
                <a16:creationId xmlns:a16="http://schemas.microsoft.com/office/drawing/2014/main" id="{0B8AD6EE-8DFE-9248-C494-6319D7413C5F}"/>
              </a:ext>
            </a:extLst>
          </p:cNvPr>
          <p:cNvSpPr/>
          <p:nvPr/>
        </p:nvSpPr>
        <p:spPr>
          <a:xfrm>
            <a:off x="1605488" y="3798756"/>
            <a:ext cx="1534697" cy="1261161"/>
          </a:xfrm>
          <a:custGeom>
            <a:avLst/>
            <a:gdLst/>
            <a:ahLst/>
            <a:cxnLst/>
            <a:rect l="l" t="t" r="r" b="b"/>
            <a:pathLst>
              <a:path w="127944" h="105140" extrusionOk="0">
                <a:moveTo>
                  <a:pt x="22805" y="0"/>
                </a:moveTo>
                <a:lnTo>
                  <a:pt x="22805" y="36720"/>
                </a:lnTo>
                <a:cubicBezTo>
                  <a:pt x="20992" y="36051"/>
                  <a:pt x="19042" y="35663"/>
                  <a:pt x="16995" y="35663"/>
                </a:cubicBezTo>
                <a:cubicBezTo>
                  <a:pt x="15960" y="35663"/>
                  <a:pt x="14900" y="35762"/>
                  <a:pt x="13820" y="35975"/>
                </a:cubicBezTo>
                <a:cubicBezTo>
                  <a:pt x="5998" y="37513"/>
                  <a:pt x="150" y="44453"/>
                  <a:pt x="78" y="52424"/>
                </a:cubicBezTo>
                <a:cubicBezTo>
                  <a:pt x="1" y="61826"/>
                  <a:pt x="7602" y="69481"/>
                  <a:pt x="16986" y="69481"/>
                </a:cubicBezTo>
                <a:cubicBezTo>
                  <a:pt x="18971" y="69475"/>
                  <a:pt x="20945" y="69117"/>
                  <a:pt x="22805" y="68420"/>
                </a:cubicBezTo>
                <a:lnTo>
                  <a:pt x="22805" y="105139"/>
                </a:lnTo>
                <a:lnTo>
                  <a:pt x="108943" y="105139"/>
                </a:lnTo>
                <a:cubicBezTo>
                  <a:pt x="119436" y="105139"/>
                  <a:pt x="127944" y="96631"/>
                  <a:pt x="127944" y="86138"/>
                </a:cubicBezTo>
                <a:lnTo>
                  <a:pt x="127944" y="0"/>
                </a:lnTo>
                <a:lnTo>
                  <a:pt x="91087" y="0"/>
                </a:lnTo>
                <a:cubicBezTo>
                  <a:pt x="92088" y="2510"/>
                  <a:pt x="92470" y="5235"/>
                  <a:pt x="92196" y="7924"/>
                </a:cubicBezTo>
                <a:cubicBezTo>
                  <a:pt x="91343" y="16271"/>
                  <a:pt x="84260" y="22870"/>
                  <a:pt x="75878" y="23115"/>
                </a:cubicBezTo>
                <a:cubicBezTo>
                  <a:pt x="75708" y="23120"/>
                  <a:pt x="75539" y="23122"/>
                  <a:pt x="75370" y="23122"/>
                </a:cubicBezTo>
                <a:cubicBezTo>
                  <a:pt x="66033" y="23122"/>
                  <a:pt x="58469" y="15553"/>
                  <a:pt x="58469" y="6219"/>
                </a:cubicBezTo>
                <a:cubicBezTo>
                  <a:pt x="58469" y="4084"/>
                  <a:pt x="58869" y="1980"/>
                  <a:pt x="59662" y="0"/>
                </a:cubicBezTo>
                <a:close/>
              </a:path>
            </a:pathLst>
          </a:custGeom>
          <a:solidFill>
            <a:srgbClr val="E37E5F"/>
          </a:solidFill>
          <a:ln w="952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pt-BR" sz="16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Quantidade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de Variáveis 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não fixa</a:t>
            </a:r>
            <a:endParaRPr lang="pt-BR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DE5A59FA-D04F-2589-6A63-8F6B443274D9}"/>
              </a:ext>
            </a:extLst>
          </p:cNvPr>
          <p:cNvSpPr/>
          <p:nvPr/>
        </p:nvSpPr>
        <p:spPr>
          <a:xfrm>
            <a:off x="1016604" y="3303089"/>
            <a:ext cx="1720689" cy="981594"/>
          </a:xfrm>
          <a:prstGeom prst="roundRect">
            <a:avLst/>
          </a:prstGeom>
          <a:solidFill>
            <a:srgbClr val="FFD96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Direct MultiSearch</a:t>
            </a:r>
            <a:b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</a:br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(DMS)</a:t>
            </a:r>
            <a:endParaRPr lang="en-US" sz="16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5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AD86D-14DF-CA77-5ADE-3273C2E7F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&#10;&#10;O conteúdo gerado por IA pode estar incorreto.">
            <a:extLst>
              <a:ext uri="{FF2B5EF4-FFF2-40B4-BE49-F238E27FC236}">
                <a16:creationId xmlns:a16="http://schemas.microsoft.com/office/drawing/2014/main" id="{DED77253-846C-4DDB-6F0C-48F4F4D6ED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DAFACFA-C786-896C-DF45-9FE328D00EC2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10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30C9F73-7243-7775-475B-F8D28EAF07DD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20CE0B4-5A80-E211-EF74-08657847109B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813190A-058C-EBB4-B36C-57B18BF029FE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10D96B5-D7D2-C4D6-A5EE-7EB26B0BD6D7}"/>
              </a:ext>
            </a:extLst>
          </p:cNvPr>
          <p:cNvSpPr txBox="1"/>
          <p:nvPr/>
        </p:nvSpPr>
        <p:spPr>
          <a:xfrm>
            <a:off x="910363" y="886396"/>
            <a:ext cx="4194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DE OPTIMIZAÇÃO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AE2B7CC-C384-1308-7D90-B0943495E418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3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EB8E96F-02BF-7ECF-27DD-9300D0AA7A35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0CFEAB-82AB-ABFE-F19F-50D732849694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C434C0F-9369-F8F7-F7B7-2923D11CFC55}"/>
              </a:ext>
            </a:extLst>
          </p:cNvPr>
          <p:cNvSpPr txBox="1"/>
          <p:nvPr/>
        </p:nvSpPr>
        <p:spPr>
          <a:xfrm>
            <a:off x="3482113" y="1488084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Problemas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8900858F-92AA-8E93-DDE9-78FF0F6D4A0C}"/>
              </a:ext>
            </a:extLst>
          </p:cNvPr>
          <p:cNvCxnSpPr>
            <a:cxnSpLocks/>
          </p:cNvCxnSpPr>
          <p:nvPr/>
        </p:nvCxnSpPr>
        <p:spPr>
          <a:xfrm flipV="1">
            <a:off x="3482112" y="1857416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53BE63B-0439-8A53-CEE0-C43A1B205FAE}"/>
              </a:ext>
            </a:extLst>
          </p:cNvPr>
          <p:cNvSpPr/>
          <p:nvPr/>
        </p:nvSpPr>
        <p:spPr>
          <a:xfrm>
            <a:off x="3810663" y="2009806"/>
            <a:ext cx="3708318" cy="605575"/>
          </a:xfrm>
          <a:prstGeom prst="roundRect">
            <a:avLst>
              <a:gd name="adj" fmla="val 9230"/>
            </a:avLst>
          </a:prstGeom>
          <a:solidFill>
            <a:srgbClr val="E0E0E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(I) Posição e Quantidade </a:t>
            </a:r>
          </a:p>
          <a:p>
            <a:pPr algn="ctr"/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de pares de patches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12D5D5B1-D6AE-BD25-C6B8-E9678E484588}"/>
              </a:ext>
            </a:extLst>
          </p:cNvPr>
          <p:cNvSpPr/>
          <p:nvPr/>
        </p:nvSpPr>
        <p:spPr>
          <a:xfrm>
            <a:off x="3598638" y="2714505"/>
            <a:ext cx="8364761" cy="3631985"/>
          </a:xfrm>
          <a:prstGeom prst="roundRect">
            <a:avLst>
              <a:gd name="adj" fmla="val 4405"/>
            </a:avLst>
          </a:prstGeom>
          <a:solidFill>
            <a:srgbClr val="EAA18A"/>
          </a:solidFill>
          <a:ln>
            <a:solidFill>
              <a:srgbClr val="C04F1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400" dirty="0">
                <a:solidFill>
                  <a:srgbClr val="122641"/>
                </a:solidFill>
                <a:latin typeface="Montserrat Black" pitchFamily="2" charset="0"/>
              </a:rPr>
              <a:t>(II) Componentes Elétricos</a:t>
            </a:r>
            <a:endParaRPr lang="en-US" sz="1400" dirty="0">
              <a:solidFill>
                <a:srgbClr val="122641"/>
              </a:solidFill>
              <a:latin typeface="Montserrat Black" pitchFamily="2" charset="0"/>
            </a:endParaRPr>
          </a:p>
        </p:txBody>
      </p:sp>
      <p:sp>
        <p:nvSpPr>
          <p:cNvPr id="24" name="Google Shape;8898;p67">
            <a:extLst>
              <a:ext uri="{FF2B5EF4-FFF2-40B4-BE49-F238E27FC236}">
                <a16:creationId xmlns:a16="http://schemas.microsoft.com/office/drawing/2014/main" id="{AF1957A0-F2ED-0CD6-9F43-7DD5E3FA7194}"/>
              </a:ext>
            </a:extLst>
          </p:cNvPr>
          <p:cNvSpPr/>
          <p:nvPr/>
        </p:nvSpPr>
        <p:spPr>
          <a:xfrm>
            <a:off x="618824" y="2546555"/>
            <a:ext cx="1534769" cy="1261221"/>
          </a:xfrm>
          <a:custGeom>
            <a:avLst/>
            <a:gdLst/>
            <a:ahLst/>
            <a:cxnLst/>
            <a:rect l="l" t="t" r="r" b="b"/>
            <a:pathLst>
              <a:path w="127950" h="105145" extrusionOk="0">
                <a:moveTo>
                  <a:pt x="18697" y="0"/>
                </a:moveTo>
                <a:cubicBezTo>
                  <a:pt x="8371" y="0"/>
                  <a:pt x="1" y="8371"/>
                  <a:pt x="1" y="18697"/>
                </a:cubicBezTo>
                <a:lnTo>
                  <a:pt x="1" y="105145"/>
                </a:lnTo>
                <a:lnTo>
                  <a:pt x="36857" y="105145"/>
                </a:lnTo>
                <a:cubicBezTo>
                  <a:pt x="35719" y="102283"/>
                  <a:pt x="35385" y="99165"/>
                  <a:pt x="35897" y="96130"/>
                </a:cubicBezTo>
                <a:cubicBezTo>
                  <a:pt x="37137" y="88648"/>
                  <a:pt x="43398" y="82793"/>
                  <a:pt x="50957" y="82096"/>
                </a:cubicBezTo>
                <a:cubicBezTo>
                  <a:pt x="51501" y="82045"/>
                  <a:pt x="52041" y="82020"/>
                  <a:pt x="52575" y="82020"/>
                </a:cubicBezTo>
                <a:cubicBezTo>
                  <a:pt x="61906" y="82020"/>
                  <a:pt x="69475" y="89593"/>
                  <a:pt x="69475" y="98926"/>
                </a:cubicBezTo>
                <a:cubicBezTo>
                  <a:pt x="69475" y="101055"/>
                  <a:pt x="69070" y="103165"/>
                  <a:pt x="68283" y="105145"/>
                </a:cubicBezTo>
                <a:lnTo>
                  <a:pt x="105145" y="105145"/>
                </a:lnTo>
                <a:lnTo>
                  <a:pt x="105145" y="68419"/>
                </a:lnTo>
                <a:cubicBezTo>
                  <a:pt x="106958" y="69088"/>
                  <a:pt x="108908" y="69476"/>
                  <a:pt x="110955" y="69476"/>
                </a:cubicBezTo>
                <a:cubicBezTo>
                  <a:pt x="111990" y="69476"/>
                  <a:pt x="113050" y="69377"/>
                  <a:pt x="114130" y="69164"/>
                </a:cubicBezTo>
                <a:cubicBezTo>
                  <a:pt x="121952" y="67632"/>
                  <a:pt x="127801" y="60687"/>
                  <a:pt x="127866" y="52715"/>
                </a:cubicBezTo>
                <a:cubicBezTo>
                  <a:pt x="127950" y="43313"/>
                  <a:pt x="120348" y="35664"/>
                  <a:pt x="110964" y="35664"/>
                </a:cubicBezTo>
                <a:cubicBezTo>
                  <a:pt x="108979" y="35670"/>
                  <a:pt x="107005" y="36028"/>
                  <a:pt x="105145" y="36720"/>
                </a:cubicBezTo>
                <a:lnTo>
                  <a:pt x="105145" y="0"/>
                </a:lnTo>
                <a:close/>
              </a:path>
            </a:pathLst>
          </a:custGeom>
          <a:solidFill>
            <a:srgbClr val="32474F"/>
          </a:solidFill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lang="pt-BR" sz="1200" b="0" i="0" u="none" strike="noStrike" cap="none" dirty="0">
              <a:solidFill>
                <a:schemeClr val="bg2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2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Abordagem Multiobjetivo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8899;p67">
            <a:extLst>
              <a:ext uri="{FF2B5EF4-FFF2-40B4-BE49-F238E27FC236}">
                <a16:creationId xmlns:a16="http://schemas.microsoft.com/office/drawing/2014/main" id="{943D91E1-4A8C-717F-79AA-6423BDE562E7}"/>
              </a:ext>
            </a:extLst>
          </p:cNvPr>
          <p:cNvSpPr/>
          <p:nvPr/>
        </p:nvSpPr>
        <p:spPr>
          <a:xfrm>
            <a:off x="618151" y="3531002"/>
            <a:ext cx="1261095" cy="1533785"/>
          </a:xfrm>
          <a:custGeom>
            <a:avLst/>
            <a:gdLst/>
            <a:ahLst/>
            <a:cxnLst/>
            <a:rect l="l" t="t" r="r" b="b"/>
            <a:pathLst>
              <a:path w="105145" h="127868" extrusionOk="0">
                <a:moveTo>
                  <a:pt x="52573" y="1"/>
                </a:moveTo>
                <a:cubicBezTo>
                  <a:pt x="43236" y="1"/>
                  <a:pt x="35664" y="7567"/>
                  <a:pt x="35664" y="16910"/>
                </a:cubicBezTo>
                <a:cubicBezTo>
                  <a:pt x="35670" y="18895"/>
                  <a:pt x="36028" y="20862"/>
                  <a:pt x="36720" y="22722"/>
                </a:cubicBezTo>
                <a:lnTo>
                  <a:pt x="0" y="22722"/>
                </a:lnTo>
                <a:lnTo>
                  <a:pt x="0" y="110011"/>
                </a:lnTo>
                <a:cubicBezTo>
                  <a:pt x="0" y="119872"/>
                  <a:pt x="7995" y="127867"/>
                  <a:pt x="17862" y="127867"/>
                </a:cubicBezTo>
                <a:lnTo>
                  <a:pt x="105145" y="127867"/>
                </a:lnTo>
                <a:lnTo>
                  <a:pt x="105145" y="91010"/>
                </a:lnTo>
                <a:cubicBezTo>
                  <a:pt x="103158" y="91801"/>
                  <a:pt x="101044" y="92206"/>
                  <a:pt x="98916" y="92206"/>
                </a:cubicBezTo>
                <a:cubicBezTo>
                  <a:pt x="98350" y="92206"/>
                  <a:pt x="97782" y="92177"/>
                  <a:pt x="97215" y="92119"/>
                </a:cubicBezTo>
                <a:cubicBezTo>
                  <a:pt x="88869" y="91267"/>
                  <a:pt x="82269" y="84184"/>
                  <a:pt x="82024" y="75802"/>
                </a:cubicBezTo>
                <a:cubicBezTo>
                  <a:pt x="81744" y="66233"/>
                  <a:pt x="89417" y="58393"/>
                  <a:pt x="98920" y="58393"/>
                </a:cubicBezTo>
                <a:cubicBezTo>
                  <a:pt x="101055" y="58393"/>
                  <a:pt x="103159" y="58792"/>
                  <a:pt x="105139" y="59585"/>
                </a:cubicBezTo>
                <a:lnTo>
                  <a:pt x="105139" y="22728"/>
                </a:lnTo>
                <a:lnTo>
                  <a:pt x="68419" y="22728"/>
                </a:lnTo>
                <a:cubicBezTo>
                  <a:pt x="69427" y="19992"/>
                  <a:pt x="69796" y="16951"/>
                  <a:pt x="69164" y="13738"/>
                </a:cubicBezTo>
                <a:cubicBezTo>
                  <a:pt x="67632" y="5922"/>
                  <a:pt x="60686" y="73"/>
                  <a:pt x="52715" y="2"/>
                </a:cubicBezTo>
                <a:cubicBezTo>
                  <a:pt x="52668" y="1"/>
                  <a:pt x="52620" y="1"/>
                  <a:pt x="52573" y="1"/>
                </a:cubicBezTo>
                <a:close/>
              </a:path>
            </a:pathLst>
          </a:custGeom>
          <a:solidFill>
            <a:srgbClr val="5E6E8A"/>
          </a:solidFill>
          <a:ln w="9525" cap="flat" cmpd="sng">
            <a:solidFill>
              <a:srgbClr val="A5B7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b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endParaRPr lang="pt-BR" sz="1200" b="0" i="0" u="none" strike="noStrike" cap="none" dirty="0">
              <a:solidFill>
                <a:schemeClr val="bg1"/>
              </a:solidFill>
              <a:latin typeface="Montserrat Black" pitchFamily="2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Minimizar e Maximizar </a:t>
            </a: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F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unções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8900;p67">
            <a:extLst>
              <a:ext uri="{FF2B5EF4-FFF2-40B4-BE49-F238E27FC236}">
                <a16:creationId xmlns:a16="http://schemas.microsoft.com/office/drawing/2014/main" id="{8D5FE8AF-B85B-9F25-5023-A85C79383844}"/>
              </a:ext>
            </a:extLst>
          </p:cNvPr>
          <p:cNvSpPr/>
          <p:nvPr/>
        </p:nvSpPr>
        <p:spPr>
          <a:xfrm>
            <a:off x="1877950" y="2549615"/>
            <a:ext cx="1261234" cy="1521267"/>
          </a:xfrm>
          <a:custGeom>
            <a:avLst/>
            <a:gdLst/>
            <a:ahLst/>
            <a:cxnLst/>
            <a:rect l="l" t="t" r="r" b="b"/>
            <a:pathLst>
              <a:path w="105146" h="127873" extrusionOk="0">
                <a:moveTo>
                  <a:pt x="1" y="1"/>
                </a:moveTo>
                <a:lnTo>
                  <a:pt x="1" y="36857"/>
                </a:lnTo>
                <a:cubicBezTo>
                  <a:pt x="1988" y="36066"/>
                  <a:pt x="4101" y="35662"/>
                  <a:pt x="6229" y="35662"/>
                </a:cubicBezTo>
                <a:cubicBezTo>
                  <a:pt x="6796" y="35662"/>
                  <a:pt x="7364" y="35691"/>
                  <a:pt x="7930" y="35748"/>
                </a:cubicBezTo>
                <a:cubicBezTo>
                  <a:pt x="16277" y="36595"/>
                  <a:pt x="22877" y="43684"/>
                  <a:pt x="23121" y="52066"/>
                </a:cubicBezTo>
                <a:cubicBezTo>
                  <a:pt x="23396" y="61635"/>
                  <a:pt x="15722" y="69481"/>
                  <a:pt x="6219" y="69481"/>
                </a:cubicBezTo>
                <a:cubicBezTo>
                  <a:pt x="4091" y="69475"/>
                  <a:pt x="1980" y="69076"/>
                  <a:pt x="1" y="68289"/>
                </a:cubicBezTo>
                <a:lnTo>
                  <a:pt x="1" y="105145"/>
                </a:lnTo>
                <a:lnTo>
                  <a:pt x="36720" y="105145"/>
                </a:lnTo>
                <a:cubicBezTo>
                  <a:pt x="35719" y="107882"/>
                  <a:pt x="35343" y="110916"/>
                  <a:pt x="35975" y="114130"/>
                </a:cubicBezTo>
                <a:cubicBezTo>
                  <a:pt x="37513" y="121952"/>
                  <a:pt x="44459" y="127801"/>
                  <a:pt x="52424" y="127872"/>
                </a:cubicBezTo>
                <a:cubicBezTo>
                  <a:pt x="52472" y="127873"/>
                  <a:pt x="52519" y="127873"/>
                  <a:pt x="52567" y="127873"/>
                </a:cubicBezTo>
                <a:cubicBezTo>
                  <a:pt x="61909" y="127873"/>
                  <a:pt x="69481" y="120301"/>
                  <a:pt x="69481" y="110964"/>
                </a:cubicBezTo>
                <a:cubicBezTo>
                  <a:pt x="69475" y="108979"/>
                  <a:pt x="69118" y="107005"/>
                  <a:pt x="68426" y="105145"/>
                </a:cubicBezTo>
                <a:lnTo>
                  <a:pt x="105145" y="105145"/>
                </a:lnTo>
                <a:lnTo>
                  <a:pt x="105145" y="16354"/>
                </a:lnTo>
                <a:cubicBezTo>
                  <a:pt x="105140" y="7328"/>
                  <a:pt x="97818" y="1"/>
                  <a:pt x="88786" y="1"/>
                </a:cubicBezTo>
                <a:close/>
              </a:path>
            </a:pathLst>
          </a:custGeom>
          <a:solidFill>
            <a:srgbClr val="E0E0E0"/>
          </a:solidFill>
          <a:ln w="9525" cap="flat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Programa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Black-box</a:t>
            </a:r>
            <a:br>
              <a:rPr lang="pt-BR" sz="1200" dirty="0">
                <a:solidFill>
                  <a:srgbClr val="32474F"/>
                </a:solidFill>
                <a:latin typeface="Montserrat Black" pitchFamily="2" charset="0"/>
                <a:ea typeface="Arial"/>
                <a:cs typeface="Arial"/>
                <a:sym typeface="Arial"/>
              </a:rPr>
            </a:br>
            <a:br>
              <a:rPr lang="pt-BR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8901;p67">
            <a:extLst>
              <a:ext uri="{FF2B5EF4-FFF2-40B4-BE49-F238E27FC236}">
                <a16:creationId xmlns:a16="http://schemas.microsoft.com/office/drawing/2014/main" id="{9EE76843-9C40-225B-9066-FB0F8778AFCC}"/>
              </a:ext>
            </a:extLst>
          </p:cNvPr>
          <p:cNvSpPr/>
          <p:nvPr/>
        </p:nvSpPr>
        <p:spPr>
          <a:xfrm>
            <a:off x="1605488" y="3798756"/>
            <a:ext cx="1534697" cy="1261161"/>
          </a:xfrm>
          <a:custGeom>
            <a:avLst/>
            <a:gdLst/>
            <a:ahLst/>
            <a:cxnLst/>
            <a:rect l="l" t="t" r="r" b="b"/>
            <a:pathLst>
              <a:path w="127944" h="105140" extrusionOk="0">
                <a:moveTo>
                  <a:pt x="22805" y="0"/>
                </a:moveTo>
                <a:lnTo>
                  <a:pt x="22805" y="36720"/>
                </a:lnTo>
                <a:cubicBezTo>
                  <a:pt x="20992" y="36051"/>
                  <a:pt x="19042" y="35663"/>
                  <a:pt x="16995" y="35663"/>
                </a:cubicBezTo>
                <a:cubicBezTo>
                  <a:pt x="15960" y="35663"/>
                  <a:pt x="14900" y="35762"/>
                  <a:pt x="13820" y="35975"/>
                </a:cubicBezTo>
                <a:cubicBezTo>
                  <a:pt x="5998" y="37513"/>
                  <a:pt x="150" y="44453"/>
                  <a:pt x="78" y="52424"/>
                </a:cubicBezTo>
                <a:cubicBezTo>
                  <a:pt x="1" y="61826"/>
                  <a:pt x="7602" y="69481"/>
                  <a:pt x="16986" y="69481"/>
                </a:cubicBezTo>
                <a:cubicBezTo>
                  <a:pt x="18971" y="69475"/>
                  <a:pt x="20945" y="69117"/>
                  <a:pt x="22805" y="68420"/>
                </a:cubicBezTo>
                <a:lnTo>
                  <a:pt x="22805" y="105139"/>
                </a:lnTo>
                <a:lnTo>
                  <a:pt x="108943" y="105139"/>
                </a:lnTo>
                <a:cubicBezTo>
                  <a:pt x="119436" y="105139"/>
                  <a:pt x="127944" y="96631"/>
                  <a:pt x="127944" y="86138"/>
                </a:cubicBezTo>
                <a:lnTo>
                  <a:pt x="127944" y="0"/>
                </a:lnTo>
                <a:lnTo>
                  <a:pt x="91087" y="0"/>
                </a:lnTo>
                <a:cubicBezTo>
                  <a:pt x="92088" y="2510"/>
                  <a:pt x="92470" y="5235"/>
                  <a:pt x="92196" y="7924"/>
                </a:cubicBezTo>
                <a:cubicBezTo>
                  <a:pt x="91343" y="16271"/>
                  <a:pt x="84260" y="22870"/>
                  <a:pt x="75878" y="23115"/>
                </a:cubicBezTo>
                <a:cubicBezTo>
                  <a:pt x="75708" y="23120"/>
                  <a:pt x="75539" y="23122"/>
                  <a:pt x="75370" y="23122"/>
                </a:cubicBezTo>
                <a:cubicBezTo>
                  <a:pt x="66033" y="23122"/>
                  <a:pt x="58469" y="15553"/>
                  <a:pt x="58469" y="6219"/>
                </a:cubicBezTo>
                <a:cubicBezTo>
                  <a:pt x="58469" y="4084"/>
                  <a:pt x="58869" y="1980"/>
                  <a:pt x="59662" y="0"/>
                </a:cubicBezTo>
                <a:close/>
              </a:path>
            </a:pathLst>
          </a:custGeom>
          <a:solidFill>
            <a:srgbClr val="E37E5F"/>
          </a:solidFill>
          <a:ln w="9525" cap="flat" cmpd="sng">
            <a:solidFill>
              <a:srgbClr val="445D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pt-BR" sz="16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Quantidade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de Variáveis </a:t>
            </a:r>
          </a:p>
          <a:p>
            <a:pPr>
              <a:buClr>
                <a:srgbClr val="000000"/>
              </a:buClr>
              <a:buSzPts val="1400"/>
            </a:pPr>
            <a:r>
              <a:rPr lang="pt-BR" sz="1200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</a:t>
            </a:r>
            <a:r>
              <a:rPr lang="pt-BR" sz="1200" b="0" i="0" u="none" strike="noStrike" cap="none" dirty="0">
                <a:solidFill>
                  <a:schemeClr val="bg1"/>
                </a:solidFill>
                <a:latin typeface="Montserrat Black" pitchFamily="2" charset="0"/>
                <a:ea typeface="Arial"/>
                <a:cs typeface="Arial"/>
                <a:sym typeface="Arial"/>
              </a:rPr>
              <a:t>     não fixa</a:t>
            </a:r>
            <a:endParaRPr lang="pt-BR"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34F72992-356D-B2DE-D6E0-CD88E2230A86}"/>
              </a:ext>
            </a:extLst>
          </p:cNvPr>
          <p:cNvSpPr/>
          <p:nvPr/>
        </p:nvSpPr>
        <p:spPr>
          <a:xfrm>
            <a:off x="1016604" y="3303089"/>
            <a:ext cx="1720689" cy="981594"/>
          </a:xfrm>
          <a:prstGeom prst="roundRect">
            <a:avLst/>
          </a:prstGeom>
          <a:solidFill>
            <a:srgbClr val="FFD961"/>
          </a:solidFill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Direct MultiSearch</a:t>
            </a:r>
            <a:b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</a:br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(DMS)</a:t>
            </a:r>
            <a:endParaRPr lang="en-US" sz="16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6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39C14-6425-0319-8FA4-ADF0F1A0F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Forma&#10;&#10;O conteúdo gerado por IA pode estar incorreto.">
            <a:extLst>
              <a:ext uri="{FF2B5EF4-FFF2-40B4-BE49-F238E27FC236}">
                <a16:creationId xmlns:a16="http://schemas.microsoft.com/office/drawing/2014/main" id="{55F0C868-C8E5-31AD-5409-97DED8BFD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8E654B5-6520-1315-C681-2DBD0C977E6B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08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FA59ACA-5168-9609-0F54-4EBBEA0E5734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0E6F658-EC74-B395-241F-DE6CB68530AD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B2DE4B0-9E1E-D461-B7F9-46562358F5C8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FD0A5D7-F6FF-4E8A-DA51-A58AB501962E}"/>
              </a:ext>
            </a:extLst>
          </p:cNvPr>
          <p:cNvSpPr txBox="1"/>
          <p:nvPr/>
        </p:nvSpPr>
        <p:spPr>
          <a:xfrm>
            <a:off x="910363" y="886396"/>
            <a:ext cx="41940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DE OPTIMIZAÇÃO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3B04A39-6607-80FD-B837-90C2C9BDFB49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3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0C6DFBDE-AB92-2733-072C-AD860C8B32DB}"/>
              </a:ext>
            </a:extLst>
          </p:cNvPr>
          <p:cNvGraphicFramePr>
            <a:graphicFrameLocks noGrp="1"/>
          </p:cNvGraphicFramePr>
          <p:nvPr/>
        </p:nvGraphicFramePr>
        <p:xfrm>
          <a:off x="824160" y="2817119"/>
          <a:ext cx="28436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3600">
                  <a:extLst>
                    <a:ext uri="{9D8B030D-6E8A-4147-A177-3AD203B41FA5}">
                      <a16:colId xmlns:a16="http://schemas.microsoft.com/office/drawing/2014/main" val="332080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Variáveis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685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Posição dos patches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976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12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Numero de patches</a:t>
                      </a:r>
                    </a:p>
                    <a:p>
                      <a:pPr algn="ctr"/>
                      <a:r>
                        <a:rPr lang="pt-BR" dirty="0"/>
                        <a:t>(mantendo a massa)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4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9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211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55587"/>
                  </a:ext>
                </a:extLst>
              </a:tr>
            </a:tbl>
          </a:graphicData>
        </a:graphic>
      </p:graphicFrame>
      <p:sp>
        <p:nvSpPr>
          <p:cNvPr id="3" name="CaixaDeTexto 2">
            <a:extLst>
              <a:ext uri="{FF2B5EF4-FFF2-40B4-BE49-F238E27FC236}">
                <a16:creationId xmlns:a16="http://schemas.microsoft.com/office/drawing/2014/main" id="{773C85F8-EB37-03E4-1012-0E5B7F501FE1}"/>
              </a:ext>
            </a:extLst>
          </p:cNvPr>
          <p:cNvSpPr txBox="1"/>
          <p:nvPr/>
        </p:nvSpPr>
        <p:spPr>
          <a:xfrm>
            <a:off x="5494492" y="764867"/>
            <a:ext cx="5082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Massa do sistema constante??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1507425-E7C3-19CA-2EA6-88CBA6451D3E}"/>
              </a:ext>
            </a:extLst>
          </p:cNvPr>
          <p:cNvSpPr txBox="1"/>
          <p:nvPr/>
        </p:nvSpPr>
        <p:spPr>
          <a:xfrm>
            <a:off x="5494492" y="1065711"/>
            <a:ext cx="39548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32474F"/>
                </a:solidFill>
                <a:latin typeface="Montserrat Light" pitchFamily="2" charset="0"/>
              </a:rPr>
              <a:t>Faz sentido</a:t>
            </a:r>
            <a:endParaRPr lang="en-US" sz="12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9E6A31E-0326-A017-5109-252988591204}"/>
              </a:ext>
            </a:extLst>
          </p:cNvPr>
          <p:cNvSpPr txBox="1"/>
          <p:nvPr/>
        </p:nvSpPr>
        <p:spPr>
          <a:xfrm>
            <a:off x="1090469" y="1696220"/>
            <a:ext cx="247614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1 abordagem</a:t>
            </a:r>
          </a:p>
          <a:p>
            <a:pPr algn="ctr"/>
            <a:r>
              <a:rPr lang="en-US" sz="1600" dirty="0">
                <a:solidFill>
                  <a:srgbClr val="32474F"/>
                </a:solidFill>
                <a:latin typeface="Montserrat Light" pitchFamily="2" charset="0"/>
              </a:rPr>
              <a:t>Single Shunt</a:t>
            </a:r>
          </a:p>
          <a:p>
            <a:pPr algn="ctr"/>
            <a:r>
              <a:rPr lang="en-US" sz="1600" dirty="0">
                <a:solidFill>
                  <a:srgbClr val="32474F"/>
                </a:solidFill>
                <a:latin typeface="Montserrat Light" pitchFamily="2" charset="0"/>
              </a:rPr>
              <a:t>Multi modal</a:t>
            </a:r>
          </a:p>
          <a:p>
            <a:pPr algn="ctr"/>
            <a:r>
              <a:rPr lang="en-US" sz="1600" dirty="0">
                <a:solidFill>
                  <a:srgbClr val="32474F"/>
                </a:solidFill>
                <a:latin typeface="Montserrat Light" pitchFamily="2" charset="0"/>
              </a:rPr>
              <a:t>RL pela </a:t>
            </a:r>
            <a:r>
              <a:rPr lang="en-US" sz="1600" dirty="0" err="1">
                <a:solidFill>
                  <a:srgbClr val="32474F"/>
                </a:solidFill>
                <a:latin typeface="Montserrat Light" pitchFamily="2" charset="0"/>
              </a:rPr>
              <a:t>calibração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95E9222A-B17D-1FF7-221F-A5121FEC95B6}"/>
              </a:ext>
            </a:extLst>
          </p:cNvPr>
          <p:cNvGraphicFramePr>
            <a:graphicFrameLocks noGrp="1"/>
          </p:cNvGraphicFramePr>
          <p:nvPr/>
        </p:nvGraphicFramePr>
        <p:xfrm>
          <a:off x="3849429" y="2804216"/>
          <a:ext cx="2939183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9183">
                  <a:extLst>
                    <a:ext uri="{9D8B030D-6E8A-4147-A177-3AD203B41FA5}">
                      <a16:colId xmlns:a16="http://schemas.microsoft.com/office/drawing/2014/main" val="332080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Variáveis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685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Posição dos patches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976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12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Numero de patches</a:t>
                      </a:r>
                    </a:p>
                    <a:p>
                      <a:pPr algn="ctr"/>
                      <a:r>
                        <a:rPr lang="pt-BR" dirty="0"/>
                        <a:t>(mantendo a massa)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4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9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211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55587"/>
                  </a:ext>
                </a:extLst>
              </a:tr>
            </a:tbl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A237B0-7408-D595-1CCF-D204C3C2A271}"/>
              </a:ext>
            </a:extLst>
          </p:cNvPr>
          <p:cNvSpPr txBox="1"/>
          <p:nvPr/>
        </p:nvSpPr>
        <p:spPr>
          <a:xfrm>
            <a:off x="4120295" y="1678361"/>
            <a:ext cx="247614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2 abordagem</a:t>
            </a:r>
          </a:p>
          <a:p>
            <a:pPr algn="ctr"/>
            <a:r>
              <a:rPr lang="en-US" sz="1600" dirty="0">
                <a:solidFill>
                  <a:srgbClr val="32474F"/>
                </a:solidFill>
                <a:latin typeface="Montserrat Light" pitchFamily="2" charset="0"/>
              </a:rPr>
              <a:t>Multi Shunt</a:t>
            </a:r>
          </a:p>
          <a:p>
            <a:pPr algn="ctr"/>
            <a:r>
              <a:rPr lang="en-US" sz="1600" dirty="0">
                <a:solidFill>
                  <a:srgbClr val="32474F"/>
                </a:solidFill>
                <a:latin typeface="Montserrat Light" pitchFamily="2" charset="0"/>
              </a:rPr>
              <a:t>Multi modal</a:t>
            </a:r>
          </a:p>
          <a:p>
            <a:pPr algn="ctr"/>
            <a:r>
              <a:rPr lang="en-US" sz="1600" dirty="0">
                <a:solidFill>
                  <a:srgbClr val="32474F"/>
                </a:solidFill>
                <a:latin typeface="Montserrat Light" pitchFamily="2" charset="0"/>
              </a:rPr>
              <a:t>RL pela </a:t>
            </a:r>
            <a:r>
              <a:rPr lang="en-US" sz="1600" dirty="0" err="1">
                <a:solidFill>
                  <a:srgbClr val="32474F"/>
                </a:solidFill>
                <a:latin typeface="Montserrat Light" pitchFamily="2" charset="0"/>
              </a:rPr>
              <a:t>calibração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  <a:p>
            <a:pPr algn="ctr"/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47049F20-990F-33D8-46B1-5DECD3CD8AF3}"/>
              </a:ext>
            </a:extLst>
          </p:cNvPr>
          <p:cNvGraphicFramePr>
            <a:graphicFrameLocks noGrp="1"/>
          </p:cNvGraphicFramePr>
          <p:nvPr/>
        </p:nvGraphicFramePr>
        <p:xfrm>
          <a:off x="7027777" y="2815895"/>
          <a:ext cx="293918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9183">
                  <a:extLst>
                    <a:ext uri="{9D8B030D-6E8A-4147-A177-3AD203B41FA5}">
                      <a16:colId xmlns:a16="http://schemas.microsoft.com/office/drawing/2014/main" val="3320802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Variáveis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685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976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129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04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9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211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55587"/>
                  </a:ext>
                </a:extLst>
              </a:tr>
            </a:tbl>
          </a:graphicData>
        </a:graphic>
      </p:graphicFrame>
      <p:sp>
        <p:nvSpPr>
          <p:cNvPr id="17" name="CaixaDeTexto 16">
            <a:extLst>
              <a:ext uri="{FF2B5EF4-FFF2-40B4-BE49-F238E27FC236}">
                <a16:creationId xmlns:a16="http://schemas.microsoft.com/office/drawing/2014/main" id="{3731D327-6E0F-C550-5197-9D9467F2DC79}"/>
              </a:ext>
            </a:extLst>
          </p:cNvPr>
          <p:cNvSpPr txBox="1"/>
          <p:nvPr/>
        </p:nvSpPr>
        <p:spPr>
          <a:xfrm>
            <a:off x="7259297" y="1678361"/>
            <a:ext cx="247614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3 abordagem</a:t>
            </a:r>
          </a:p>
          <a:p>
            <a:pPr algn="ctr"/>
            <a:r>
              <a:rPr lang="en-US" sz="1600" dirty="0" err="1">
                <a:solidFill>
                  <a:srgbClr val="32474F"/>
                </a:solidFill>
                <a:latin typeface="Montserrat Light" pitchFamily="2" charset="0"/>
              </a:rPr>
              <a:t>Pegando</a:t>
            </a:r>
            <a:r>
              <a:rPr lang="en-US" sz="1600" dirty="0">
                <a:solidFill>
                  <a:srgbClr val="32474F"/>
                </a:solidFill>
                <a:latin typeface="Montserrat Light" pitchFamily="2" charset="0"/>
              </a:rPr>
              <a:t> </a:t>
            </a:r>
            <a:r>
              <a:rPr lang="en-US" sz="1600" dirty="0" err="1">
                <a:solidFill>
                  <a:srgbClr val="32474F"/>
                </a:solidFill>
                <a:latin typeface="Montserrat Light" pitchFamily="2" charset="0"/>
              </a:rPr>
              <a:t>os</a:t>
            </a:r>
            <a:r>
              <a:rPr lang="en-US" sz="1600" dirty="0">
                <a:solidFill>
                  <a:srgbClr val="32474F"/>
                </a:solidFill>
                <a:latin typeface="Montserrat Light" pitchFamily="2" charset="0"/>
              </a:rPr>
              <a:t> </a:t>
            </a:r>
            <a:r>
              <a:rPr lang="en-US" sz="1600" dirty="0" err="1">
                <a:solidFill>
                  <a:srgbClr val="32474F"/>
                </a:solidFill>
                <a:latin typeface="Montserrat Light" pitchFamily="2" charset="0"/>
              </a:rPr>
              <a:t>valores</a:t>
            </a:r>
            <a:r>
              <a:rPr lang="en-US" sz="1600" dirty="0">
                <a:solidFill>
                  <a:srgbClr val="32474F"/>
                </a:solidFill>
                <a:latin typeface="Montserrat Light" pitchFamily="2" charset="0"/>
              </a:rPr>
              <a:t> </a:t>
            </a:r>
            <a:r>
              <a:rPr lang="en-US" sz="1600" dirty="0" err="1">
                <a:solidFill>
                  <a:srgbClr val="32474F"/>
                </a:solidFill>
                <a:latin typeface="Montserrat Light" pitchFamily="2" charset="0"/>
              </a:rPr>
              <a:t>optimos</a:t>
            </a:r>
            <a:r>
              <a:rPr lang="en-US" sz="1600" dirty="0">
                <a:solidFill>
                  <a:srgbClr val="32474F"/>
                </a:solidFill>
                <a:latin typeface="Montserrat Light" pitchFamily="2" charset="0"/>
              </a:rPr>
              <a:t>, </a:t>
            </a:r>
            <a:r>
              <a:rPr lang="en-US" sz="1600" dirty="0" err="1">
                <a:solidFill>
                  <a:srgbClr val="32474F"/>
                </a:solidFill>
                <a:latin typeface="Montserrat Light" pitchFamily="2" charset="0"/>
              </a:rPr>
              <a:t>optimizar</a:t>
            </a:r>
            <a:r>
              <a:rPr lang="en-US" sz="1600" dirty="0">
                <a:solidFill>
                  <a:srgbClr val="32474F"/>
                </a:solidFill>
                <a:latin typeface="Montserrat Light" pitchFamily="2" charset="0"/>
              </a:rPr>
              <a:t> RL</a:t>
            </a:r>
          </a:p>
          <a:p>
            <a:pPr algn="ctr"/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A6BA0E-E066-B38D-64F5-E53DBD33E1D3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80A182A-B5FF-F4B9-7956-5BC1E027A5F9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8060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E7D7E-F55D-711F-3E39-1446D5432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Superiores Arredondados 1">
            <a:extLst>
              <a:ext uri="{FF2B5EF4-FFF2-40B4-BE49-F238E27FC236}">
                <a16:creationId xmlns:a16="http://schemas.microsoft.com/office/drawing/2014/main" id="{C74C5D49-F2F5-4CDE-9734-A0C3A67DACEB}"/>
              </a:ext>
            </a:extLst>
          </p:cNvPr>
          <p:cNvSpPr/>
          <p:nvPr/>
        </p:nvSpPr>
        <p:spPr>
          <a:xfrm rot="5400000">
            <a:off x="-1707502" y="1707502"/>
            <a:ext cx="6858000" cy="3442997"/>
          </a:xfrm>
          <a:prstGeom prst="round2Same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9021D3B-18CF-F8D3-4FB1-EBAD31D97532}"/>
              </a:ext>
            </a:extLst>
          </p:cNvPr>
          <p:cNvSpPr txBox="1"/>
          <p:nvPr/>
        </p:nvSpPr>
        <p:spPr>
          <a:xfrm>
            <a:off x="3442997" y="3013501"/>
            <a:ext cx="42514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solidFill>
                  <a:srgbClr val="32474F"/>
                </a:solidFill>
                <a:latin typeface="Montserrat Black" pitchFamily="2" charset="0"/>
              </a:rPr>
              <a:t>OBRIGADO!</a:t>
            </a:r>
            <a:endParaRPr lang="en-US" sz="5400" dirty="0">
              <a:solidFill>
                <a:srgbClr val="32474F"/>
              </a:solidFill>
              <a:latin typeface="Montserrat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964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4D57E-B389-7905-C645-96053D863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rma&#10;&#10;O conteúdo gerado por IA pode estar incorreto.">
            <a:extLst>
              <a:ext uri="{FF2B5EF4-FFF2-40B4-BE49-F238E27FC236}">
                <a16:creationId xmlns:a16="http://schemas.microsoft.com/office/drawing/2014/main" id="{EA659BB5-0F06-9CA8-244C-FB5A2FB0D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B153A1D-381D-324D-BE3E-B4507BB3DABF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06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5B3D238-46DE-FFF4-CA9C-E37D828C1885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8A762DC-A52F-0F53-D62C-B94C89D7131F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67C48B0-A17F-5691-F76D-8F247CC1CB82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0FF036A-3B87-A45D-BC7F-A9946E6E3A8C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2AB48E4-8C10-1B31-3295-DDBC5B547EFC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AFF5BBB-8E7B-4C55-DBCF-3C18C31AB9A1}"/>
              </a:ext>
            </a:extLst>
          </p:cNvPr>
          <p:cNvSpPr txBox="1"/>
          <p:nvPr/>
        </p:nvSpPr>
        <p:spPr>
          <a:xfrm>
            <a:off x="4361769" y="1441357"/>
            <a:ext cx="3150668" cy="37457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6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600" dirty="0">
                <a:solidFill>
                  <a:schemeClr val="bg1"/>
                </a:solidFill>
                <a:latin typeface="Montserrat Black" pitchFamily="2" charset="0"/>
              </a:rPr>
              <a:t> APDL</a:t>
            </a:r>
            <a:endParaRPr lang="en-US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F4AB4DE2-B275-AC34-3339-C6B24F5DFB3F}"/>
              </a:ext>
            </a:extLst>
          </p:cNvPr>
          <p:cNvSpPr txBox="1"/>
          <p:nvPr/>
        </p:nvSpPr>
        <p:spPr>
          <a:xfrm>
            <a:off x="8445196" y="1968148"/>
            <a:ext cx="1070589" cy="1042567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58EF66B2-199B-90C3-D47E-878D283D5F16}"/>
              </a:ext>
            </a:extLst>
          </p:cNvPr>
          <p:cNvSpPr txBox="1"/>
          <p:nvPr/>
        </p:nvSpPr>
        <p:spPr>
          <a:xfrm>
            <a:off x="2363414" y="1968148"/>
            <a:ext cx="1265715" cy="1042567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FE1F888C-EFAC-FBB3-C2D8-EAA230949E02}"/>
              </a:ext>
            </a:extLst>
          </p:cNvPr>
          <p:cNvSpPr txBox="1"/>
          <p:nvPr/>
        </p:nvSpPr>
        <p:spPr>
          <a:xfrm>
            <a:off x="5384449" y="1958168"/>
            <a:ext cx="1097473" cy="1042567"/>
          </a:xfrm>
          <a:prstGeom prst="round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4" name="Google Shape;1563;p141">
            <a:extLst>
              <a:ext uri="{FF2B5EF4-FFF2-40B4-BE49-F238E27FC236}">
                <a16:creationId xmlns:a16="http://schemas.microsoft.com/office/drawing/2014/main" id="{1E50ACA0-A709-1119-6CEE-3D49712D82B7}"/>
              </a:ext>
            </a:extLst>
          </p:cNvPr>
          <p:cNvSpPr/>
          <p:nvPr/>
        </p:nvSpPr>
        <p:spPr>
          <a:xfrm rot="7887057">
            <a:off x="2805316" y="3276651"/>
            <a:ext cx="372635" cy="361574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44A1"/>
              </a:solidFill>
            </a:endParaRPr>
          </a:p>
        </p:txBody>
      </p:sp>
      <p:sp>
        <p:nvSpPr>
          <p:cNvPr id="25" name="Google Shape;1564;p141">
            <a:extLst>
              <a:ext uri="{FF2B5EF4-FFF2-40B4-BE49-F238E27FC236}">
                <a16:creationId xmlns:a16="http://schemas.microsoft.com/office/drawing/2014/main" id="{47FEE286-4989-C7FA-7431-26D951874B94}"/>
              </a:ext>
            </a:extLst>
          </p:cNvPr>
          <p:cNvSpPr/>
          <p:nvPr/>
        </p:nvSpPr>
        <p:spPr>
          <a:xfrm rot="7644526">
            <a:off x="5757441" y="3276866"/>
            <a:ext cx="351619" cy="341181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565;p141">
            <a:extLst>
              <a:ext uri="{FF2B5EF4-FFF2-40B4-BE49-F238E27FC236}">
                <a16:creationId xmlns:a16="http://schemas.microsoft.com/office/drawing/2014/main" id="{097F3EF7-D7F1-60D5-80E4-D4D56C7C2F87}"/>
              </a:ext>
            </a:extLst>
          </p:cNvPr>
          <p:cNvSpPr/>
          <p:nvPr/>
        </p:nvSpPr>
        <p:spPr>
          <a:xfrm rot="7602493">
            <a:off x="8806390" y="3288411"/>
            <a:ext cx="348388" cy="338046"/>
          </a:xfrm>
          <a:prstGeom prst="rtTriangle">
            <a:avLst/>
          </a:prstGeom>
          <a:gradFill>
            <a:gsLst>
              <a:gs pos="0">
                <a:srgbClr val="1D3960"/>
              </a:gs>
              <a:gs pos="100000">
                <a:srgbClr val="0C182A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66;p141">
            <a:extLst>
              <a:ext uri="{FF2B5EF4-FFF2-40B4-BE49-F238E27FC236}">
                <a16:creationId xmlns:a16="http://schemas.microsoft.com/office/drawing/2014/main" id="{36D8AC92-8A14-BFC9-D51B-705982789E84}"/>
              </a:ext>
            </a:extLst>
          </p:cNvPr>
          <p:cNvSpPr txBox="1"/>
          <p:nvPr/>
        </p:nvSpPr>
        <p:spPr>
          <a:xfrm>
            <a:off x="4718407" y="4779309"/>
            <a:ext cx="2424328" cy="853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Montserrat"/>
                <a:ea typeface="Montserrat"/>
                <a:cs typeface="Montserrat"/>
                <a:sym typeface="Montserrat"/>
              </a:rPr>
              <a:t>Análise com o objetivo de calcular as frequências naturais, os valores de EMCC e as cargas modais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1567;p141">
            <a:extLst>
              <a:ext uri="{FF2B5EF4-FFF2-40B4-BE49-F238E27FC236}">
                <a16:creationId xmlns:a16="http://schemas.microsoft.com/office/drawing/2014/main" id="{AEB4009F-E705-FFDD-FF0C-DE8F4E1D44DD}"/>
              </a:ext>
            </a:extLst>
          </p:cNvPr>
          <p:cNvSpPr txBox="1"/>
          <p:nvPr/>
        </p:nvSpPr>
        <p:spPr>
          <a:xfrm>
            <a:off x="4050279" y="3726763"/>
            <a:ext cx="3765925" cy="114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Análise modal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" name="Google Shape;1568;p141">
            <a:extLst>
              <a:ext uri="{FF2B5EF4-FFF2-40B4-BE49-F238E27FC236}">
                <a16:creationId xmlns:a16="http://schemas.microsoft.com/office/drawing/2014/main" id="{5DF27CA7-58AC-879B-8958-350C4A650506}"/>
              </a:ext>
            </a:extLst>
          </p:cNvPr>
          <p:cNvSpPr txBox="1"/>
          <p:nvPr/>
        </p:nvSpPr>
        <p:spPr>
          <a:xfrm>
            <a:off x="7727975" y="4776168"/>
            <a:ext cx="2507814" cy="853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Montserrat"/>
                <a:ea typeface="Montserrat"/>
                <a:cs typeface="Montserrat"/>
                <a:sym typeface="Montserrat"/>
              </a:rPr>
              <a:t>Análise que busca calcular a amplitude de deslocamento e verificar a eficiência do controle aplicado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Google Shape;1569;p141">
            <a:extLst>
              <a:ext uri="{FF2B5EF4-FFF2-40B4-BE49-F238E27FC236}">
                <a16:creationId xmlns:a16="http://schemas.microsoft.com/office/drawing/2014/main" id="{551A585B-323E-6BF9-66B3-475CD6BA39C2}"/>
              </a:ext>
            </a:extLst>
          </p:cNvPr>
          <p:cNvSpPr txBox="1"/>
          <p:nvPr/>
        </p:nvSpPr>
        <p:spPr>
          <a:xfrm>
            <a:off x="7631016" y="3736740"/>
            <a:ext cx="2840810" cy="114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Análise harmônica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" name="Google Shape;1570;p141">
            <a:extLst>
              <a:ext uri="{FF2B5EF4-FFF2-40B4-BE49-F238E27FC236}">
                <a16:creationId xmlns:a16="http://schemas.microsoft.com/office/drawing/2014/main" id="{F8C6666B-8326-8839-BBBB-B97B5CE87411}"/>
              </a:ext>
            </a:extLst>
          </p:cNvPr>
          <p:cNvSpPr txBox="1"/>
          <p:nvPr/>
        </p:nvSpPr>
        <p:spPr>
          <a:xfrm>
            <a:off x="1598254" y="4779309"/>
            <a:ext cx="2796367" cy="1042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Montserrat"/>
                <a:ea typeface="Montserrat"/>
                <a:cs typeface="Montserrat"/>
                <a:sym typeface="Montserrat"/>
              </a:rPr>
              <a:t>Etapa de pré-processamento do FEM, consiste em definir os parâmetros de input, criar a estrutura geométrica, discretizar a malha e aplicar as condições de contorno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TITULO MODELO">
            <a:extLst>
              <a:ext uri="{FF2B5EF4-FFF2-40B4-BE49-F238E27FC236}">
                <a16:creationId xmlns:a16="http://schemas.microsoft.com/office/drawing/2014/main" id="{62211612-9A16-D6FD-0FDA-E74969D2652E}"/>
              </a:ext>
            </a:extLst>
          </p:cNvPr>
          <p:cNvSpPr txBox="1"/>
          <p:nvPr/>
        </p:nvSpPr>
        <p:spPr>
          <a:xfrm>
            <a:off x="1720301" y="3736753"/>
            <a:ext cx="2552243" cy="1144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Geração do modelo em Elementos Finitos</a:t>
            </a:r>
            <a:endParaRPr sz="24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4" name="DIVISAO">
            <a:extLst>
              <a:ext uri="{FF2B5EF4-FFF2-40B4-BE49-F238E27FC236}">
                <a16:creationId xmlns:a16="http://schemas.microsoft.com/office/drawing/2014/main" id="{318B6209-A331-C2B2-F322-373307577E86}"/>
              </a:ext>
            </a:extLst>
          </p:cNvPr>
          <p:cNvSpPr/>
          <p:nvPr/>
        </p:nvSpPr>
        <p:spPr>
          <a:xfrm>
            <a:off x="4511084" y="2180040"/>
            <a:ext cx="45719" cy="3998405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VISAO">
            <a:extLst>
              <a:ext uri="{FF2B5EF4-FFF2-40B4-BE49-F238E27FC236}">
                <a16:creationId xmlns:a16="http://schemas.microsoft.com/office/drawing/2014/main" id="{21B3E7A2-037F-CB99-BA4A-8D4F474EC3B7}"/>
              </a:ext>
            </a:extLst>
          </p:cNvPr>
          <p:cNvSpPr/>
          <p:nvPr/>
        </p:nvSpPr>
        <p:spPr>
          <a:xfrm>
            <a:off x="7429377" y="2180040"/>
            <a:ext cx="45719" cy="3998405"/>
          </a:xfrm>
          <a:prstGeom prst="rect">
            <a:avLst/>
          </a:prstGeom>
          <a:solidFill>
            <a:srgbClr val="3247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CD99F67-43A1-5853-0436-896489B6BEF6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A81113-EAC1-ECB3-078E-86648E38904F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858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0F8A6-0DDA-5D19-D57E-8F910A41E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5C3FA6D-0C60-3FF8-C28D-EBF020A75699}"/>
              </a:ext>
            </a:extLst>
          </p:cNvPr>
          <p:cNvSpPr txBox="1"/>
          <p:nvPr/>
        </p:nvSpPr>
        <p:spPr>
          <a:xfrm>
            <a:off x="617206" y="782125"/>
            <a:ext cx="5133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itchFamily="2" charset="0"/>
              </a:rPr>
              <a:t>[1] W. P. Mason. Piezoelectric Crystals and Their Application to Ultrasonics. D. van Nostrand Company,1959.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826DC1E-9BD3-D906-43D5-CAFF18E1C063}"/>
              </a:ext>
            </a:extLst>
          </p:cNvPr>
          <p:cNvSpPr txBox="1"/>
          <p:nvPr/>
        </p:nvSpPr>
        <p:spPr>
          <a:xfrm>
            <a:off x="617206" y="1319566"/>
            <a:ext cx="5133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itchFamily="2" charset="0"/>
              </a:rPr>
              <a:t>[2] J. J. </a:t>
            </a:r>
            <a:r>
              <a:rPr lang="en-US" sz="1200" dirty="0" err="1">
                <a:latin typeface="Montserrat" pitchFamily="2" charset="0"/>
              </a:rPr>
              <a:t>Hollkamp</a:t>
            </a:r>
            <a:r>
              <a:rPr lang="en-US" sz="1200" dirty="0">
                <a:latin typeface="Montserrat" pitchFamily="2" charset="0"/>
              </a:rPr>
              <a:t>. Multimodal passive vibration suppression with piezoelectric materials and </a:t>
            </a:r>
            <a:r>
              <a:rPr lang="en-US" sz="1200" dirty="0" err="1">
                <a:latin typeface="Montserrat" pitchFamily="2" charset="0"/>
              </a:rPr>
              <a:t>resonantshunts</a:t>
            </a:r>
            <a:r>
              <a:rPr lang="en-US" sz="1200" dirty="0">
                <a:latin typeface="Montserrat" pitchFamily="2" charset="0"/>
              </a:rPr>
              <a:t>. Journal of intelligent material systems and structures, 5(1):49–57, 1994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6FF559A-CB95-FB7B-1428-0644B9B63FD1}"/>
              </a:ext>
            </a:extLst>
          </p:cNvPr>
          <p:cNvSpPr txBox="1"/>
          <p:nvPr/>
        </p:nvSpPr>
        <p:spPr>
          <a:xfrm>
            <a:off x="617206" y="2041673"/>
            <a:ext cx="5133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itchFamily="2" charset="0"/>
              </a:rPr>
              <a:t>[3] Y. K. Kang, H. C. Park, W. Hwang, and K. S. Han. Optimum placement of piezoelectric </a:t>
            </a:r>
            <a:r>
              <a:rPr lang="en-US" sz="1200" dirty="0" err="1">
                <a:latin typeface="Montserrat" pitchFamily="2" charset="0"/>
              </a:rPr>
              <a:t>sen-sor</a:t>
            </a:r>
            <a:r>
              <a:rPr lang="en-US" sz="1200" dirty="0">
                <a:latin typeface="Montserrat" pitchFamily="2" charset="0"/>
              </a:rPr>
              <a:t>/actuator for vibration control of laminated beams. AIAA journal, 34(9):1921–1926, 1996.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CFCEF6-8782-A63B-6C70-922A56F8EFA8}"/>
              </a:ext>
            </a:extLst>
          </p:cNvPr>
          <p:cNvSpPr txBox="1"/>
          <p:nvPr/>
        </p:nvSpPr>
        <p:spPr>
          <a:xfrm>
            <a:off x="617206" y="2763780"/>
            <a:ext cx="51333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itchFamily="2" charset="0"/>
              </a:rPr>
              <a:t>[4] J. </a:t>
            </a:r>
            <a:r>
              <a:rPr lang="en-US" sz="1200" dirty="0" err="1">
                <a:latin typeface="Montserrat" pitchFamily="2" charset="0"/>
              </a:rPr>
              <a:t>Ducarne</a:t>
            </a:r>
            <a:r>
              <a:rPr lang="en-US" sz="1200" dirty="0">
                <a:latin typeface="Montserrat" pitchFamily="2" charset="0"/>
              </a:rPr>
              <a:t>, O. Thomas, and J.-F. De ¨u. Placement and dimension optimization of shunted piezo-electric patches for vibration reduction. Journal of Sound and Vibration, 331(14):3286–3303, 2012.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0321950-59F2-7CFD-AEF3-69B390199BC6}"/>
              </a:ext>
            </a:extLst>
          </p:cNvPr>
          <p:cNvSpPr txBox="1"/>
          <p:nvPr/>
        </p:nvSpPr>
        <p:spPr>
          <a:xfrm>
            <a:off x="617206" y="3670553"/>
            <a:ext cx="5159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itchFamily="2" charset="0"/>
              </a:rPr>
              <a:t>[5] Y. K. Kang, H. C. Park, and B. Agrawal. Optimization of piezoceramic sensor/actuator </a:t>
            </a:r>
            <a:r>
              <a:rPr lang="en-US" sz="1200" dirty="0" err="1">
                <a:latin typeface="Montserrat" pitchFamily="2" charset="0"/>
              </a:rPr>
              <a:t>placementfor</a:t>
            </a:r>
            <a:r>
              <a:rPr lang="en-US" sz="1200" dirty="0">
                <a:latin typeface="Montserrat" pitchFamily="2" charset="0"/>
              </a:rPr>
              <a:t> vibration control of laminated plates. AIAA journal, 36(9):1763–1765, 1998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AF1619A-7B7F-C140-6B11-CB4A09836B72}"/>
              </a:ext>
            </a:extLst>
          </p:cNvPr>
          <p:cNvSpPr txBox="1"/>
          <p:nvPr/>
        </p:nvSpPr>
        <p:spPr>
          <a:xfrm>
            <a:off x="617206" y="4392660"/>
            <a:ext cx="51597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itchFamily="2" charset="0"/>
              </a:rPr>
              <a:t>[6] F. Seeger and U. Gabbert. Optimal placement of distributed actuators for a controlled smart </a:t>
            </a:r>
            <a:r>
              <a:rPr lang="en-US" sz="1200" dirty="0" err="1">
                <a:latin typeface="Montserrat" pitchFamily="2" charset="0"/>
              </a:rPr>
              <a:t>elasticplate</a:t>
            </a:r>
            <a:r>
              <a:rPr lang="en-US" sz="1200" dirty="0">
                <a:latin typeface="Montserrat" pitchFamily="2" charset="0"/>
              </a:rPr>
              <a:t>. In PAMM: Proceedings in Applied Mathematics and Mechanics, volume 2, pages 262–263.Wiley Online Library, 2003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7E3EEE-47A8-8E14-4C5F-7AD52A7BFDA7}"/>
              </a:ext>
            </a:extLst>
          </p:cNvPr>
          <p:cNvSpPr txBox="1"/>
          <p:nvPr/>
        </p:nvSpPr>
        <p:spPr>
          <a:xfrm>
            <a:off x="617206" y="5299433"/>
            <a:ext cx="5159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itchFamily="2" charset="0"/>
              </a:rPr>
              <a:t>[7] D. Halim and S. R. </a:t>
            </a:r>
            <a:r>
              <a:rPr lang="en-US" sz="1200" dirty="0" err="1">
                <a:latin typeface="Montserrat" pitchFamily="2" charset="0"/>
              </a:rPr>
              <a:t>Moheimani</a:t>
            </a:r>
            <a:r>
              <a:rPr lang="en-US" sz="1200" dirty="0">
                <a:latin typeface="Montserrat" pitchFamily="2" charset="0"/>
              </a:rPr>
              <a:t>. An optimization approach to optimal placement of collocated piezo-electric actuators and sensors on a thin plate. Mechatronics, 13(1):27–47, 2003.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43E576A-1E91-E5E9-004B-160FF0CE68B3}"/>
              </a:ext>
            </a:extLst>
          </p:cNvPr>
          <p:cNvSpPr txBox="1"/>
          <p:nvPr/>
        </p:nvSpPr>
        <p:spPr>
          <a:xfrm>
            <a:off x="617205" y="6021543"/>
            <a:ext cx="51333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itchFamily="2" charset="0"/>
              </a:rPr>
              <a:t>[8] A. K. Jha and D. J. Inman. Optimal sizes and placements of piezoelectric actuators and sensors </a:t>
            </a:r>
            <a:r>
              <a:rPr lang="en-US" sz="1200" dirty="0" err="1">
                <a:latin typeface="Montserrat" pitchFamily="2" charset="0"/>
              </a:rPr>
              <a:t>foran</a:t>
            </a:r>
            <a:r>
              <a:rPr lang="en-US" sz="1200" dirty="0">
                <a:latin typeface="Montserrat" pitchFamily="2" charset="0"/>
              </a:rPr>
              <a:t> inflated torus. Journal of Intelligent Material Systems and Structures, 14(9):563–576, 2003.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735F96D-5A34-7C9D-373D-2C65E686D003}"/>
              </a:ext>
            </a:extLst>
          </p:cNvPr>
          <p:cNvSpPr txBox="1"/>
          <p:nvPr/>
        </p:nvSpPr>
        <p:spPr>
          <a:xfrm>
            <a:off x="6432112" y="32093"/>
            <a:ext cx="51333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itchFamily="2" charset="0"/>
              </a:rPr>
              <a:t>[9] S. Wang, K. Tai, and S. Quek. Topology optimization of piezoelectric sensors/actuators for </a:t>
            </a:r>
            <a:r>
              <a:rPr lang="en-US" sz="1200" dirty="0" err="1">
                <a:latin typeface="Montserrat" pitchFamily="2" charset="0"/>
              </a:rPr>
              <a:t>torsionalvibration</a:t>
            </a:r>
            <a:r>
              <a:rPr lang="en-US" sz="1200" dirty="0">
                <a:latin typeface="Montserrat" pitchFamily="2" charset="0"/>
              </a:rPr>
              <a:t> control of composite plates. Smart materials and Structures, 15(2):253, 2006.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3EB4A4F-23D5-9E5C-9F99-0F643E616790}"/>
              </a:ext>
            </a:extLst>
          </p:cNvPr>
          <p:cNvSpPr txBox="1"/>
          <p:nvPr/>
        </p:nvSpPr>
        <p:spPr>
          <a:xfrm>
            <a:off x="6432112" y="912705"/>
            <a:ext cx="5133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itchFamily="2" charset="0"/>
              </a:rPr>
              <a:t>[10] A. L. Araújo and J. F. Aguilar Madeira. Optimal passive shunted damping configurations for </a:t>
            </a:r>
            <a:r>
              <a:rPr lang="en-US" sz="1200" dirty="0" err="1">
                <a:latin typeface="Montserrat" pitchFamily="2" charset="0"/>
              </a:rPr>
              <a:t>noisereduction</a:t>
            </a:r>
            <a:r>
              <a:rPr lang="en-US" sz="1200" dirty="0">
                <a:latin typeface="Montserrat" pitchFamily="2" charset="0"/>
              </a:rPr>
              <a:t> in sandwich panels. Journal of Vibration and Control, 26(13-14):1110–1118, 2020.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8B0C1A3-E864-CFA8-6DD8-03E00E41F9D2}"/>
              </a:ext>
            </a:extLst>
          </p:cNvPr>
          <p:cNvSpPr txBox="1"/>
          <p:nvPr/>
        </p:nvSpPr>
        <p:spPr>
          <a:xfrm>
            <a:off x="6432112" y="1608651"/>
            <a:ext cx="51333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itchFamily="2" charset="0"/>
              </a:rPr>
              <a:t>[11] B. R. </a:t>
            </a:r>
            <a:r>
              <a:rPr lang="en-US" sz="1200" dirty="0" err="1">
                <a:latin typeface="Montserrat" pitchFamily="2" charset="0"/>
              </a:rPr>
              <a:t>Cotrim</a:t>
            </a:r>
            <a:r>
              <a:rPr lang="en-US" sz="1200" dirty="0">
                <a:latin typeface="Montserrat" pitchFamily="2" charset="0"/>
              </a:rPr>
              <a:t>, A. L. Araújo, and J. F. Madeira. Optimal resistive shunted damping configurations </a:t>
            </a:r>
            <a:r>
              <a:rPr lang="en-US" sz="1200" dirty="0" err="1">
                <a:latin typeface="Montserrat" pitchFamily="2" charset="0"/>
              </a:rPr>
              <a:t>formulti</a:t>
            </a:r>
            <a:r>
              <a:rPr lang="en-US" sz="1200" dirty="0">
                <a:latin typeface="Montserrat" pitchFamily="2" charset="0"/>
              </a:rPr>
              <a:t>-modal noise reduction in sandwich panels. Acta </a:t>
            </a:r>
            <a:r>
              <a:rPr lang="en-US" sz="1200" dirty="0" err="1">
                <a:latin typeface="Montserrat" pitchFamily="2" charset="0"/>
              </a:rPr>
              <a:t>Mechanica</a:t>
            </a:r>
            <a:r>
              <a:rPr lang="en-US" sz="1200" dirty="0">
                <a:latin typeface="Montserrat" pitchFamily="2" charset="0"/>
              </a:rPr>
              <a:t>, 234(1):221–237, 2023.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9D0029E-7311-7FA0-A04E-53F4F9ABE37D}"/>
              </a:ext>
            </a:extLst>
          </p:cNvPr>
          <p:cNvSpPr txBox="1"/>
          <p:nvPr/>
        </p:nvSpPr>
        <p:spPr>
          <a:xfrm>
            <a:off x="6432112" y="2489263"/>
            <a:ext cx="5133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itchFamily="2" charset="0"/>
              </a:rPr>
              <a:t>[12] N. W. Hagood and A. Von Flotow. Damping of structural vibrations with piezoelectric materials </a:t>
            </a:r>
            <a:r>
              <a:rPr lang="en-US" sz="1200" dirty="0" err="1">
                <a:latin typeface="Montserrat" pitchFamily="2" charset="0"/>
              </a:rPr>
              <a:t>andpassive</a:t>
            </a:r>
            <a:r>
              <a:rPr lang="en-US" sz="1200" dirty="0">
                <a:latin typeface="Montserrat" pitchFamily="2" charset="0"/>
              </a:rPr>
              <a:t> electrical networks. Journal of sound and vibration, 146(2):243–268, 1991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95806C1-8FDD-DE3A-3AE1-0FDF8629CE2D}"/>
              </a:ext>
            </a:extLst>
          </p:cNvPr>
          <p:cNvSpPr txBox="1"/>
          <p:nvPr/>
        </p:nvSpPr>
        <p:spPr>
          <a:xfrm>
            <a:off x="6432112" y="3185209"/>
            <a:ext cx="5133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itchFamily="2" charset="0"/>
              </a:rPr>
              <a:t>[13] J. F. </a:t>
            </a:r>
            <a:r>
              <a:rPr lang="en-US" sz="1200" dirty="0" err="1">
                <a:latin typeface="Montserrat" pitchFamily="2" charset="0"/>
              </a:rPr>
              <a:t>Toftekær</a:t>
            </a:r>
            <a:r>
              <a:rPr lang="en-US" sz="1200" dirty="0">
                <a:latin typeface="Montserrat" pitchFamily="2" charset="0"/>
              </a:rPr>
              <a:t>, A. </a:t>
            </a:r>
            <a:r>
              <a:rPr lang="en-US" sz="1200" dirty="0" err="1">
                <a:latin typeface="Montserrat" pitchFamily="2" charset="0"/>
              </a:rPr>
              <a:t>Benjeddou</a:t>
            </a:r>
            <a:r>
              <a:rPr lang="en-US" sz="1200" dirty="0">
                <a:latin typeface="Montserrat" pitchFamily="2" charset="0"/>
              </a:rPr>
              <a:t>, and J. </a:t>
            </a:r>
            <a:r>
              <a:rPr lang="en-US" sz="1200" dirty="0" err="1">
                <a:latin typeface="Montserrat" pitchFamily="2" charset="0"/>
              </a:rPr>
              <a:t>Høgsberg</a:t>
            </a:r>
            <a:r>
              <a:rPr lang="en-US" sz="1200" dirty="0">
                <a:latin typeface="Montserrat" pitchFamily="2" charset="0"/>
              </a:rPr>
              <a:t>. New piezoelectric shunt tuning method </a:t>
            </a:r>
            <a:r>
              <a:rPr lang="en-US" sz="1200" dirty="0" err="1">
                <a:latin typeface="Montserrat" pitchFamily="2" charset="0"/>
              </a:rPr>
              <a:t>basedon</a:t>
            </a:r>
            <a:r>
              <a:rPr lang="en-US" sz="1200" dirty="0">
                <a:latin typeface="Montserrat" pitchFamily="2" charset="0"/>
              </a:rPr>
              <a:t> the effective electromechanical coupling coefficient: validation and 3d implementation. In 7thInternational Symposium on Aircraft Materials, 2018.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2716992-266A-0BAB-F59C-F6E422F033D0}"/>
              </a:ext>
            </a:extLst>
          </p:cNvPr>
          <p:cNvSpPr txBox="1"/>
          <p:nvPr/>
        </p:nvSpPr>
        <p:spPr>
          <a:xfrm>
            <a:off x="6432112" y="4250487"/>
            <a:ext cx="5133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itchFamily="2" charset="0"/>
              </a:rPr>
              <a:t>[14] J. F. </a:t>
            </a:r>
            <a:r>
              <a:rPr lang="en-US" sz="1200" dirty="0" err="1">
                <a:latin typeface="Montserrat" pitchFamily="2" charset="0"/>
              </a:rPr>
              <a:t>Toftekær</a:t>
            </a:r>
            <a:r>
              <a:rPr lang="en-US" sz="1200" dirty="0">
                <a:latin typeface="Montserrat" pitchFamily="2" charset="0"/>
              </a:rPr>
              <a:t>, A. </a:t>
            </a:r>
            <a:r>
              <a:rPr lang="en-US" sz="1200" dirty="0" err="1">
                <a:latin typeface="Montserrat" pitchFamily="2" charset="0"/>
              </a:rPr>
              <a:t>Benjeddou</a:t>
            </a:r>
            <a:r>
              <a:rPr lang="en-US" sz="1200" dirty="0">
                <a:latin typeface="Montserrat" pitchFamily="2" charset="0"/>
              </a:rPr>
              <a:t>, and J. </a:t>
            </a:r>
            <a:r>
              <a:rPr lang="en-US" sz="1200" dirty="0" err="1">
                <a:latin typeface="Montserrat" pitchFamily="2" charset="0"/>
              </a:rPr>
              <a:t>Høgsberg</a:t>
            </a:r>
            <a:r>
              <a:rPr lang="en-US" sz="1200" dirty="0">
                <a:latin typeface="Montserrat" pitchFamily="2" charset="0"/>
              </a:rPr>
              <a:t>. General numerical implementation of a new piezo-electric shunt tuning method based on the effective electromechanical coupling coefficient. Me-</a:t>
            </a:r>
            <a:r>
              <a:rPr lang="en-US" sz="1200" dirty="0" err="1">
                <a:latin typeface="Montserrat" pitchFamily="2" charset="0"/>
              </a:rPr>
              <a:t>chanics</a:t>
            </a:r>
            <a:r>
              <a:rPr lang="en-US" sz="1200" dirty="0">
                <a:latin typeface="Montserrat" pitchFamily="2" charset="0"/>
              </a:rPr>
              <a:t> of Advanced Materials and Structures, 27(22):1908–1922, 2020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95BB1E1-0E7B-6BAF-B6DF-50DD02C8C903}"/>
              </a:ext>
            </a:extLst>
          </p:cNvPr>
          <p:cNvSpPr txBox="1"/>
          <p:nvPr/>
        </p:nvSpPr>
        <p:spPr>
          <a:xfrm>
            <a:off x="6415013" y="5315765"/>
            <a:ext cx="5133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itchFamily="2" charset="0"/>
              </a:rPr>
              <a:t>[15] J. </a:t>
            </a:r>
            <a:r>
              <a:rPr lang="en-US" sz="1200" dirty="0" err="1">
                <a:latin typeface="Montserrat" pitchFamily="2" charset="0"/>
              </a:rPr>
              <a:t>Høgsberg</a:t>
            </a:r>
            <a:r>
              <a:rPr lang="en-US" sz="1200" dirty="0">
                <a:latin typeface="Montserrat" pitchFamily="2" charset="0"/>
              </a:rPr>
              <a:t> and S. </a:t>
            </a:r>
            <a:r>
              <a:rPr lang="en-US" sz="1200" dirty="0" err="1">
                <a:latin typeface="Montserrat" pitchFamily="2" charset="0"/>
              </a:rPr>
              <a:t>Krenk</a:t>
            </a:r>
            <a:r>
              <a:rPr lang="en-US" sz="1200" dirty="0">
                <a:latin typeface="Montserrat" pitchFamily="2" charset="0"/>
              </a:rPr>
              <a:t>. Calibration of piezoelectric </a:t>
            </a:r>
            <a:r>
              <a:rPr lang="en-US" sz="1200" dirty="0" err="1">
                <a:latin typeface="Montserrat" pitchFamily="2" charset="0"/>
              </a:rPr>
              <a:t>rl</a:t>
            </a:r>
            <a:r>
              <a:rPr lang="en-US" sz="1200" dirty="0">
                <a:latin typeface="Montserrat" pitchFamily="2" charset="0"/>
              </a:rPr>
              <a:t> shunts with explicit residual mode </a:t>
            </a:r>
            <a:r>
              <a:rPr lang="en-US" sz="1200" dirty="0" err="1">
                <a:latin typeface="Montserrat" pitchFamily="2" charset="0"/>
              </a:rPr>
              <a:t>correc-tion</a:t>
            </a:r>
            <a:r>
              <a:rPr lang="en-US" sz="1200" dirty="0">
                <a:latin typeface="Montserrat" pitchFamily="2" charset="0"/>
              </a:rPr>
              <a:t>. Journal of Sound and Vibration, 386:65–81, 2017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11F1022-D749-C46E-0C87-B17FC61069AA}"/>
              </a:ext>
            </a:extLst>
          </p:cNvPr>
          <p:cNvSpPr txBox="1"/>
          <p:nvPr/>
        </p:nvSpPr>
        <p:spPr>
          <a:xfrm>
            <a:off x="402009" y="62397"/>
            <a:ext cx="4152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rgbClr val="32474F"/>
                </a:solidFill>
                <a:latin typeface="Montserrat Black" pitchFamily="2" charset="0"/>
              </a:rPr>
              <a:t>BIBLIOGRAFIA</a:t>
            </a:r>
            <a:endParaRPr lang="en-US" sz="4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6F874B0-B665-3E37-6837-41694CEC1DA5}"/>
              </a:ext>
            </a:extLst>
          </p:cNvPr>
          <p:cNvSpPr txBox="1"/>
          <p:nvPr/>
        </p:nvSpPr>
        <p:spPr>
          <a:xfrm>
            <a:off x="6415012" y="6011710"/>
            <a:ext cx="51333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Montserrat" pitchFamily="2" charset="0"/>
              </a:rPr>
              <a:t>[16] Beatriz L. Luis, Jose A. Madeira and </a:t>
            </a:r>
            <a:r>
              <a:rPr lang="en-US" sz="1200" dirty="0" err="1">
                <a:latin typeface="Montserrat" pitchFamily="2" charset="0"/>
              </a:rPr>
              <a:t>Aurélio</a:t>
            </a:r>
            <a:r>
              <a:rPr lang="en-US" sz="1200" dirty="0">
                <a:latin typeface="Montserrat" pitchFamily="2" charset="0"/>
              </a:rPr>
              <a:t> L. Araújo. Optimization of passive shunted damping configurations for vibration attenuation. X ECCOMAS Thematic Conference on Smart Structures  and Materials, SMART 2023.</a:t>
            </a:r>
          </a:p>
        </p:txBody>
      </p:sp>
    </p:spTree>
    <p:extLst>
      <p:ext uri="{BB962C8B-B14F-4D97-AF65-F5344CB8AC3E}">
        <p14:creationId xmlns:p14="http://schemas.microsoft.com/office/powerpoint/2010/main" val="23288830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C188D-357C-A72B-13DF-3838A6B59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Agrupar 26">
            <a:extLst>
              <a:ext uri="{FF2B5EF4-FFF2-40B4-BE49-F238E27FC236}">
                <a16:creationId xmlns:a16="http://schemas.microsoft.com/office/drawing/2014/main" id="{4AAABB44-99F8-34DB-F87A-0299A9CEABDC}"/>
              </a:ext>
            </a:extLst>
          </p:cNvPr>
          <p:cNvGrpSpPr/>
          <p:nvPr/>
        </p:nvGrpSpPr>
        <p:grpSpPr>
          <a:xfrm>
            <a:off x="1795410" y="709601"/>
            <a:ext cx="7430048" cy="2184125"/>
            <a:chOff x="1795410" y="709601"/>
            <a:chExt cx="7430048" cy="2184125"/>
          </a:xfrm>
          <a:solidFill>
            <a:schemeClr val="bg1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CaixaDeTexto 3">
                  <a:extLst>
                    <a:ext uri="{FF2B5EF4-FFF2-40B4-BE49-F238E27FC236}">
                      <a16:creationId xmlns:a16="http://schemas.microsoft.com/office/drawing/2014/main" id="{45CCEFDA-8575-E5CC-F9BC-C920AC8098B9}"/>
                    </a:ext>
                  </a:extLst>
                </p:cNvPr>
                <p:cNvSpPr txBox="1"/>
                <p:nvPr/>
              </p:nvSpPr>
              <p:spPr>
                <a:xfrm>
                  <a:off x="2000865" y="791887"/>
                  <a:ext cx="512641" cy="1503168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.2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0.3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0.6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0.4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0.6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CaixaDeTexto 3">
                  <a:extLst>
                    <a:ext uri="{FF2B5EF4-FFF2-40B4-BE49-F238E27FC236}">
                      <a16:creationId xmlns:a16="http://schemas.microsoft.com/office/drawing/2014/main" id="{45CCEFDA-8575-E5CC-F9BC-C920AC809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0865" y="791887"/>
                  <a:ext cx="512641" cy="150316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aixaDeTexto 4">
                  <a:extLst>
                    <a:ext uri="{FF2B5EF4-FFF2-40B4-BE49-F238E27FC236}">
                      <a16:creationId xmlns:a16="http://schemas.microsoft.com/office/drawing/2014/main" id="{6037A475-9D1E-4ADC-FAF3-C04EDF1FDA52}"/>
                    </a:ext>
                  </a:extLst>
                </p:cNvPr>
                <p:cNvSpPr txBox="1"/>
                <p:nvPr/>
              </p:nvSpPr>
              <p:spPr>
                <a:xfrm>
                  <a:off x="3104944" y="1166156"/>
                  <a:ext cx="1209368" cy="754630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.2</m:t>
                                  </m:r>
                                </m:e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0.3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0.4</m:t>
                                  </m:r>
                                </m:e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CaixaDeTexto 4">
                  <a:extLst>
                    <a:ext uri="{FF2B5EF4-FFF2-40B4-BE49-F238E27FC236}">
                      <a16:creationId xmlns:a16="http://schemas.microsoft.com/office/drawing/2014/main" id="{6037A475-9D1E-4ADC-FAF3-C04EDF1FDA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4944" y="1166156"/>
                  <a:ext cx="1209368" cy="7546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5C61B634-5AC3-C33B-1E86-4AA4B0B78835}"/>
                    </a:ext>
                  </a:extLst>
                </p:cNvPr>
                <p:cNvSpPr txBox="1"/>
                <p:nvPr/>
              </p:nvSpPr>
              <p:spPr>
                <a:xfrm>
                  <a:off x="4905750" y="1166156"/>
                  <a:ext cx="1209368" cy="754630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.2</m:t>
                                  </m:r>
                                </m:e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0.3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0.4</m:t>
                                  </m:r>
                                </m:e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5C61B634-5AC3-C33B-1E86-4AA4B0B788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5750" y="1166156"/>
                  <a:ext cx="1209368" cy="7546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aixaDeTexto 6">
                  <a:extLst>
                    <a:ext uri="{FF2B5EF4-FFF2-40B4-BE49-F238E27FC236}">
                      <a16:creationId xmlns:a16="http://schemas.microsoft.com/office/drawing/2014/main" id="{163AC3EB-9D78-1B3A-F499-7B7E5DB45205}"/>
                    </a:ext>
                  </a:extLst>
                </p:cNvPr>
                <p:cNvSpPr txBox="1"/>
                <p:nvPr/>
              </p:nvSpPr>
              <p:spPr>
                <a:xfrm>
                  <a:off x="6706556" y="1166156"/>
                  <a:ext cx="1209368" cy="754630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.4</m:t>
                                  </m:r>
                                </m:e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0.6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0.2</m:t>
                                  </m:r>
                                </m:e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0.3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CaixaDeTexto 6">
                  <a:extLst>
                    <a:ext uri="{FF2B5EF4-FFF2-40B4-BE49-F238E27FC236}">
                      <a16:creationId xmlns:a16="http://schemas.microsoft.com/office/drawing/2014/main" id="{163AC3EB-9D78-1B3A-F499-7B7E5DB452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6556" y="1166156"/>
                  <a:ext cx="1209368" cy="75463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9F2174C4-0DCD-959B-A9EE-146C7C7AE3EE}"/>
                    </a:ext>
                  </a:extLst>
                </p:cNvPr>
                <p:cNvSpPr txBox="1"/>
                <p:nvPr/>
              </p:nvSpPr>
              <p:spPr>
                <a:xfrm>
                  <a:off x="8507363" y="790989"/>
                  <a:ext cx="512641" cy="1504964"/>
                </a:xfrm>
                <a:prstGeom prst="rect">
                  <a:avLst/>
                </a:prstGeom>
                <a:grp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.4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0.6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0.2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.3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9F2174C4-0DCD-959B-A9EE-146C7C7AE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7363" y="790989"/>
                  <a:ext cx="512641" cy="150496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2820ECC-D4E0-D521-48B0-DBB3F7C1367C}"/>
                </a:ext>
              </a:extLst>
            </p:cNvPr>
            <p:cNvSpPr txBox="1"/>
            <p:nvPr/>
          </p:nvSpPr>
          <p:spPr>
            <a:xfrm>
              <a:off x="1795410" y="2370506"/>
              <a:ext cx="923550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latin typeface="Montserrat" pitchFamily="2" charset="0"/>
                </a:rPr>
                <a:t>Input</a:t>
              </a:r>
            </a:p>
            <a:p>
              <a:pPr algn="ctr"/>
              <a:r>
                <a:rPr lang="pt-BR" sz="1400" dirty="0">
                  <a:latin typeface="Montserrat" pitchFamily="2" charset="0"/>
                </a:rPr>
                <a:t>Variable</a:t>
              </a:r>
            </a:p>
          </p:txBody>
        </p: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77397700-F77D-DFB5-2528-B318EF5EBD4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624" y="1543471"/>
              <a:ext cx="403122" cy="0"/>
            </a:xfrm>
            <a:prstGeom prst="straightConnector1">
              <a:avLst/>
            </a:prstGeom>
            <a:grpFill/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978F6DC8-78A6-17B9-D471-3B84795F392F}"/>
                </a:ext>
              </a:extLst>
            </p:cNvPr>
            <p:cNvCxnSpPr>
              <a:cxnSpLocks/>
            </p:cNvCxnSpPr>
            <p:nvPr/>
          </p:nvCxnSpPr>
          <p:spPr>
            <a:xfrm>
              <a:off x="4408470" y="1543471"/>
              <a:ext cx="403122" cy="0"/>
            </a:xfrm>
            <a:prstGeom prst="straightConnector1">
              <a:avLst/>
            </a:prstGeom>
            <a:grpFill/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475F1DC4-DDB3-19E2-399B-37ACD132162B}"/>
                </a:ext>
              </a:extLst>
            </p:cNvPr>
            <p:cNvCxnSpPr>
              <a:cxnSpLocks/>
            </p:cNvCxnSpPr>
            <p:nvPr/>
          </p:nvCxnSpPr>
          <p:spPr>
            <a:xfrm>
              <a:off x="6209276" y="1543471"/>
              <a:ext cx="403122" cy="0"/>
            </a:xfrm>
            <a:prstGeom prst="straightConnector1">
              <a:avLst/>
            </a:prstGeom>
            <a:grpFill/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6F07DCA8-9D42-0D5F-BBB0-4A59DBE9B10A}"/>
                </a:ext>
              </a:extLst>
            </p:cNvPr>
            <p:cNvCxnSpPr>
              <a:cxnSpLocks/>
            </p:cNvCxnSpPr>
            <p:nvPr/>
          </p:nvCxnSpPr>
          <p:spPr>
            <a:xfrm>
              <a:off x="8010082" y="1543471"/>
              <a:ext cx="403122" cy="0"/>
            </a:xfrm>
            <a:prstGeom prst="straightConnector1">
              <a:avLst/>
            </a:prstGeom>
            <a:grpFill/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CB02142-356C-24AE-A892-EA585BF4FAB9}"/>
                </a:ext>
              </a:extLst>
            </p:cNvPr>
            <p:cNvSpPr txBox="1"/>
            <p:nvPr/>
          </p:nvSpPr>
          <p:spPr>
            <a:xfrm>
              <a:off x="8301908" y="2370506"/>
              <a:ext cx="923550" cy="52322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latin typeface="Montserrat" pitchFamily="2" charset="0"/>
                </a:rPr>
                <a:t>Output</a:t>
              </a:r>
            </a:p>
            <a:p>
              <a:pPr algn="ctr"/>
              <a:r>
                <a:rPr lang="pt-BR" sz="1400" dirty="0">
                  <a:latin typeface="Montserrat" pitchFamily="2" charset="0"/>
                </a:rPr>
                <a:t>Variable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19B96807-BCBE-96F6-9758-144267FA0DF4}"/>
                </a:ext>
              </a:extLst>
            </p:cNvPr>
            <p:cNvSpPr txBox="1"/>
            <p:nvPr/>
          </p:nvSpPr>
          <p:spPr>
            <a:xfrm>
              <a:off x="2542044" y="1053266"/>
              <a:ext cx="665188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latin typeface="Montserrat" pitchFamily="2" charset="0"/>
                </a:rPr>
                <a:t>(I)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8354426C-2D8D-022A-29F8-4B18F06CF23C}"/>
                </a:ext>
              </a:extLst>
            </p:cNvPr>
            <p:cNvSpPr txBox="1"/>
            <p:nvPr/>
          </p:nvSpPr>
          <p:spPr>
            <a:xfrm>
              <a:off x="4250544" y="1053266"/>
              <a:ext cx="730476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latin typeface="Montserrat" pitchFamily="2" charset="0"/>
                </a:rPr>
                <a:t>(II)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1E2540F2-D801-56FF-47F2-6A7698DF3191}"/>
                </a:ext>
              </a:extLst>
            </p:cNvPr>
            <p:cNvSpPr txBox="1"/>
            <p:nvPr/>
          </p:nvSpPr>
          <p:spPr>
            <a:xfrm>
              <a:off x="6043287" y="1053266"/>
              <a:ext cx="730476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latin typeface="Montserrat" pitchFamily="2" charset="0"/>
                </a:rPr>
                <a:t>(III)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8CEF7C9-2E6F-70B2-7AA2-3FD19FE11EF4}"/>
                </a:ext>
              </a:extLst>
            </p:cNvPr>
            <p:cNvSpPr txBox="1"/>
            <p:nvPr/>
          </p:nvSpPr>
          <p:spPr>
            <a:xfrm>
              <a:off x="7844094" y="1053266"/>
              <a:ext cx="663268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latin typeface="Montserrat" pitchFamily="2" charset="0"/>
                </a:rPr>
                <a:t>(IV)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B2E08D8-19F0-6599-9591-B11A752FBC13}"/>
                </a:ext>
              </a:extLst>
            </p:cNvPr>
            <p:cNvSpPr txBox="1"/>
            <p:nvPr/>
          </p:nvSpPr>
          <p:spPr>
            <a:xfrm>
              <a:off x="3235770" y="709601"/>
              <a:ext cx="426418" cy="40011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pt-BR" sz="2000" b="1" dirty="0">
                  <a:latin typeface="Montserrat" pitchFamily="2" charset="0"/>
                </a:rPr>
                <a:t>X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48B91CAD-E687-603B-C9CE-708CBB304DD8}"/>
                </a:ext>
              </a:extLst>
            </p:cNvPr>
            <p:cNvSpPr txBox="1"/>
            <p:nvPr/>
          </p:nvSpPr>
          <p:spPr>
            <a:xfrm>
              <a:off x="3782798" y="709601"/>
              <a:ext cx="426418" cy="40011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pt-BR" sz="2000" b="1" dirty="0">
                  <a:latin typeface="Montserrat" pitchFamily="2" charset="0"/>
                </a:rPr>
                <a:t>Y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8087CFCA-90BA-9AB6-F7C6-429C5EDD8012}"/>
                </a:ext>
              </a:extLst>
            </p:cNvPr>
            <p:cNvSpPr txBox="1"/>
            <p:nvPr/>
          </p:nvSpPr>
          <p:spPr>
            <a:xfrm>
              <a:off x="5025431" y="709601"/>
              <a:ext cx="426418" cy="40011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pt-BR" sz="2000" b="1" dirty="0">
                  <a:latin typeface="Montserrat" pitchFamily="2" charset="0"/>
                </a:rPr>
                <a:t>X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3ECB2623-DD51-2DD8-0881-9BD636C0BFF0}"/>
                </a:ext>
              </a:extLst>
            </p:cNvPr>
            <p:cNvSpPr txBox="1"/>
            <p:nvPr/>
          </p:nvSpPr>
          <p:spPr>
            <a:xfrm>
              <a:off x="5572459" y="709601"/>
              <a:ext cx="426418" cy="40011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pt-BR" sz="2000" b="1" dirty="0">
                  <a:latin typeface="Montserrat" pitchFamily="2" charset="0"/>
                </a:rPr>
                <a:t>Y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26296F28-E79A-9A2A-8320-BBC09AF41E83}"/>
                </a:ext>
              </a:extLst>
            </p:cNvPr>
            <p:cNvSpPr txBox="1"/>
            <p:nvPr/>
          </p:nvSpPr>
          <p:spPr>
            <a:xfrm>
              <a:off x="6840191" y="712056"/>
              <a:ext cx="426418" cy="40011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pt-BR" sz="2000" b="1" dirty="0">
                  <a:latin typeface="Montserrat" pitchFamily="2" charset="0"/>
                </a:rPr>
                <a:t>X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D2CC4866-F5C5-6C75-736F-3422C8BDB3BD}"/>
                </a:ext>
              </a:extLst>
            </p:cNvPr>
            <p:cNvSpPr txBox="1"/>
            <p:nvPr/>
          </p:nvSpPr>
          <p:spPr>
            <a:xfrm>
              <a:off x="7387219" y="712056"/>
              <a:ext cx="426418" cy="40011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pt-BR" sz="2000" b="1" dirty="0">
                  <a:latin typeface="Montserrat" pitchFamily="2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03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A5B5F-768A-BF84-4A51-D3FA513E3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Forma&#10;&#10;O conteúdo gerado por IA pode estar incorreto.">
            <a:extLst>
              <a:ext uri="{FF2B5EF4-FFF2-40B4-BE49-F238E27FC236}">
                <a16:creationId xmlns:a16="http://schemas.microsoft.com/office/drawing/2014/main" id="{48275FC6-1143-3689-4AFF-AFE291267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A4F5B11-8414-784D-F92A-E8E569E86F28}"/>
              </a:ext>
            </a:extLst>
          </p:cNvPr>
          <p:cNvSpPr txBox="1"/>
          <p:nvPr/>
        </p:nvSpPr>
        <p:spPr>
          <a:xfrm>
            <a:off x="11190514" y="6432968"/>
            <a:ext cx="85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07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2EEE37C-36A9-3B77-356D-9F367967DE22}"/>
              </a:ext>
            </a:extLst>
          </p:cNvPr>
          <p:cNvSpPr txBox="1"/>
          <p:nvPr/>
        </p:nvSpPr>
        <p:spPr>
          <a:xfrm>
            <a:off x="110266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INTRODUÇÃO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DA68D53-04DA-FC79-4669-0AAFE40D38F8}"/>
              </a:ext>
            </a:extLst>
          </p:cNvPr>
          <p:cNvSpPr txBox="1"/>
          <p:nvPr/>
        </p:nvSpPr>
        <p:spPr>
          <a:xfrm>
            <a:off x="2328540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32474F"/>
                </a:solidFill>
                <a:latin typeface="Montserrat Black" pitchFamily="2" charset="0"/>
              </a:rPr>
              <a:t>OBJETIVOS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C078B73-54FD-65E0-8455-5622A7DBC486}"/>
              </a:ext>
            </a:extLst>
          </p:cNvPr>
          <p:cNvSpPr txBox="1"/>
          <p:nvPr/>
        </p:nvSpPr>
        <p:spPr>
          <a:xfrm>
            <a:off x="4573769" y="223153"/>
            <a:ext cx="146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strike="noStrike" baseline="0" dirty="0">
                <a:solidFill>
                  <a:srgbClr val="A72525"/>
                </a:solidFill>
                <a:latin typeface="Montserrat Black" pitchFamily="2" charset="0"/>
              </a:rPr>
              <a:t>MODELO</a:t>
            </a:r>
            <a:endParaRPr lang="pt-BR" sz="2800" dirty="0">
              <a:solidFill>
                <a:srgbClr val="A72525"/>
              </a:solidFill>
              <a:latin typeface="Montserrat Black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9DC2BC-C1F1-4E9F-02CF-307FE67BDC35}"/>
              </a:ext>
            </a:extLst>
          </p:cNvPr>
          <p:cNvSpPr txBox="1"/>
          <p:nvPr/>
        </p:nvSpPr>
        <p:spPr>
          <a:xfrm>
            <a:off x="910363" y="886396"/>
            <a:ext cx="31857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32474F"/>
                </a:solidFill>
                <a:latin typeface="Montserrat Black" pitchFamily="2" charset="0"/>
              </a:rPr>
              <a:t>MODELO NUMÉRICO</a:t>
            </a:r>
            <a:endParaRPr lang="en-US" sz="24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BFBCDFF-65A1-DB14-DB3B-EB1BE71DC073}"/>
              </a:ext>
            </a:extLst>
          </p:cNvPr>
          <p:cNvSpPr/>
          <p:nvPr/>
        </p:nvSpPr>
        <p:spPr>
          <a:xfrm>
            <a:off x="618151" y="940345"/>
            <a:ext cx="292212" cy="292212"/>
          </a:xfrm>
          <a:prstGeom prst="ellipse">
            <a:avLst/>
          </a:prstGeom>
          <a:solidFill>
            <a:srgbClr val="C7D8E1"/>
          </a:solidFill>
          <a:ln>
            <a:solidFill>
              <a:srgbClr val="3247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2</a:t>
            </a:r>
            <a:endParaRPr lang="en-US" sz="14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7A43CBF-36DE-3C34-7E9F-8FE8143A6D72}"/>
              </a:ext>
            </a:extLst>
          </p:cNvPr>
          <p:cNvSpPr txBox="1"/>
          <p:nvPr/>
        </p:nvSpPr>
        <p:spPr>
          <a:xfrm>
            <a:off x="9813593" y="886396"/>
            <a:ext cx="2236457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ANSYS </a:t>
            </a:r>
            <a:r>
              <a:rPr lang="pt-BR" sz="1100" dirty="0" err="1">
                <a:solidFill>
                  <a:schemeClr val="bg1"/>
                </a:solidFill>
                <a:latin typeface="Montserrat Black" pitchFamily="2" charset="0"/>
              </a:rPr>
              <a:t>Mechanical</a:t>
            </a:r>
            <a:r>
              <a:rPr lang="pt-BR" sz="1100" dirty="0">
                <a:solidFill>
                  <a:schemeClr val="bg1"/>
                </a:solidFill>
                <a:latin typeface="Montserrat Black" pitchFamily="2" charset="0"/>
              </a:rPr>
              <a:t> APDL </a:t>
            </a:r>
            <a:endParaRPr lang="en-US" sz="1200" dirty="0">
              <a:solidFill>
                <a:schemeClr val="bg1"/>
              </a:solidFill>
              <a:latin typeface="Montserrat Light" pitchFamily="2" charset="0"/>
            </a:endParaRPr>
          </a:p>
        </p:txBody>
      </p:sp>
      <p:sp>
        <p:nvSpPr>
          <p:cNvPr id="15" name="HARMONIC_NUMBER">
            <a:extLst>
              <a:ext uri="{FF2B5EF4-FFF2-40B4-BE49-F238E27FC236}">
                <a16:creationId xmlns:a16="http://schemas.microsoft.com/office/drawing/2014/main" id="{3A4060D3-0AAB-FFDD-2A2A-93D0F5E1E7C5}"/>
              </a:ext>
            </a:extLst>
          </p:cNvPr>
          <p:cNvSpPr txBox="1"/>
          <p:nvPr/>
        </p:nvSpPr>
        <p:spPr>
          <a:xfrm>
            <a:off x="-635841" y="4739402"/>
            <a:ext cx="779050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MODELO_NUMBER">
            <a:extLst>
              <a:ext uri="{FF2B5EF4-FFF2-40B4-BE49-F238E27FC236}">
                <a16:creationId xmlns:a16="http://schemas.microsoft.com/office/drawing/2014/main" id="{146CCE68-8CAF-B9F9-4EC5-7E59D817A068}"/>
              </a:ext>
            </a:extLst>
          </p:cNvPr>
          <p:cNvSpPr txBox="1"/>
          <p:nvPr/>
        </p:nvSpPr>
        <p:spPr>
          <a:xfrm>
            <a:off x="212478" y="2172902"/>
            <a:ext cx="1205668" cy="1174111"/>
          </a:xfrm>
          <a:prstGeom prst="roundRect">
            <a:avLst/>
          </a:prstGeom>
          <a:noFill/>
          <a:ln w="38100"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6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" name="MODAL_NUMBER">
            <a:extLst>
              <a:ext uri="{FF2B5EF4-FFF2-40B4-BE49-F238E27FC236}">
                <a16:creationId xmlns:a16="http://schemas.microsoft.com/office/drawing/2014/main" id="{BADD7369-8402-3334-E8A6-D9EC7D19618C}"/>
              </a:ext>
            </a:extLst>
          </p:cNvPr>
          <p:cNvSpPr txBox="1"/>
          <p:nvPr/>
        </p:nvSpPr>
        <p:spPr>
          <a:xfrm>
            <a:off x="-655404" y="3728843"/>
            <a:ext cx="798613" cy="758659"/>
          </a:xfrm>
          <a:prstGeom prst="roundRect">
            <a:avLst/>
          </a:prstGeom>
          <a:solidFill>
            <a:srgbClr val="122641"/>
          </a:solidFill>
          <a:ln>
            <a:solidFill>
              <a:srgbClr val="32474F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000" b="1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" name="Google Shape;1567;p141">
            <a:extLst>
              <a:ext uri="{FF2B5EF4-FFF2-40B4-BE49-F238E27FC236}">
                <a16:creationId xmlns:a16="http://schemas.microsoft.com/office/drawing/2014/main" id="{48A0696B-04AB-47B9-50D1-D9EF15161C00}"/>
              </a:ext>
            </a:extLst>
          </p:cNvPr>
          <p:cNvSpPr txBox="1"/>
          <p:nvPr/>
        </p:nvSpPr>
        <p:spPr>
          <a:xfrm>
            <a:off x="-856782" y="4081463"/>
            <a:ext cx="12013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27432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modal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" name="Google Shape;1569;p141">
            <a:extLst>
              <a:ext uri="{FF2B5EF4-FFF2-40B4-BE49-F238E27FC236}">
                <a16:creationId xmlns:a16="http://schemas.microsoft.com/office/drawing/2014/main" id="{1EDEF9BF-54D8-7F5A-C150-C2C662F9C298}"/>
              </a:ext>
            </a:extLst>
          </p:cNvPr>
          <p:cNvSpPr txBox="1"/>
          <p:nvPr/>
        </p:nvSpPr>
        <p:spPr>
          <a:xfrm>
            <a:off x="-737232" y="5100897"/>
            <a:ext cx="974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harmônica</a:t>
            </a:r>
            <a:endParaRPr sz="16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TITULO MODELO">
            <a:extLst>
              <a:ext uri="{FF2B5EF4-FFF2-40B4-BE49-F238E27FC236}">
                <a16:creationId xmlns:a16="http://schemas.microsoft.com/office/drawing/2014/main" id="{5CD88A04-03D1-CEE6-065F-E5F68DAD6BD2}"/>
              </a:ext>
            </a:extLst>
          </p:cNvPr>
          <p:cNvSpPr txBox="1"/>
          <p:nvPr/>
        </p:nvSpPr>
        <p:spPr>
          <a:xfrm>
            <a:off x="110266" y="2733081"/>
            <a:ext cx="1410091" cy="619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122641"/>
                </a:solidFill>
                <a:latin typeface="Bebas Neue"/>
                <a:ea typeface="Bebas Neue"/>
                <a:cs typeface="Bebas Neue"/>
                <a:sym typeface="Bebas Neue"/>
              </a:rPr>
              <a:t>modelo</a:t>
            </a:r>
            <a:endParaRPr sz="2800" dirty="0">
              <a:solidFill>
                <a:srgbClr val="12264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E1059C0-DB3D-88DD-9008-60453E7A0129}"/>
              </a:ext>
            </a:extLst>
          </p:cNvPr>
          <p:cNvSpPr txBox="1"/>
          <p:nvPr/>
        </p:nvSpPr>
        <p:spPr>
          <a:xfrm>
            <a:off x="1897627" y="1640461"/>
            <a:ext cx="1622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32474F"/>
                </a:solidFill>
                <a:latin typeface="Montserrat Black" pitchFamily="2" charset="0"/>
              </a:rPr>
              <a:t>Workflow</a:t>
            </a:r>
            <a:endParaRPr lang="en-US" sz="20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9541BD73-E1D8-B373-DFE0-F422710669EA}"/>
              </a:ext>
            </a:extLst>
          </p:cNvPr>
          <p:cNvCxnSpPr>
            <a:cxnSpLocks/>
          </p:cNvCxnSpPr>
          <p:nvPr/>
        </p:nvCxnSpPr>
        <p:spPr>
          <a:xfrm flipV="1">
            <a:off x="1897626" y="2009793"/>
            <a:ext cx="1818968" cy="9832"/>
          </a:xfrm>
          <a:prstGeom prst="line">
            <a:avLst/>
          </a:prstGeom>
          <a:ln>
            <a:solidFill>
              <a:srgbClr val="32474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01818AE1-00B1-18CA-9EF7-46065790ECD5}"/>
              </a:ext>
            </a:extLst>
          </p:cNvPr>
          <p:cNvSpPr/>
          <p:nvPr/>
        </p:nvSpPr>
        <p:spPr>
          <a:xfrm>
            <a:off x="1897626" y="2263432"/>
            <a:ext cx="9399639" cy="579888"/>
          </a:xfrm>
          <a:prstGeom prst="rect">
            <a:avLst/>
          </a:prstGeom>
          <a:solidFill>
            <a:srgbClr val="CFD9E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B2140FA-CD28-8EEF-35EA-8A0A8C5235FE}"/>
              </a:ext>
            </a:extLst>
          </p:cNvPr>
          <p:cNvSpPr txBox="1"/>
          <p:nvPr/>
        </p:nvSpPr>
        <p:spPr>
          <a:xfrm>
            <a:off x="2053987" y="2356647"/>
            <a:ext cx="26986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ANSYS Startup </a:t>
            </a:r>
            <a:endParaRPr lang="en-US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78C6206-E222-0D16-FC8A-8B213351F7AC}"/>
              </a:ext>
            </a:extLst>
          </p:cNvPr>
          <p:cNvSpPr/>
          <p:nvPr/>
        </p:nvSpPr>
        <p:spPr>
          <a:xfrm>
            <a:off x="1897626" y="2767125"/>
            <a:ext cx="9399639" cy="579888"/>
          </a:xfrm>
          <a:prstGeom prst="rect">
            <a:avLst/>
          </a:prstGeom>
          <a:solidFill>
            <a:srgbClr val="A1B5C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9021C04-4A60-9C71-50B9-310749574E50}"/>
              </a:ext>
            </a:extLst>
          </p:cNvPr>
          <p:cNvSpPr txBox="1"/>
          <p:nvPr/>
        </p:nvSpPr>
        <p:spPr>
          <a:xfrm>
            <a:off x="8491882" y="2860340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C46ADD2-7A17-F490-2CE1-2A2B9A7E001E}"/>
              </a:ext>
            </a:extLst>
          </p:cNvPr>
          <p:cNvSpPr txBox="1"/>
          <p:nvPr/>
        </p:nvSpPr>
        <p:spPr>
          <a:xfrm>
            <a:off x="2053987" y="2860189"/>
            <a:ext cx="33540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32474F"/>
                </a:solidFill>
                <a:latin typeface="Montserrat Black" pitchFamily="2" charset="0"/>
              </a:rPr>
              <a:t>Parâmetros de input</a:t>
            </a:r>
            <a:endParaRPr lang="en-US" sz="1600" dirty="0">
              <a:solidFill>
                <a:srgbClr val="32474F"/>
              </a:solidFill>
              <a:latin typeface="Montserrat Light" pitchFamily="2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D4E2079-7444-7A89-3E43-E985B6562437}"/>
              </a:ext>
            </a:extLst>
          </p:cNvPr>
          <p:cNvSpPr/>
          <p:nvPr/>
        </p:nvSpPr>
        <p:spPr>
          <a:xfrm>
            <a:off x="1897626" y="3259994"/>
            <a:ext cx="9399639" cy="579888"/>
          </a:xfrm>
          <a:prstGeom prst="rect">
            <a:avLst/>
          </a:prstGeom>
          <a:solidFill>
            <a:srgbClr val="6484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4F2E9F2-AED9-0F33-0909-3D8B01F2E151}"/>
              </a:ext>
            </a:extLst>
          </p:cNvPr>
          <p:cNvSpPr txBox="1"/>
          <p:nvPr/>
        </p:nvSpPr>
        <p:spPr>
          <a:xfrm>
            <a:off x="8491882" y="3353209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E1686AA-7BE5-00DC-836B-E91E75258DCC}"/>
              </a:ext>
            </a:extLst>
          </p:cNvPr>
          <p:cNvSpPr txBox="1"/>
          <p:nvPr/>
        </p:nvSpPr>
        <p:spPr>
          <a:xfrm>
            <a:off x="2053986" y="3353209"/>
            <a:ext cx="3635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Modelo em Elementos Finitos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4FB0CEE-738C-5B37-C7D3-4D6F5D7A668C}"/>
              </a:ext>
            </a:extLst>
          </p:cNvPr>
          <p:cNvSpPr/>
          <p:nvPr/>
        </p:nvSpPr>
        <p:spPr>
          <a:xfrm>
            <a:off x="1897626" y="3741733"/>
            <a:ext cx="9399639" cy="579888"/>
          </a:xfrm>
          <a:prstGeom prst="rect">
            <a:avLst/>
          </a:prstGeom>
          <a:solidFill>
            <a:srgbClr val="4E68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1172F41-9FB7-7651-6873-A86AE1C1D729}"/>
              </a:ext>
            </a:extLst>
          </p:cNvPr>
          <p:cNvSpPr txBox="1"/>
          <p:nvPr/>
        </p:nvSpPr>
        <p:spPr>
          <a:xfrm>
            <a:off x="8491882" y="3834948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PRÉ PROCESSAMENTO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10C65FF-5DEE-D7B4-9906-633B186DAFEA}"/>
              </a:ext>
            </a:extLst>
          </p:cNvPr>
          <p:cNvSpPr txBox="1"/>
          <p:nvPr/>
        </p:nvSpPr>
        <p:spPr>
          <a:xfrm>
            <a:off x="2053986" y="3906068"/>
            <a:ext cx="29955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Montserrat Black" pitchFamily="2" charset="0"/>
              </a:rPr>
              <a:t>Condições de contorno</a:t>
            </a:r>
            <a:endParaRPr lang="en-US" dirty="0">
              <a:solidFill>
                <a:schemeClr val="bg2"/>
              </a:solidFill>
              <a:latin typeface="Montserrat Light" pitchFamily="2" charset="0"/>
            </a:endParaRPr>
          </a:p>
        </p:txBody>
      </p:sp>
      <p:sp>
        <p:nvSpPr>
          <p:cNvPr id="34" name="Seta: para Baixo 33">
            <a:extLst>
              <a:ext uri="{FF2B5EF4-FFF2-40B4-BE49-F238E27FC236}">
                <a16:creationId xmlns:a16="http://schemas.microsoft.com/office/drawing/2014/main" id="{DE005E04-03B1-C17C-4D2E-8E44C6ACBBA1}"/>
              </a:ext>
            </a:extLst>
          </p:cNvPr>
          <p:cNvSpPr/>
          <p:nvPr/>
        </p:nvSpPr>
        <p:spPr>
          <a:xfrm>
            <a:off x="6378111" y="2620831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eta: para Baixo 36">
            <a:extLst>
              <a:ext uri="{FF2B5EF4-FFF2-40B4-BE49-F238E27FC236}">
                <a16:creationId xmlns:a16="http://schemas.microsoft.com/office/drawing/2014/main" id="{DCC7F08B-199E-E8F2-B96D-14BE6572F205}"/>
              </a:ext>
            </a:extLst>
          </p:cNvPr>
          <p:cNvSpPr/>
          <p:nvPr/>
        </p:nvSpPr>
        <p:spPr>
          <a:xfrm>
            <a:off x="6378111" y="3115768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eta: para Baixo 37">
            <a:extLst>
              <a:ext uri="{FF2B5EF4-FFF2-40B4-BE49-F238E27FC236}">
                <a16:creationId xmlns:a16="http://schemas.microsoft.com/office/drawing/2014/main" id="{3BCB1EE1-53EF-2D4F-08FA-C6F75D5F377F}"/>
              </a:ext>
            </a:extLst>
          </p:cNvPr>
          <p:cNvSpPr/>
          <p:nvPr/>
        </p:nvSpPr>
        <p:spPr>
          <a:xfrm>
            <a:off x="6378111" y="3610705"/>
            <a:ext cx="438668" cy="40112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F8E6C46-137C-2FE2-F456-E4D37A0BF7CB}"/>
              </a:ext>
            </a:extLst>
          </p:cNvPr>
          <p:cNvSpPr txBox="1"/>
          <p:nvPr/>
        </p:nvSpPr>
        <p:spPr>
          <a:xfrm>
            <a:off x="8491882" y="2356647"/>
            <a:ext cx="2698632" cy="289441"/>
          </a:xfrm>
          <a:prstGeom prst="roundRect">
            <a:avLst/>
          </a:prstGeom>
          <a:solidFill>
            <a:srgbClr val="32474F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Montserrat" pitchFamily="2" charset="0"/>
              </a:rPr>
              <a:t>ETAPA:  PREFERÊNCIAS</a:t>
            </a:r>
            <a:endParaRPr lang="en-US" sz="12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FEB6B4B-8754-8ACA-C428-1BCFF88F265A}"/>
              </a:ext>
            </a:extLst>
          </p:cNvPr>
          <p:cNvSpPr txBox="1"/>
          <p:nvPr/>
        </p:nvSpPr>
        <p:spPr>
          <a:xfrm>
            <a:off x="8970476" y="22912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CONCLUSÃO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3F4649F-FA20-D57F-6609-AF096C9D0B42}"/>
              </a:ext>
            </a:extLst>
          </p:cNvPr>
          <p:cNvSpPr txBox="1"/>
          <p:nvPr/>
        </p:nvSpPr>
        <p:spPr>
          <a:xfrm>
            <a:off x="6758537" y="223153"/>
            <a:ext cx="1520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32474F"/>
                </a:solidFill>
                <a:latin typeface="Montserrat Black" pitchFamily="2" charset="0"/>
              </a:rPr>
              <a:t>RESULTADOS</a:t>
            </a:r>
            <a:endParaRPr lang="pt-BR" sz="2800" dirty="0">
              <a:solidFill>
                <a:srgbClr val="32474F"/>
              </a:solidFill>
              <a:latin typeface="Montserrat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054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 animBg="1"/>
      <p:bldP spid="24" grpId="0"/>
      <p:bldP spid="25" grpId="0" animBg="1"/>
      <p:bldP spid="26" grpId="0" animBg="1"/>
      <p:bldP spid="27" grpId="0"/>
      <p:bldP spid="28" grpId="0" animBg="1"/>
      <p:bldP spid="29" grpId="0" animBg="1"/>
      <p:bldP spid="30" grpId="0"/>
      <p:bldP spid="31" grpId="0" animBg="1"/>
      <p:bldP spid="32" grpId="0" animBg="1"/>
      <p:bldP spid="33" grpId="0"/>
      <p:bldP spid="34" grpId="0" animBg="1"/>
      <p:bldP spid="37" grpId="0" animBg="1"/>
      <p:bldP spid="38" grpId="0" animBg="1"/>
      <p:bldP spid="4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3117</TotalTime>
  <Words>6482</Words>
  <Application>Microsoft Office PowerPoint</Application>
  <PresentationFormat>Widescreen</PresentationFormat>
  <Paragraphs>2578</Paragraphs>
  <Slides>81</Slides>
  <Notes>31</Notes>
  <HiddenSlides>0</HiddenSlides>
  <MMClips>1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81</vt:i4>
      </vt:variant>
    </vt:vector>
  </HeadingPairs>
  <TitlesOfParts>
    <vt:vector size="95" baseType="lpstr">
      <vt:lpstr>Arial</vt:lpstr>
      <vt:lpstr>Aptos Display</vt:lpstr>
      <vt:lpstr>Bebas Neue</vt:lpstr>
      <vt:lpstr>Calibri</vt:lpstr>
      <vt:lpstr>Montserrat Medium</vt:lpstr>
      <vt:lpstr>Montserrat</vt:lpstr>
      <vt:lpstr>Helvetica Neue Light</vt:lpstr>
      <vt:lpstr>Century Gothic</vt:lpstr>
      <vt:lpstr>Cambria Math</vt:lpstr>
      <vt:lpstr>Open Sans</vt:lpstr>
      <vt:lpstr>Montserrat Black</vt:lpstr>
      <vt:lpstr>Montserrat Light</vt:lpstr>
      <vt:lpstr>Roboto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Pedro Augusto Magalhães</dc:creator>
  <cp:lastModifiedBy>Pedro Augusto Magalhães</cp:lastModifiedBy>
  <cp:revision>62</cp:revision>
  <cp:lastPrinted>2024-10-10T09:44:12Z</cp:lastPrinted>
  <dcterms:created xsi:type="dcterms:W3CDTF">2024-10-03T10:34:29Z</dcterms:created>
  <dcterms:modified xsi:type="dcterms:W3CDTF">2025-03-09T14:04:45Z</dcterms:modified>
</cp:coreProperties>
</file>